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3" r:id="rId1"/>
    <p:sldMasterId id="2147483725" r:id="rId2"/>
  </p:sldMasterIdLst>
  <p:notesMasterIdLst>
    <p:notesMasterId r:id="rId208"/>
  </p:notesMasterIdLst>
  <p:handoutMasterIdLst>
    <p:handoutMasterId r:id="rId209"/>
  </p:handoutMasterIdLst>
  <p:sldIdLst>
    <p:sldId id="552" r:id="rId3"/>
    <p:sldId id="991" r:id="rId4"/>
    <p:sldId id="501" r:id="rId5"/>
    <p:sldId id="491" r:id="rId6"/>
    <p:sldId id="474" r:id="rId7"/>
    <p:sldId id="475" r:id="rId8"/>
    <p:sldId id="425" r:id="rId9"/>
    <p:sldId id="476" r:id="rId10"/>
    <p:sldId id="900" r:id="rId11"/>
    <p:sldId id="898" r:id="rId12"/>
    <p:sldId id="527" r:id="rId13"/>
    <p:sldId id="526" r:id="rId14"/>
    <p:sldId id="535" r:id="rId15"/>
    <p:sldId id="469" r:id="rId16"/>
    <p:sldId id="529" r:id="rId17"/>
    <p:sldId id="530" r:id="rId18"/>
    <p:sldId id="531" r:id="rId19"/>
    <p:sldId id="490" r:id="rId20"/>
    <p:sldId id="566" r:id="rId21"/>
    <p:sldId id="557" r:id="rId22"/>
    <p:sldId id="567" r:id="rId23"/>
    <p:sldId id="558" r:id="rId24"/>
    <p:sldId id="568" r:id="rId25"/>
    <p:sldId id="506" r:id="rId26"/>
    <p:sldId id="536" r:id="rId27"/>
    <p:sldId id="537" r:id="rId28"/>
    <p:sldId id="538" r:id="rId29"/>
    <p:sldId id="539" r:id="rId30"/>
    <p:sldId id="966" r:id="rId31"/>
    <p:sldId id="540" r:id="rId32"/>
    <p:sldId id="782" r:id="rId33"/>
    <p:sldId id="486" r:id="rId34"/>
    <p:sldId id="444" r:id="rId35"/>
    <p:sldId id="507" r:id="rId36"/>
    <p:sldId id="459" r:id="rId37"/>
    <p:sldId id="550" r:id="rId38"/>
    <p:sldId id="569" r:id="rId39"/>
    <p:sldId id="467" r:id="rId40"/>
    <p:sldId id="334" r:id="rId41"/>
    <p:sldId id="493" r:id="rId42"/>
    <p:sldId id="480" r:id="rId43"/>
    <p:sldId id="570" r:id="rId44"/>
    <p:sldId id="484" r:id="rId45"/>
    <p:sldId id="494" r:id="rId46"/>
    <p:sldId id="460" r:id="rId47"/>
    <p:sldId id="329" r:id="rId48"/>
    <p:sldId id="554" r:id="rId49"/>
    <p:sldId id="464" r:id="rId50"/>
    <p:sldId id="330" r:id="rId51"/>
    <p:sldId id="465" r:id="rId52"/>
    <p:sldId id="518" r:id="rId53"/>
    <p:sldId id="331" r:id="rId54"/>
    <p:sldId id="332" r:id="rId55"/>
    <p:sldId id="519" r:id="rId56"/>
    <p:sldId id="333" r:id="rId57"/>
    <p:sldId id="520" r:id="rId58"/>
    <p:sldId id="466" r:id="rId59"/>
    <p:sldId id="328" r:id="rId60"/>
    <p:sldId id="468" r:id="rId61"/>
    <p:sldId id="572" r:id="rId62"/>
    <p:sldId id="800" r:id="rId63"/>
    <p:sldId id="497" r:id="rId64"/>
    <p:sldId id="498" r:id="rId65"/>
    <p:sldId id="495" r:id="rId66"/>
    <p:sldId id="571" r:id="rId67"/>
    <p:sldId id="487" r:id="rId68"/>
    <p:sldId id="508" r:id="rId69"/>
    <p:sldId id="423" r:id="rId70"/>
    <p:sldId id="354" r:id="rId71"/>
    <p:sldId id="902" r:id="rId72"/>
    <p:sldId id="578" r:id="rId73"/>
    <p:sldId id="357" r:id="rId74"/>
    <p:sldId id="488" r:id="rId75"/>
    <p:sldId id="904" r:id="rId76"/>
    <p:sldId id="446" r:id="rId77"/>
    <p:sldId id="471" r:id="rId78"/>
    <p:sldId id="346" r:id="rId79"/>
    <p:sldId id="573" r:id="rId80"/>
    <p:sldId id="574" r:id="rId81"/>
    <p:sldId id="575" r:id="rId82"/>
    <p:sldId id="576" r:id="rId83"/>
    <p:sldId id="579" r:id="rId84"/>
    <p:sldId id="580" r:id="rId85"/>
    <p:sldId id="349" r:id="rId86"/>
    <p:sldId id="447" r:id="rId87"/>
    <p:sldId id="992" r:id="rId88"/>
    <p:sldId id="485" r:id="rId89"/>
    <p:sldId id="555" r:id="rId90"/>
    <p:sldId id="993" r:id="rId91"/>
    <p:sldId id="481" r:id="rId92"/>
    <p:sldId id="893" r:id="rId93"/>
    <p:sldId id="799" r:id="rId94"/>
    <p:sldId id="532" r:id="rId95"/>
    <p:sldId id="796" r:id="rId96"/>
    <p:sldId id="908" r:id="rId97"/>
    <p:sldId id="909" r:id="rId98"/>
    <p:sldId id="915" r:id="rId99"/>
    <p:sldId id="912" r:id="rId100"/>
    <p:sldId id="913" r:id="rId101"/>
    <p:sldId id="914" r:id="rId102"/>
    <p:sldId id="797" r:id="rId103"/>
    <p:sldId id="798" r:id="rId104"/>
    <p:sldId id="905" r:id="rId105"/>
    <p:sldId id="906" r:id="rId106"/>
    <p:sldId id="907" r:id="rId107"/>
    <p:sldId id="553" r:id="rId108"/>
    <p:sldId id="500" r:id="rId109"/>
    <p:sldId id="499" r:id="rId110"/>
    <p:sldId id="504" r:id="rId111"/>
    <p:sldId id="503" r:id="rId112"/>
    <p:sldId id="502" r:id="rId113"/>
    <p:sldId id="505" r:id="rId114"/>
    <p:sldId id="577" r:id="rId115"/>
    <p:sldId id="884" r:id="rId116"/>
    <p:sldId id="802" r:id="rId117"/>
    <p:sldId id="890" r:id="rId118"/>
    <p:sldId id="891" r:id="rId119"/>
    <p:sldId id="803" r:id="rId120"/>
    <p:sldId id="994" r:id="rId121"/>
    <p:sldId id="995" r:id="rId122"/>
    <p:sldId id="805" r:id="rId123"/>
    <p:sldId id="875" r:id="rId124"/>
    <p:sldId id="895" r:id="rId125"/>
    <p:sldId id="896" r:id="rId126"/>
    <p:sldId id="897" r:id="rId127"/>
    <p:sldId id="1071" r:id="rId128"/>
    <p:sldId id="1072" r:id="rId129"/>
    <p:sldId id="1073" r:id="rId130"/>
    <p:sldId id="1074" r:id="rId131"/>
    <p:sldId id="1075" r:id="rId132"/>
    <p:sldId id="1076" r:id="rId133"/>
    <p:sldId id="1077" r:id="rId134"/>
    <p:sldId id="1078" r:id="rId135"/>
    <p:sldId id="1079" r:id="rId136"/>
    <p:sldId id="1080" r:id="rId137"/>
    <p:sldId id="1081" r:id="rId138"/>
    <p:sldId id="1082" r:id="rId139"/>
    <p:sldId id="1083" r:id="rId140"/>
    <p:sldId id="1084" r:id="rId141"/>
    <p:sldId id="1085" r:id="rId142"/>
    <p:sldId id="1086" r:id="rId143"/>
    <p:sldId id="1087" r:id="rId144"/>
    <p:sldId id="1088" r:id="rId145"/>
    <p:sldId id="1089" r:id="rId146"/>
    <p:sldId id="1090" r:id="rId147"/>
    <p:sldId id="1091" r:id="rId148"/>
    <p:sldId id="1092" r:id="rId149"/>
    <p:sldId id="1093" r:id="rId150"/>
    <p:sldId id="1094" r:id="rId151"/>
    <p:sldId id="1095" r:id="rId152"/>
    <p:sldId id="1096" r:id="rId153"/>
    <p:sldId id="1097" r:id="rId154"/>
    <p:sldId id="1098" r:id="rId155"/>
    <p:sldId id="1099" r:id="rId156"/>
    <p:sldId id="1100" r:id="rId157"/>
    <p:sldId id="1101" r:id="rId158"/>
    <p:sldId id="1102" r:id="rId159"/>
    <p:sldId id="1103" r:id="rId160"/>
    <p:sldId id="1104" r:id="rId161"/>
    <p:sldId id="1105" r:id="rId162"/>
    <p:sldId id="1116" r:id="rId163"/>
    <p:sldId id="1115" r:id="rId164"/>
    <p:sldId id="1117" r:id="rId165"/>
    <p:sldId id="1130" r:id="rId166"/>
    <p:sldId id="1106" r:id="rId167"/>
    <p:sldId id="1107" r:id="rId168"/>
    <p:sldId id="1108" r:id="rId169"/>
    <p:sldId id="1109" r:id="rId170"/>
    <p:sldId id="1118" r:id="rId171"/>
    <p:sldId id="1121" r:id="rId172"/>
    <p:sldId id="1122" r:id="rId173"/>
    <p:sldId id="1119" r:id="rId174"/>
    <p:sldId id="1123" r:id="rId175"/>
    <p:sldId id="1126" r:id="rId176"/>
    <p:sldId id="1129" r:id="rId177"/>
    <p:sldId id="1125" r:id="rId178"/>
    <p:sldId id="1112" r:id="rId179"/>
    <p:sldId id="1128" r:id="rId180"/>
    <p:sldId id="1113" r:id="rId181"/>
    <p:sldId id="1114" r:id="rId182"/>
    <p:sldId id="1033" r:id="rId183"/>
    <p:sldId id="881" r:id="rId184"/>
    <p:sldId id="1031" r:id="rId185"/>
    <p:sldId id="1030" r:id="rId186"/>
    <p:sldId id="885" r:id="rId187"/>
    <p:sldId id="889" r:id="rId188"/>
    <p:sldId id="887" r:id="rId189"/>
    <p:sldId id="888" r:id="rId190"/>
    <p:sldId id="1016" r:id="rId191"/>
    <p:sldId id="999" r:id="rId192"/>
    <p:sldId id="1000" r:id="rId193"/>
    <p:sldId id="1001" r:id="rId194"/>
    <p:sldId id="1002" r:id="rId195"/>
    <p:sldId id="1003" r:id="rId196"/>
    <p:sldId id="1004" r:id="rId197"/>
    <p:sldId id="1005" r:id="rId198"/>
    <p:sldId id="1015" r:id="rId199"/>
    <p:sldId id="1007" r:id="rId200"/>
    <p:sldId id="1008" r:id="rId201"/>
    <p:sldId id="1009" r:id="rId202"/>
    <p:sldId id="1010" r:id="rId203"/>
    <p:sldId id="1011" r:id="rId204"/>
    <p:sldId id="1012" r:id="rId205"/>
    <p:sldId id="1013" r:id="rId206"/>
    <p:sldId id="1014" r:id="rId207"/>
  </p:sldIdLst>
  <p:sldSz cx="9144000" cy="6858000" type="screen4x3"/>
  <p:notesSz cx="6997700" cy="9283700"/>
  <p:defaultTextStyle>
    <a:defPPr>
      <a:defRPr lang="en-US"/>
    </a:defPPr>
    <a:lvl1pPr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1pPr>
    <a:lvl2pPr marL="4572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2pPr>
    <a:lvl3pPr marL="9144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3pPr>
    <a:lvl4pPr marL="13716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4pPr>
    <a:lvl5pPr marL="18288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i="1"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i="1"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i="1"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i="1" kern="1200">
        <a:solidFill>
          <a:schemeClr val="tx1"/>
        </a:solidFill>
        <a:latin typeface="Arial" charset="0"/>
        <a:ea typeface="Arial Unicode MS" pitchFamily="34" charset="-128"/>
        <a:cs typeface="Arial Unicode MS" pitchFamily="34"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FD9"/>
    <a:srgbClr val="E3FFFF"/>
    <a:srgbClr val="FFFF99"/>
    <a:srgbClr val="DDDDDD"/>
    <a:srgbClr val="969696"/>
    <a:srgbClr val="FF0066"/>
    <a:srgbClr val="B2B2B2"/>
    <a:srgbClr val="FFCC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11" autoAdjust="0"/>
  </p:normalViewPr>
  <p:slideViewPr>
    <p:cSldViewPr snapToGrid="0">
      <p:cViewPr>
        <p:scale>
          <a:sx n="130" d="100"/>
          <a:sy n="130" d="100"/>
        </p:scale>
        <p:origin x="-96" y="-24"/>
      </p:cViewPr>
      <p:guideLst>
        <p:guide orient="horz" pos="734"/>
        <p:guide pos="2880"/>
      </p:guideLst>
    </p:cSldViewPr>
  </p:slideViewPr>
  <p:outlineViewPr>
    <p:cViewPr>
      <p:scale>
        <a:sx n="33" d="100"/>
        <a:sy n="33" d="100"/>
      </p:scale>
      <p:origin x="0" y="8035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3" d="100"/>
          <a:sy n="63" d="100"/>
        </p:scale>
        <p:origin x="-1838" y="-82"/>
      </p:cViewPr>
      <p:guideLst>
        <p:guide orient="horz" pos="2924"/>
        <p:guide pos="2204"/>
      </p:guideLst>
    </p:cSldViewPr>
  </p:notesViewPr>
  <p:gridSpacing cx="58989913" cy="58989913"/>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1"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theme" Target="theme/theme1.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handoutMaster" Target="handoutMasters/handoutMaster1.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 Id="rId9" Type="http://schemas.openxmlformats.org/officeDocument/2006/relationships/image" Target="../media/image9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39" name="Rectangle 3"/>
          <p:cNvSpPr>
            <a:spLocks noGrp="1" noChangeArrowheads="1"/>
          </p:cNvSpPr>
          <p:nvPr>
            <p:ph type="dt" sz="quarter"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0" name="Rectangle 4"/>
          <p:cNvSpPr>
            <a:spLocks noGrp="1" noChangeArrowheads="1"/>
          </p:cNvSpPr>
          <p:nvPr>
            <p:ph type="ftr" sz="quarter" idx="2"/>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1" name="Rectangle 5"/>
          <p:cNvSpPr>
            <a:spLocks noGrp="1" noChangeArrowheads="1"/>
          </p:cNvSpPr>
          <p:nvPr>
            <p:ph type="sldNum" sz="quarter" idx="3"/>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EE529275-D8A9-47F3-BA8D-C69A8E617185}"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5"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215044"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3318"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9"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6E73D8DF-29F6-4703-B5BB-E2A513CD2F67}"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91ABA5A-8CD4-4587-BBB4-4E4FF4366290}" type="slidenum">
              <a:rPr lang="zh-CN" altLang="en-US" smtClean="0">
                <a:latin typeface="Arial" charset="0"/>
              </a:rPr>
              <a:pPr/>
              <a:t>7</a:t>
            </a:fld>
            <a:endParaRPr lang="en-US" altLang="zh-CN" smtClean="0">
              <a:latin typeface="Arial" charset="0"/>
            </a:endParaRPr>
          </a:p>
        </p:txBody>
      </p:sp>
      <p:sp>
        <p:nvSpPr>
          <p:cNvPr id="216067" name="Rectangle 2"/>
          <p:cNvSpPr>
            <a:spLocks noGrp="1" noRot="1" noChangeAspect="1" noChangeArrowheads="1" noTextEdit="1"/>
          </p:cNvSpPr>
          <p:nvPr>
            <p:ph type="sldImg"/>
          </p:nvPr>
        </p:nvSpPr>
        <p:spPr>
          <a:xfrm>
            <a:off x="1179513" y="695325"/>
            <a:ext cx="4641850" cy="3481388"/>
          </a:xfrm>
          <a:ln/>
        </p:spPr>
      </p:sp>
      <p:sp>
        <p:nvSpPr>
          <p:cNvPr id="216068" name="Rectangle 3"/>
          <p:cNvSpPr>
            <a:spLocks noGrp="1" noChangeArrowheads="1"/>
          </p:cNvSpPr>
          <p:nvPr>
            <p:ph type="body" idx="1"/>
          </p:nvPr>
        </p:nvSpPr>
        <p:spPr>
          <a:xfrm>
            <a:off x="933450" y="4410075"/>
            <a:ext cx="5130800" cy="4178300"/>
          </a:xfrm>
          <a:noFill/>
          <a:ln/>
        </p:spPr>
        <p:txBody>
          <a:bodyPr lIns="91740" tIns="45869" rIns="91740" bIns="45869"/>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74A5019F-EF1E-4126-ACC1-DF0C67C903D6}" type="slidenum">
              <a:rPr lang="zh-CN" altLang="en-US" smtClean="0">
                <a:latin typeface="Arial" charset="0"/>
              </a:rPr>
              <a:pPr/>
              <a:t>33</a:t>
            </a:fld>
            <a:endParaRPr lang="en-US" altLang="zh-CN" smtClean="0">
              <a:latin typeface="Arial"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276F7FB6-E4F6-451F-9E9D-21114BD1FDE9}" type="slidenum">
              <a:rPr lang="zh-CN" altLang="en-US" smtClean="0">
                <a:latin typeface="Arial" charset="0"/>
              </a:rPr>
              <a:pPr/>
              <a:t>35</a:t>
            </a:fld>
            <a:endParaRPr lang="en-US" altLang="zh-CN" smtClean="0">
              <a:latin typeface="Arial"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19D3FF78-BAD3-4641-8B13-61C44129B79E}" type="slidenum">
              <a:rPr lang="zh-CN" altLang="en-US" smtClean="0">
                <a:latin typeface="Arial" charset="0"/>
              </a:rPr>
              <a:pPr/>
              <a:t>36</a:t>
            </a:fld>
            <a:endParaRPr lang="en-US" altLang="zh-CN" smtClean="0">
              <a:latin typeface="Arial"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9D7BA3A0-FDA1-43AD-956C-F703AD394624}" type="slidenum">
              <a:rPr lang="zh-CN" altLang="en-US" smtClean="0">
                <a:latin typeface="Arial" charset="0"/>
              </a:rPr>
              <a:pPr/>
              <a:t>37</a:t>
            </a:fld>
            <a:endParaRPr lang="en-US" altLang="zh-CN" smtClean="0">
              <a:latin typeface="Arial"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E606864D-7AFD-4F98-BEA4-A0E2A4849C2D}" type="slidenum">
              <a:rPr lang="zh-CN" altLang="en-US" smtClean="0">
                <a:latin typeface="Arial" charset="0"/>
              </a:rPr>
              <a:pPr/>
              <a:t>39</a:t>
            </a:fld>
            <a:endParaRPr lang="en-US" altLang="zh-CN" smtClean="0">
              <a:latin typeface="Arial"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A8258A5C-9AF7-4B24-A2C3-BAE00102C5C5}" type="slidenum">
              <a:rPr lang="zh-CN" altLang="en-US" smtClean="0">
                <a:latin typeface="Arial" charset="0"/>
              </a:rPr>
              <a:pPr/>
              <a:t>42</a:t>
            </a:fld>
            <a:endParaRPr lang="en-US" altLang="zh-CN" smtClean="0">
              <a:latin typeface="Arial"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06C6CA27-7133-4941-AABA-5CA18A945CF2}" type="slidenum">
              <a:rPr lang="zh-CN" altLang="en-US" smtClean="0">
                <a:latin typeface="Arial" charset="0"/>
              </a:rPr>
              <a:pPr/>
              <a:t>45</a:t>
            </a:fld>
            <a:endParaRPr lang="en-US" altLang="zh-CN" smtClean="0">
              <a:latin typeface="Arial"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E0B1EA44-B627-476B-AE41-B8069C974252}" type="slidenum">
              <a:rPr lang="zh-CN" altLang="en-US" smtClean="0">
                <a:latin typeface="Arial" charset="0"/>
              </a:rPr>
              <a:pPr/>
              <a:t>46</a:t>
            </a:fld>
            <a:endParaRPr lang="en-US" altLang="zh-CN" smtClean="0">
              <a:latin typeface="Arial"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1EB6D34C-A3F9-4D55-AB80-3938D2511DD2}" type="slidenum">
              <a:rPr lang="zh-CN" altLang="en-US" smtClean="0">
                <a:latin typeface="Arial" charset="0"/>
              </a:rPr>
              <a:pPr/>
              <a:t>49</a:t>
            </a:fld>
            <a:endParaRPr lang="en-US" altLang="zh-CN" smtClean="0">
              <a:latin typeface="Arial"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3FF0FCC6-2F56-44CB-A8DF-8395AEF44AB8}" type="slidenum">
              <a:rPr lang="zh-CN" altLang="en-US" smtClean="0">
                <a:latin typeface="Arial" charset="0"/>
              </a:rPr>
              <a:pPr/>
              <a:t>52</a:t>
            </a:fld>
            <a:endParaRPr lang="en-US" altLang="zh-CN" smtClean="0">
              <a:latin typeface="Arial"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C761AD3E-A53A-4009-86B6-24667095B8F9}" type="slidenum">
              <a:rPr lang="zh-CN" altLang="en-US" smtClean="0">
                <a:latin typeface="Arial" charset="0"/>
              </a:rPr>
              <a:pPr/>
              <a:t>10</a:t>
            </a:fld>
            <a:endParaRPr lang="en-US" altLang="zh-CN" smtClean="0">
              <a:latin typeface="Arial"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Lack of server configuration standards </a:t>
            </a:r>
            <a:r>
              <a:rPr lang="en-US" altLang="zh-CN" smtClean="0">
                <a:latin typeface="Arial" charset="0"/>
                <a:ea typeface="宋体" pitchFamily="2" charset="-122"/>
                <a:sym typeface="Wingdings" pitchFamily="2" charset="2"/>
              </a:rPr>
              <a:t> Boiler plate code (with slight differences) for ORB &amp; POA initialization &amp; resource management</a:t>
            </a:r>
          </a:p>
          <a:p>
            <a:pPr eaLnBrk="1" hangingPunct="1"/>
            <a:r>
              <a:rPr lang="en-US" altLang="zh-CN" smtClean="0">
                <a:latin typeface="Arial" charset="0"/>
                <a:ea typeface="宋体" pitchFamily="2" charset="-122"/>
              </a:rPr>
              <a:t>Lack of object/service configuration standards </a:t>
            </a:r>
            <a:r>
              <a:rPr lang="en-US" altLang="zh-CN" smtClean="0">
                <a:latin typeface="Arial" charset="0"/>
                <a:ea typeface="宋体" pitchFamily="2" charset="-122"/>
                <a:sym typeface="Wingdings" pitchFamily="2" charset="2"/>
              </a:rPr>
              <a:t> application specific code entangled thru out </a:t>
            </a:r>
          </a:p>
          <a:p>
            <a:pPr eaLnBrk="1" hangingPunct="1"/>
            <a:r>
              <a:rPr lang="en-US" altLang="zh-CN" smtClean="0">
                <a:latin typeface="Arial" charset="0"/>
                <a:ea typeface="宋体" pitchFamily="2" charset="-122"/>
                <a:sym typeface="Wingdings" pitchFamily="2" charset="2"/>
              </a:rPr>
              <a:t>Lack of application configuration  intertwined spaghetti code throughout application</a:t>
            </a:r>
          </a:p>
          <a:p>
            <a:pPr eaLnBrk="1" hangingPunct="1"/>
            <a:r>
              <a:rPr lang="en-US" altLang="zh-CN" smtClean="0">
                <a:latin typeface="Arial" charset="0"/>
                <a:ea typeface="宋体" pitchFamily="2" charset="-122"/>
                <a:sym typeface="Wingdings" pitchFamily="2" charset="2"/>
              </a:rPr>
              <a:t>Lack of object/service deployment  Hard to refactor application topology, manual/non-standard deployment mechanisms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526C105-9A7B-4B15-BEC8-87A7CF5A2B85}" type="slidenum">
              <a:rPr lang="zh-CN" altLang="en-US" smtClean="0">
                <a:latin typeface="Arial" charset="0"/>
              </a:rPr>
              <a:pPr/>
              <a:t>53</a:t>
            </a:fld>
            <a:endParaRPr lang="en-US" altLang="zh-CN" smtClean="0">
              <a:latin typeface="Arial"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29DE6A35-4673-47BC-A7AB-D35C4B83F88D}" type="slidenum">
              <a:rPr lang="zh-CN" altLang="en-US" smtClean="0">
                <a:latin typeface="Arial" charset="0"/>
              </a:rPr>
              <a:pPr/>
              <a:t>55</a:t>
            </a:fld>
            <a:endParaRPr lang="en-US" altLang="zh-CN" smtClean="0">
              <a:latin typeface="Arial"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B998844C-667B-4357-935D-740892591CE2}" type="slidenum">
              <a:rPr lang="zh-CN" altLang="en-US" smtClean="0">
                <a:latin typeface="Arial" charset="0"/>
              </a:rPr>
              <a:pPr/>
              <a:t>57</a:t>
            </a:fld>
            <a:endParaRPr lang="en-US" altLang="zh-CN" smtClean="0">
              <a:latin typeface="Arial"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Geeky version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4D37B9E6-2551-488D-8580-A552938CDDAD}" type="slidenum">
              <a:rPr lang="zh-CN" altLang="en-US" smtClean="0">
                <a:latin typeface="Arial" charset="0"/>
              </a:rPr>
              <a:pPr/>
              <a:t>58</a:t>
            </a:fld>
            <a:endParaRPr lang="en-US" altLang="zh-CN" smtClean="0">
              <a:latin typeface="Arial"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1A0211DD-C6A5-4392-ADD2-3F806BCE28F4}" type="slidenum">
              <a:rPr lang="zh-CN" altLang="en-US" smtClean="0">
                <a:latin typeface="Arial" charset="0"/>
              </a:rPr>
              <a:pPr/>
              <a:t>59</a:t>
            </a:fld>
            <a:endParaRPr lang="en-US" altLang="zh-CN" smtClean="0">
              <a:latin typeface="Arial"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54A64E5E-DF59-49E6-87BB-8A3E59430762}" type="slidenum">
              <a:rPr lang="zh-CN" altLang="en-US" smtClean="0">
                <a:latin typeface="Arial" charset="0"/>
              </a:rPr>
              <a:pPr/>
              <a:t>60</a:t>
            </a:fld>
            <a:endParaRPr lang="en-US" altLang="zh-CN" smtClean="0">
              <a:latin typeface="Arial"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B5834AB4-D170-496B-9328-764DABF5BC58}" type="slidenum">
              <a:rPr lang="zh-CN" altLang="en-US" smtClean="0">
                <a:latin typeface="Arial" charset="0"/>
              </a:rPr>
              <a:pPr/>
              <a:t>64</a:t>
            </a:fld>
            <a:endParaRPr lang="en-US" altLang="zh-CN" smtClean="0">
              <a:latin typeface="Arial"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AA910D17-C68E-4DEA-8FDF-58C57F4739F7}" type="slidenum">
              <a:rPr lang="zh-CN" altLang="en-US" smtClean="0">
                <a:latin typeface="Arial" charset="0"/>
              </a:rPr>
              <a:pPr/>
              <a:t>65</a:t>
            </a:fld>
            <a:endParaRPr lang="en-US" altLang="zh-CN" smtClean="0">
              <a:latin typeface="Arial"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CD4FFAC4-06CA-473E-A4DD-86765502FBD4}" type="slidenum">
              <a:rPr lang="zh-CN" altLang="en-US" smtClean="0">
                <a:latin typeface="Arial" charset="0"/>
              </a:rPr>
              <a:pPr/>
              <a:t>68</a:t>
            </a:fld>
            <a:endParaRPr lang="en-US" altLang="zh-CN" smtClean="0">
              <a:latin typeface="Arial"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02BF5F4A-BF6E-4DAC-87F0-72BB92E396FA}" type="slidenum">
              <a:rPr lang="zh-CN" altLang="en-US" smtClean="0">
                <a:latin typeface="Arial" charset="0"/>
              </a:rPr>
              <a:pPr/>
              <a:t>69</a:t>
            </a:fld>
            <a:endParaRPr lang="en-US" altLang="zh-CN" smtClean="0">
              <a:latin typeface="Arial"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D2880E63-1C32-4553-B4C5-7B37D1DB922F}" type="slidenum">
              <a:rPr lang="zh-CN" altLang="en-US" smtClean="0">
                <a:latin typeface="Arial" charset="0"/>
              </a:rPr>
              <a:pPr/>
              <a:t>14</a:t>
            </a:fld>
            <a:endParaRPr lang="en-US" altLang="zh-CN" smtClean="0">
              <a:latin typeface="Arial"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7807321C-9CE3-446F-944D-8ECF7E278330}" type="slidenum">
              <a:rPr lang="zh-CN" altLang="en-US" smtClean="0">
                <a:latin typeface="Arial" charset="0"/>
              </a:rPr>
              <a:pPr/>
              <a:t>70</a:t>
            </a:fld>
            <a:endParaRPr lang="en-US" altLang="zh-CN" smtClean="0">
              <a:latin typeface="Arial"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4C81F11B-4182-4A31-9A89-91D1A8DC45BD}" type="slidenum">
              <a:rPr lang="zh-CN" altLang="en-US" smtClean="0">
                <a:latin typeface="Arial" charset="0"/>
              </a:rPr>
              <a:pPr/>
              <a:t>71</a:t>
            </a:fld>
            <a:endParaRPr lang="en-US" altLang="zh-CN" smtClean="0">
              <a:latin typeface="Arial"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Highlight the two categories of containers that we are most interested in right now.</a:t>
            </a:r>
          </a:p>
          <a:p>
            <a:pPr eaLnBrk="1" hangingPunct="1"/>
            <a:endParaRPr lang="en-US" altLang="zh-CN" smtClean="0">
              <a:latin typeface="Arial" charset="0"/>
              <a:ea typeface="宋体" pitchFamily="2" charset="-122"/>
            </a:endParaRPr>
          </a:p>
          <a:p>
            <a:pPr eaLnBrk="1" hangingPunct="1"/>
            <a:r>
              <a:rPr lang="en-US" altLang="zh-CN" smtClean="0">
                <a:latin typeface="Arial" charset="0"/>
                <a:ea typeface="宋体" pitchFamily="2" charset="-122"/>
              </a:rPr>
              <a:t>You can configure any POA policies of an empty container.</a:t>
            </a:r>
          </a:p>
          <a:p>
            <a:pPr eaLnBrk="1" hangingPunct="1"/>
            <a:endParaRPr lang="en-US" altLang="zh-CN" smtClean="0">
              <a:latin typeface="Arial" charset="0"/>
              <a:ea typeface="宋体" pitchFamily="2" charset="-122"/>
            </a:endParaRPr>
          </a:p>
          <a:p>
            <a:pPr eaLnBrk="1" hangingPunct="1"/>
            <a:endParaRPr lang="zh-CN" altLang="en-US" smtClean="0">
              <a:latin typeface="Arial" charset="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67085CF2-585B-4903-9832-FB83976BF2F5}" type="slidenum">
              <a:rPr lang="zh-CN" altLang="en-US" smtClean="0">
                <a:latin typeface="Arial" charset="0"/>
              </a:rPr>
              <a:pPr/>
              <a:t>72</a:t>
            </a:fld>
            <a:endParaRPr lang="en-US" altLang="zh-CN" smtClean="0">
              <a:latin typeface="Arial"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64AB785C-DBD0-4274-B86E-D393AE965D86}" type="slidenum">
              <a:rPr lang="zh-CN" altLang="en-US" smtClean="0">
                <a:latin typeface="Arial" charset="0"/>
              </a:rPr>
              <a:pPr/>
              <a:t>77</a:t>
            </a:fld>
            <a:endParaRPr lang="en-US" altLang="zh-CN" smtClean="0">
              <a:latin typeface="Arial"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14585911-457D-499B-BF3B-A8EB8134AAA7}" type="slidenum">
              <a:rPr lang="zh-CN" altLang="en-US" smtClean="0">
                <a:latin typeface="Arial" charset="0"/>
              </a:rPr>
              <a:pPr/>
              <a:t>78</a:t>
            </a:fld>
            <a:endParaRPr lang="en-US" altLang="zh-CN" smtClean="0">
              <a:latin typeface="Arial" charset="0"/>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1CEFEABE-D2B6-489A-A2D3-1759E865AB76}" type="slidenum">
              <a:rPr lang="zh-CN" altLang="en-US" smtClean="0">
                <a:latin typeface="Arial" charset="0"/>
              </a:rPr>
              <a:pPr/>
              <a:t>79</a:t>
            </a:fld>
            <a:endParaRPr lang="en-US" altLang="zh-CN" smtClean="0">
              <a:latin typeface="Arial"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9A641DAD-D24F-44A7-830B-EF04FC3AE15C}" type="slidenum">
              <a:rPr lang="zh-CN" altLang="en-US" smtClean="0">
                <a:latin typeface="Arial" charset="0"/>
              </a:rPr>
              <a:pPr/>
              <a:t>80</a:t>
            </a:fld>
            <a:endParaRPr lang="en-US" altLang="zh-CN" smtClean="0">
              <a:latin typeface="Arial" charset="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B1043875-8F3F-4B7F-AF1F-839349FED4E5}" type="slidenum">
              <a:rPr lang="zh-CN" altLang="en-US" smtClean="0">
                <a:latin typeface="Arial" charset="0"/>
              </a:rPr>
              <a:pPr/>
              <a:t>81</a:t>
            </a:fld>
            <a:endParaRPr lang="en-US" altLang="zh-CN" smtClean="0">
              <a:latin typeface="Arial" charset="0"/>
            </a:endParaRPr>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630F9CBF-D671-445D-95EA-F0B92CDD9E45}" type="slidenum">
              <a:rPr lang="zh-CN" altLang="en-US" smtClean="0">
                <a:latin typeface="Arial" charset="0"/>
              </a:rPr>
              <a:pPr/>
              <a:t>84</a:t>
            </a:fld>
            <a:endParaRPr lang="en-US" altLang="zh-CN" smtClean="0">
              <a:latin typeface="Arial" charset="0"/>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8B5A697A-6F07-41A8-839E-FF248D7039BF}" type="slidenum">
              <a:rPr lang="zh-CN" altLang="en-US" smtClean="0">
                <a:latin typeface="Arial" charset="0"/>
              </a:rPr>
              <a:pPr/>
              <a:t>93</a:t>
            </a:fld>
            <a:endParaRPr lang="en-US" altLang="zh-CN" smtClean="0">
              <a:latin typeface="Arial" charset="0"/>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4952FB52-B3AC-45E4-A1FC-2536CA479923}" type="slidenum">
              <a:rPr lang="zh-CN" altLang="en-US" smtClean="0">
                <a:latin typeface="Arial" charset="0"/>
              </a:rPr>
              <a:pPr/>
              <a:t>15</a:t>
            </a:fld>
            <a:endParaRPr lang="en-US" altLang="zh-CN" smtClean="0">
              <a:latin typeface="Arial"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297DD3FC-8155-4268-8603-6457A5ED2C35}" type="slidenum">
              <a:rPr lang="zh-CN" altLang="en-US" smtClean="0">
                <a:latin typeface="Arial" charset="0"/>
              </a:rPr>
              <a:pPr/>
              <a:t>97</a:t>
            </a:fld>
            <a:endParaRPr lang="en-US" altLang="zh-CN" smtClean="0">
              <a:latin typeface="Arial" charset="0"/>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Helps C++ compiler keep footprint down – by templatizing the generated facet servant class with a dummy parameter, then typedefing it, we can ensure that the C++ compiler will instantiate the class only once in a build, even if the same interface is used in more than one facet.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235AC63D-3B60-4E6B-B669-93BC3086B280}" type="slidenum">
              <a:rPr lang="zh-CN" altLang="en-US" smtClean="0">
                <a:latin typeface="Arial" charset="0"/>
              </a:rPr>
              <a:pPr/>
              <a:t>107</a:t>
            </a:fld>
            <a:endParaRPr lang="en-US" altLang="zh-CN" smtClean="0">
              <a:latin typeface="Arial"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5A161F22-8E5A-4206-A206-F04EF491930C}" type="slidenum">
              <a:rPr lang="zh-CN" altLang="en-US" smtClean="0">
                <a:latin typeface="Arial" charset="0"/>
              </a:rPr>
              <a:pPr/>
              <a:t>108</a:t>
            </a:fld>
            <a:endParaRPr lang="en-US" altLang="zh-CN" smtClean="0">
              <a:latin typeface="Arial" charset="0"/>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C47A40C7-47D2-4BD1-B839-AC63D2D28C34}" type="slidenum">
              <a:rPr lang="zh-CN" altLang="en-US" smtClean="0">
                <a:latin typeface="Arial" charset="0"/>
              </a:rPr>
              <a:pPr/>
              <a:t>109</a:t>
            </a:fld>
            <a:endParaRPr lang="en-US" altLang="zh-CN" smtClean="0">
              <a:latin typeface="Arial" charset="0"/>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6BEAD5A-786A-4A60-B71B-968C7D2532C8}" type="slidenum">
              <a:rPr lang="zh-CN" altLang="en-US" smtClean="0">
                <a:latin typeface="Arial" charset="0"/>
              </a:rPr>
              <a:pPr/>
              <a:t>110</a:t>
            </a:fld>
            <a:endParaRPr lang="en-US" altLang="zh-CN" smtClean="0">
              <a:latin typeface="Arial" charset="0"/>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E6E05822-36C0-4181-B08A-2F33F68D1D30}" type="slidenum">
              <a:rPr lang="zh-CN" altLang="en-US" smtClean="0">
                <a:latin typeface="Arial" charset="0"/>
              </a:rPr>
              <a:pPr/>
              <a:t>111</a:t>
            </a:fld>
            <a:endParaRPr lang="en-US" altLang="zh-CN" smtClean="0">
              <a:latin typeface="Arial" charset="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4E46E35C-BDE5-4806-9624-D981D33838A8}" type="slidenum">
              <a:rPr lang="zh-CN" altLang="en-US" smtClean="0">
                <a:latin typeface="Arial" charset="0"/>
              </a:rPr>
              <a:pPr/>
              <a:t>112</a:t>
            </a:fld>
            <a:endParaRPr lang="en-US" altLang="zh-CN" smtClean="0">
              <a:latin typeface="Arial" charset="0"/>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0F0F91CB-A350-40AE-8C95-AC94CB428FBF}" type="slidenum">
              <a:rPr lang="zh-CN" altLang="en-US" smtClean="0">
                <a:latin typeface="Arial" charset="0"/>
              </a:rPr>
              <a:pPr/>
              <a:t>113</a:t>
            </a:fld>
            <a:endParaRPr lang="en-US" altLang="zh-CN" smtClean="0">
              <a:latin typeface="Arial" charset="0"/>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0A2DDA2-6320-45AE-A466-F2160B1FA8D9}" type="slidenum">
              <a:rPr lang="zh-CN" altLang="en-US" smtClean="0">
                <a:latin typeface="Arial" charset="0"/>
              </a:rPr>
              <a:pPr/>
              <a:t>16</a:t>
            </a:fld>
            <a:endParaRPr lang="en-US" altLang="zh-CN" smtClean="0">
              <a:latin typeface="Arial"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80250B28-13AF-45FF-A81B-E0F5CA3171AC}" type="slidenum">
              <a:rPr lang="zh-CN" altLang="en-US" smtClean="0">
                <a:latin typeface="Arial" charset="0"/>
              </a:rPr>
              <a:pPr/>
              <a:t>17</a:t>
            </a:fld>
            <a:endParaRPr lang="en-US" altLang="zh-CN" smtClean="0">
              <a:latin typeface="Arial"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BFF5A3A2-27A4-40C4-B435-39E36A09BEB1}" type="slidenum">
              <a:rPr lang="zh-CN" altLang="en-US" smtClean="0">
                <a:latin typeface="Arial" charset="0"/>
              </a:rPr>
              <a:pPr/>
              <a:t>19</a:t>
            </a:fld>
            <a:endParaRPr lang="en-US" altLang="zh-CN" smtClean="0">
              <a:latin typeface="Arial"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B6E89844-0C24-4C54-B4AF-967CCA5EE364}" type="slidenum">
              <a:rPr lang="zh-CN" altLang="en-US" smtClean="0">
                <a:latin typeface="Arial" charset="0"/>
              </a:rPr>
              <a:pPr/>
              <a:t>21</a:t>
            </a:fld>
            <a:endParaRPr lang="en-US" altLang="zh-CN" smtClean="0">
              <a:latin typeface="Arial"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A52D48F1-B196-4FCD-89E4-6C5844F0C865}" type="slidenum">
              <a:rPr lang="zh-CN" altLang="en-US" smtClean="0">
                <a:latin typeface="Arial" charset="0"/>
              </a:rPr>
              <a:pPr/>
              <a:t>23</a:t>
            </a:fld>
            <a:endParaRPr lang="en-US" altLang="zh-CN" smtClean="0">
              <a:latin typeface="Arial"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57200" y="6061075"/>
            <a:ext cx="7772400" cy="457200"/>
          </a:xfrm>
          <a:prstGeom prst="rect">
            <a:avLst/>
          </a:prstGeom>
          <a:noFill/>
          <a:ln w="9525">
            <a:noFill/>
            <a:miter lim="800000"/>
            <a:headEnd/>
            <a:tailEnd/>
          </a:ln>
          <a:effectLst/>
        </p:spPr>
        <p:txBody>
          <a:bodyPr>
            <a:spAutoFit/>
          </a:bodyPr>
          <a:lstStyle/>
          <a:p>
            <a:pPr>
              <a:spcBef>
                <a:spcPct val="0"/>
              </a:spcBef>
              <a:defRPr/>
            </a:pPr>
            <a:endParaRPr lang="zh-CN" altLang="en-US" sz="2400" i="0">
              <a:latin typeface="Times New Roman" pitchFamily="-65" charset="0"/>
              <a:ea typeface="宋体" pitchFamily="-65" charset="-122"/>
              <a:cs typeface="Arial Unicode MS" pitchFamily="-65" charset="0"/>
            </a:endParaRPr>
          </a:p>
        </p:txBody>
      </p:sp>
      <p:sp>
        <p:nvSpPr>
          <p:cNvPr id="1374210" name="Rectangle 2"/>
          <p:cNvSpPr>
            <a:spLocks noGrp="1" noChangeArrowheads="1"/>
          </p:cNvSpPr>
          <p:nvPr>
            <p:ph type="ctrTitle"/>
          </p:nvPr>
        </p:nvSpPr>
        <p:spPr>
          <a:xfrm>
            <a:off x="685800" y="228600"/>
            <a:ext cx="7772400" cy="1752600"/>
          </a:xfrm>
        </p:spPr>
        <p:txBody>
          <a:bodyPr/>
          <a:lstStyle>
            <a:lvl1pPr>
              <a:defRPr/>
            </a:lvl1pPr>
          </a:lstStyle>
          <a:p>
            <a:r>
              <a:rPr lang="en-US" altLang="zh-CN"/>
              <a:t>Click to edit Master title style</a:t>
            </a:r>
          </a:p>
        </p:txBody>
      </p:sp>
      <p:sp>
        <p:nvSpPr>
          <p:cNvPr id="1374211" name="Rectangle 3"/>
          <p:cNvSpPr>
            <a:spLocks noGrp="1" noChangeArrowheads="1"/>
          </p:cNvSpPr>
          <p:nvPr>
            <p:ph type="subTitle" idx="1"/>
          </p:nvPr>
        </p:nvSpPr>
        <p:spPr>
          <a:xfrm>
            <a:off x="1371600" y="2133600"/>
            <a:ext cx="6400800" cy="1752600"/>
          </a:xfrm>
        </p:spPr>
        <p:txBody>
          <a:bodyPr/>
          <a:lstStyle>
            <a:lvl1pPr marL="0" indent="0" algn="ctr">
              <a:buFontTx/>
              <a:buNone/>
              <a:defRPr/>
            </a:lvl1pPr>
          </a:lstStyle>
          <a:p>
            <a:r>
              <a:rPr lang="en-US" altLang="zh-CN"/>
              <a:t>Click to edit author list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533400"/>
            <a:ext cx="22098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533400"/>
            <a:ext cx="64770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pic>
        <p:nvPicPr>
          <p:cNvPr id="10" name="Picture 13" descr="BBN_2c_secondary"/>
          <p:cNvPicPr>
            <a:picLocks noChangeAspect="1" noChangeArrowheads="1"/>
          </p:cNvPicPr>
          <p:nvPr/>
        </p:nvPicPr>
        <p:blipFill>
          <a:blip r:embed="rId2"/>
          <a:srcRect/>
          <a:stretch>
            <a:fillRect/>
          </a:stretch>
        </p:blipFill>
        <p:spPr bwMode="auto">
          <a:xfrm>
            <a:off x="5029200" y="5289550"/>
            <a:ext cx="3886200" cy="885825"/>
          </a:xfrm>
          <a:prstGeom prst="rect">
            <a:avLst/>
          </a:prstGeom>
          <a:noFill/>
          <a:ln w="9525">
            <a:noFill/>
            <a:miter lim="800000"/>
            <a:headEnd/>
            <a:tailEnd/>
          </a:ln>
        </p:spPr>
      </p:pic>
      <p:pic>
        <p:nvPicPr>
          <p:cNvPr id="11" name="Picture 14" descr="doc"/>
          <p:cNvPicPr>
            <a:picLocks noChangeAspect="1" noChangeArrowheads="1"/>
          </p:cNvPicPr>
          <p:nvPr/>
        </p:nvPicPr>
        <p:blipFill>
          <a:blip r:embed="rId3"/>
          <a:srcRect/>
          <a:stretch>
            <a:fillRect/>
          </a:stretch>
        </p:blipFill>
        <p:spPr bwMode="auto">
          <a:xfrm>
            <a:off x="152400" y="5214938"/>
            <a:ext cx="3657600" cy="1033462"/>
          </a:xfrm>
          <a:prstGeom prst="rect">
            <a:avLst/>
          </a:prstGeom>
          <a:noFill/>
          <a:ln w="9525">
            <a:noFill/>
            <a:miter lim="800000"/>
            <a:headEnd/>
            <a:tailEnd/>
          </a:ln>
        </p:spPr>
      </p:pic>
      <p:sp>
        <p:nvSpPr>
          <p:cNvPr id="1377288" name="Rectangle 8"/>
          <p:cNvSpPr>
            <a:spLocks noGrp="1" noChangeArrowheads="1"/>
          </p:cNvSpPr>
          <p:nvPr>
            <p:ph type="subTitle" idx="1"/>
          </p:nvPr>
        </p:nvSpPr>
        <p:spPr>
          <a:xfrm>
            <a:off x="4673600" y="2927350"/>
            <a:ext cx="4013200" cy="1822450"/>
          </a:xfrm>
        </p:spPr>
        <p:txBody>
          <a:bodyPr anchor="b"/>
          <a:lstStyle>
            <a:lvl1pPr marL="0" indent="0" algn="ctr">
              <a:buFont typeface="Wingdings" pitchFamily="-65" charset="2"/>
              <a:buNone/>
              <a:defRPr/>
            </a:lvl1pPr>
          </a:lstStyle>
          <a:p>
            <a:r>
              <a:rPr lang="en-US" altLang="zh-CN"/>
              <a:t>Click to edit Master subtitle style</a:t>
            </a:r>
          </a:p>
        </p:txBody>
      </p:sp>
      <p:sp>
        <p:nvSpPr>
          <p:cNvPr id="1377292"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defRPr/>
            </a:lvl1pPr>
          </a:lstStyle>
          <a:p>
            <a:r>
              <a:rPr lang="en-US" altLang="zh-CN"/>
              <a:t>Click to edit Master title style</a:t>
            </a:r>
          </a:p>
        </p:txBody>
      </p:sp>
      <p:sp>
        <p:nvSpPr>
          <p:cNvPr id="12" name="Rectangle 10"/>
          <p:cNvSpPr>
            <a:spLocks noGrp="1" noChangeArrowheads="1"/>
          </p:cNvSpPr>
          <p:nvPr>
            <p:ph type="ftr" sz="quarter" idx="10"/>
          </p:nvPr>
        </p:nvSpPr>
        <p:spPr bwMode="auto">
          <a:xfrm>
            <a:off x="5791200" y="6248400"/>
            <a:ext cx="2897188" cy="474663"/>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spcBef>
                <a:spcPct val="0"/>
              </a:spcBef>
              <a:defRPr sz="1400" i="0">
                <a:latin typeface="Arial" charset="0"/>
                <a:ea typeface="宋体" pitchFamily="-65" charset="-122"/>
                <a:cs typeface="Arial Unicode MS" pitchFamily="-65" charset="0"/>
              </a:defRPr>
            </a:lvl1pPr>
          </a:lstStyle>
          <a:p>
            <a:pPr>
              <a:defRPr/>
            </a:pPr>
            <a:endParaRPr lang="en-US" altLang="zh-CN"/>
          </a:p>
        </p:txBody>
      </p:sp>
      <p:sp>
        <p:nvSpPr>
          <p:cNvPr id="13" name="Rectangle 11"/>
          <p:cNvSpPr>
            <a:spLocks noGrp="1" noChangeArrowheads="1"/>
          </p:cNvSpPr>
          <p:nvPr>
            <p:ph type="sldNum" sz="quarter" idx="11"/>
          </p:nvPr>
        </p:nvSpPr>
        <p:spPr>
          <a:xfrm>
            <a:off x="76200" y="6248400"/>
            <a:ext cx="587375" cy="488950"/>
          </a:xfrm>
        </p:spPr>
        <p:txBody>
          <a:bodyPr anchorCtr="0"/>
          <a:lstStyle>
            <a:lvl1pPr>
              <a:defRPr sz="2600"/>
            </a:lvl1pPr>
          </a:lstStyle>
          <a:p>
            <a:pPr>
              <a:defRPr/>
            </a:pPr>
            <a:fld id="{409E2BF1-2E7D-47C2-AC91-423E5DC0550B}" type="slidenum">
              <a:rPr lang="zh-CN" altLang="en-US"/>
              <a:pPr>
                <a:defRPr/>
              </a:pPr>
              <a:t>‹nr.›</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76DD3875-EC56-4A1E-AD0C-C2F7BD421A8F}" type="slidenum">
              <a:rPr lang="zh-CN" altLang="en-US"/>
              <a:pPr>
                <a:defRPr/>
              </a:pPr>
              <a:t>‹nr.›</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DE8AFC06-AA0A-42CE-A843-13BCEC48671E}" type="slidenum">
              <a:rPr lang="zh-CN" altLang="en-US"/>
              <a:pPr>
                <a:defRPr/>
              </a:pPr>
              <a:t>‹nr.›</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066800"/>
            <a:ext cx="3770313"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1066800"/>
            <a:ext cx="3770312"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sldNum" sz="quarter" idx="10"/>
          </p:nvPr>
        </p:nvSpPr>
        <p:spPr>
          <a:ln/>
        </p:spPr>
        <p:txBody>
          <a:bodyPr/>
          <a:lstStyle>
            <a:lvl1pPr>
              <a:defRPr/>
            </a:lvl1pPr>
          </a:lstStyle>
          <a:p>
            <a:pPr>
              <a:defRPr/>
            </a:pPr>
            <a:fld id="{0EB98D83-CE61-4C83-9831-005B4C4FF95D}" type="slidenum">
              <a:rPr lang="zh-CN" altLang="en-US"/>
              <a:pPr>
                <a:defRPr/>
              </a:pPr>
              <a:t>‹nr.›</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2"/>
          <p:cNvSpPr>
            <a:spLocks noGrp="1" noChangeArrowheads="1"/>
          </p:cNvSpPr>
          <p:nvPr>
            <p:ph type="sldNum" sz="quarter" idx="10"/>
          </p:nvPr>
        </p:nvSpPr>
        <p:spPr>
          <a:ln/>
        </p:spPr>
        <p:txBody>
          <a:bodyPr/>
          <a:lstStyle>
            <a:lvl1pPr>
              <a:defRPr/>
            </a:lvl1pPr>
          </a:lstStyle>
          <a:p>
            <a:pPr>
              <a:defRPr/>
            </a:pPr>
            <a:fld id="{D925CDB4-A536-47C6-91E6-26F90289CDA6}" type="slidenum">
              <a:rPr lang="zh-CN" altLang="en-US"/>
              <a:pPr>
                <a:defRPr/>
              </a:pPr>
              <a:t>‹nr.›</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2"/>
          <p:cNvSpPr>
            <a:spLocks noGrp="1" noChangeArrowheads="1"/>
          </p:cNvSpPr>
          <p:nvPr>
            <p:ph type="sldNum" sz="quarter" idx="10"/>
          </p:nvPr>
        </p:nvSpPr>
        <p:spPr>
          <a:ln/>
        </p:spPr>
        <p:txBody>
          <a:bodyPr/>
          <a:lstStyle>
            <a:lvl1pPr>
              <a:defRPr/>
            </a:lvl1pPr>
          </a:lstStyle>
          <a:p>
            <a:pPr>
              <a:defRPr/>
            </a:pPr>
            <a:fld id="{B2648786-46A9-4788-B1E6-92897AD9BCEF}" type="slidenum">
              <a:rPr lang="zh-CN" altLang="en-US"/>
              <a:pPr>
                <a:defRPr/>
              </a:pPr>
              <a:t>‹nr.›</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A8852001-E4F3-40F0-891E-D99EDA66EEE1}" type="slidenum">
              <a:rPr lang="zh-CN" altLang="en-US"/>
              <a:pPr>
                <a:defRPr/>
              </a:pPr>
              <a:t>‹nr.›</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842C0F9-BD46-43F4-AB9F-6F16BCA5F077}" type="slidenum">
              <a:rPr lang="zh-CN" altLang="en-US"/>
              <a:pPr>
                <a:defRPr/>
              </a:pPr>
              <a:t>‹nr.›</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4BC73FEC-F9CF-41A4-86B9-C40E669C0356}" type="slidenum">
              <a:rPr lang="zh-CN" altLang="en-US"/>
              <a:pPr>
                <a:defRPr/>
              </a:pPr>
              <a:t>‹nr.›</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BDC28A22-8BBB-48E9-ACEE-941123BBF07D}" type="slidenum">
              <a:rPr lang="zh-CN" altLang="en-US"/>
              <a:pPr>
                <a:defRPr/>
              </a:pPr>
              <a:t>‹nr.›</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152400"/>
            <a:ext cx="1981200" cy="5934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152400"/>
            <a:ext cx="5791200" cy="5934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FE2C9867-077B-4E57-9E42-D0A893268044}" type="slidenum">
              <a:rPr lang="zh-CN" altLang="en-US"/>
              <a:pPr>
                <a:defRPr/>
              </a:pPr>
              <a:t>‹nr.›</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634" name="Picture 2" descr="doc"/>
          <p:cNvPicPr>
            <a:picLocks noChangeAspect="1" noChangeArrowheads="1"/>
          </p:cNvPicPr>
          <p:nvPr/>
        </p:nvPicPr>
        <p:blipFill>
          <a:blip r:embed="rId22"/>
          <a:srcRect/>
          <a:stretch>
            <a:fillRect/>
          </a:stretch>
        </p:blipFill>
        <p:spPr bwMode="auto">
          <a:xfrm>
            <a:off x="3810000" y="0"/>
            <a:ext cx="1524000" cy="431800"/>
          </a:xfrm>
          <a:prstGeom prst="rect">
            <a:avLst/>
          </a:prstGeom>
          <a:noFill/>
          <a:ln w="9525">
            <a:noFill/>
            <a:miter lim="800000"/>
            <a:headEnd/>
            <a:tailEnd/>
          </a:ln>
        </p:spPr>
      </p:pic>
      <p:sp>
        <p:nvSpPr>
          <p:cNvPr id="69635" name="Rectangle 3"/>
          <p:cNvSpPr>
            <a:spLocks noGrp="1" noChangeArrowheads="1"/>
          </p:cNvSpPr>
          <p:nvPr>
            <p:ph type="title"/>
          </p:nvPr>
        </p:nvSpPr>
        <p:spPr bwMode="auto">
          <a:xfrm>
            <a:off x="152400" y="533400"/>
            <a:ext cx="8839200"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69636" name="Rectangle 4"/>
          <p:cNvSpPr>
            <a:spLocks noGrp="1" noChangeArrowheads="1"/>
          </p:cNvSpPr>
          <p:nvPr>
            <p:ph type="body" idx="1"/>
          </p:nvPr>
        </p:nvSpPr>
        <p:spPr bwMode="auto">
          <a:xfrm>
            <a:off x="152400" y="990600"/>
            <a:ext cx="8839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3190" name="Text Box 6"/>
          <p:cNvSpPr txBox="1">
            <a:spLocks noChangeArrowheads="1"/>
          </p:cNvSpPr>
          <p:nvPr/>
        </p:nvSpPr>
        <p:spPr bwMode="auto">
          <a:xfrm>
            <a:off x="152400" y="57150"/>
            <a:ext cx="5410200" cy="366713"/>
          </a:xfrm>
          <a:prstGeom prst="rect">
            <a:avLst/>
          </a:prstGeom>
          <a:noFill/>
          <a:ln w="9525">
            <a:noFill/>
            <a:miter lim="800000"/>
            <a:headEnd/>
            <a:tailEnd/>
          </a:ln>
          <a:effectLst/>
        </p:spPr>
        <p:txBody>
          <a:bodyPr lIns="0" rIns="0">
            <a:spAutoFit/>
          </a:bodyPr>
          <a:lstStyle/>
          <a:p>
            <a:pPr>
              <a:defRPr/>
            </a:pPr>
            <a:r>
              <a:rPr lang="en-US" altLang="zh-CN" i="0">
                <a:solidFill>
                  <a:schemeClr val="accent2"/>
                </a:solidFill>
                <a:latin typeface="Arial Unicode MS" pitchFamily="-65" charset="0"/>
                <a:ea typeface="宋体" pitchFamily="-65" charset="-122"/>
                <a:cs typeface="Arial Unicode MS" pitchFamily="-65" charset="0"/>
              </a:rPr>
              <a:t>Tutorial on CCM</a:t>
            </a:r>
          </a:p>
        </p:txBody>
      </p:sp>
      <p:sp>
        <p:nvSpPr>
          <p:cNvPr id="1373191" name="Line 7"/>
          <p:cNvSpPr>
            <a:spLocks noChangeShapeType="1"/>
          </p:cNvSpPr>
          <p:nvPr/>
        </p:nvSpPr>
        <p:spPr bwMode="auto">
          <a:xfrm>
            <a:off x="152400" y="4572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sp>
        <p:nvSpPr>
          <p:cNvPr id="1373192" name="Line 8"/>
          <p:cNvSpPr>
            <a:spLocks noChangeShapeType="1"/>
          </p:cNvSpPr>
          <p:nvPr/>
        </p:nvSpPr>
        <p:spPr bwMode="auto">
          <a:xfrm>
            <a:off x="152400" y="62484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pic>
        <p:nvPicPr>
          <p:cNvPr id="69640" name="Picture 10" descr="isis"/>
          <p:cNvPicPr>
            <a:picLocks noChangeAspect="1" noChangeArrowheads="1"/>
          </p:cNvPicPr>
          <p:nvPr/>
        </p:nvPicPr>
        <p:blipFill>
          <a:blip r:embed="rId23"/>
          <a:srcRect/>
          <a:stretch>
            <a:fillRect/>
          </a:stretch>
        </p:blipFill>
        <p:spPr bwMode="auto">
          <a:xfrm>
            <a:off x="8315325" y="6348413"/>
            <a:ext cx="681038" cy="454025"/>
          </a:xfrm>
          <a:prstGeom prst="rect">
            <a:avLst/>
          </a:prstGeom>
          <a:noFill/>
          <a:ln w="9525">
            <a:noFill/>
            <a:miter lim="800000"/>
            <a:headEnd/>
            <a:tailEnd/>
          </a:ln>
        </p:spPr>
      </p:pic>
      <p:pic>
        <p:nvPicPr>
          <p:cNvPr id="69641" name="Picture 11" descr="vsb5"/>
          <p:cNvPicPr>
            <a:picLocks noChangeAspect="1" noChangeArrowheads="1"/>
          </p:cNvPicPr>
          <p:nvPr/>
        </p:nvPicPr>
        <p:blipFill>
          <a:blip r:embed="rId24"/>
          <a:srcRect/>
          <a:stretch>
            <a:fillRect/>
          </a:stretch>
        </p:blipFill>
        <p:spPr bwMode="auto">
          <a:xfrm>
            <a:off x="88900" y="6310313"/>
            <a:ext cx="476250" cy="454025"/>
          </a:xfrm>
          <a:prstGeom prst="rect">
            <a:avLst/>
          </a:prstGeom>
          <a:noFill/>
          <a:ln w="9525">
            <a:noFill/>
            <a:miter lim="800000"/>
            <a:headEnd/>
            <a:tailEnd/>
          </a:ln>
        </p:spPr>
      </p:pic>
      <p:sp>
        <p:nvSpPr>
          <p:cNvPr id="1373196" name="Rectangle 12"/>
          <p:cNvSpPr>
            <a:spLocks noChangeArrowheads="1"/>
          </p:cNvSpPr>
          <p:nvPr/>
        </p:nvSpPr>
        <p:spPr bwMode="auto">
          <a:xfrm>
            <a:off x="6705600" y="57150"/>
            <a:ext cx="2297113" cy="366713"/>
          </a:xfrm>
          <a:prstGeom prst="rect">
            <a:avLst/>
          </a:prstGeom>
          <a:noFill/>
          <a:ln w="9525">
            <a:noFill/>
            <a:miter lim="800000"/>
            <a:headEnd/>
            <a:tailEnd/>
          </a:ln>
          <a:effectLst/>
        </p:spPr>
        <p:txBody>
          <a:bodyPr>
            <a:spAutoFit/>
          </a:bodyPr>
          <a:lstStyle/>
          <a:p>
            <a:pPr algn="ctr">
              <a:defRPr/>
            </a:pPr>
            <a:r>
              <a:rPr lang="en-US" altLang="zh-CN" i="0">
                <a:solidFill>
                  <a:schemeClr val="accent2"/>
                </a:solidFill>
                <a:ea typeface="宋体" pitchFamily="-65" charset="-122"/>
                <a:cs typeface="Arial Unicode MS" pitchFamily="-65" charset="0"/>
              </a:rPr>
              <a:t>Douglas C. Schmidt</a:t>
            </a:r>
          </a:p>
        </p:txBody>
      </p:sp>
      <p:sp>
        <p:nvSpPr>
          <p:cNvPr id="1373201" name="Rectangle 17"/>
          <p:cNvSpPr>
            <a:spLocks noChangeArrowheads="1"/>
          </p:cNvSpPr>
          <p:nvPr userDrawn="1"/>
        </p:nvSpPr>
        <p:spPr bwMode="auto">
          <a:xfrm>
            <a:off x="4349750" y="6403975"/>
            <a:ext cx="463550" cy="366713"/>
          </a:xfrm>
          <a:prstGeom prst="rect">
            <a:avLst/>
          </a:prstGeom>
          <a:solidFill>
            <a:schemeClr val="bg1"/>
          </a:solidFill>
          <a:ln w="9525">
            <a:noFill/>
            <a:miter lim="800000"/>
            <a:headEnd/>
            <a:tailEnd/>
          </a:ln>
          <a:effectLst/>
        </p:spPr>
        <p:txBody>
          <a:bodyPr wrap="none">
            <a:spAutoFit/>
          </a:bodyPr>
          <a:lstStyle/>
          <a:p>
            <a:pPr>
              <a:defRPr/>
            </a:pPr>
            <a:fld id="{6F1CA5EC-BAF0-4735-BEDB-6BB8109803E0}" type="slidenum">
              <a:rPr lang="zh-CN" altLang="en-US" b="1" i="0">
                <a:latin typeface="Arial" pitchFamily="34" charset="0"/>
                <a:ea typeface="宋体" pitchFamily="2" charset="-122"/>
              </a:rPr>
              <a:pPr>
                <a:defRPr/>
              </a:pPr>
              <a:t>‹nr.›</a:t>
            </a:fld>
            <a:endParaRPr lang="en-US" altLang="zh-CN" b="1" i="0">
              <a:latin typeface="Arial"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55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Lst>
  <p:timing>
    <p:tnLst>
      <p:par>
        <p:cTn id="1" dur="indefinite" restart="never" nodeType="tmRoot"/>
      </p:par>
    </p:tnLst>
  </p:timing>
  <p:txStyles>
    <p:titleStyle>
      <a:lvl1pPr algn="ctr"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2pPr>
      <a:lvl3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3pPr>
      <a:lvl4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4pPr>
      <a:lvl5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5pPr>
      <a:lvl6pPr marL="4572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6pPr>
      <a:lvl7pPr marL="9144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7pPr>
      <a:lvl8pPr marL="13716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8pPr>
      <a:lvl9pPr marL="18288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658" name="Group 2"/>
          <p:cNvGrpSpPr>
            <a:grpSpLocks/>
          </p:cNvGrpSpPr>
          <p:nvPr/>
        </p:nvGrpSpPr>
        <p:grpSpPr bwMode="auto">
          <a:xfrm>
            <a:off x="0" y="0"/>
            <a:ext cx="3200400" cy="6858000"/>
            <a:chOff x="0" y="0"/>
            <a:chExt cx="2016" cy="4320"/>
          </a:xfrm>
        </p:grpSpPr>
        <p:sp>
          <p:nvSpPr>
            <p:cNvPr id="1376259" name="Rectangle 3"/>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nl-NL">
                <a:ea typeface="+mn-ea"/>
                <a:cs typeface="Arial Unicode MS" pitchFamily="-65" charset="0"/>
              </a:endParaRPr>
            </a:p>
          </p:txBody>
        </p:sp>
        <p:sp>
          <p:nvSpPr>
            <p:cNvPr id="1376260" name="Freeform 4"/>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nl-NL">
                <a:ea typeface="+mn-ea"/>
                <a:cs typeface="Arial Unicode MS" pitchFamily="-65" charset="0"/>
              </a:endParaRPr>
            </a:p>
          </p:txBody>
        </p:sp>
      </p:grpSp>
      <p:grpSp>
        <p:nvGrpSpPr>
          <p:cNvPr id="70659" name="Group 5"/>
          <p:cNvGrpSpPr>
            <a:grpSpLocks/>
          </p:cNvGrpSpPr>
          <p:nvPr/>
        </p:nvGrpSpPr>
        <p:grpSpPr bwMode="auto">
          <a:xfrm>
            <a:off x="533400" y="762000"/>
            <a:ext cx="8001000" cy="319088"/>
            <a:chOff x="144" y="1248"/>
            <a:chExt cx="4656" cy="201"/>
          </a:xfrm>
        </p:grpSpPr>
        <p:sp>
          <p:nvSpPr>
            <p:cNvPr id="1376262" name="AutoShape 6"/>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1376263" name="AutoShape 7"/>
            <p:cNvSpPr>
              <a:spLocks noChangeArrowheads="1"/>
            </p:cNvSpPr>
            <p:nvPr/>
          </p:nvSpPr>
          <p:spPr bwMode="auto">
            <a:xfrm flipH="1">
              <a:off x="144" y="1248"/>
              <a:ext cx="248"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sp>
        <p:nvSpPr>
          <p:cNvPr id="70660" name="AutoShape 8"/>
          <p:cNvSpPr>
            <a:spLocks noGrp="1" noChangeArrowheads="1"/>
          </p:cNvSpPr>
          <p:nvPr>
            <p:ph type="title"/>
          </p:nvPr>
        </p:nvSpPr>
        <p:spPr bwMode="auto">
          <a:xfrm>
            <a:off x="762000" y="152400"/>
            <a:ext cx="7924800" cy="4572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70661" name="Rectangle 9"/>
          <p:cNvSpPr>
            <a:spLocks noGrp="1" noChangeArrowheads="1"/>
          </p:cNvSpPr>
          <p:nvPr>
            <p:ph type="body" idx="1"/>
          </p:nvPr>
        </p:nvSpPr>
        <p:spPr bwMode="auto">
          <a:xfrm>
            <a:off x="838200" y="1066800"/>
            <a:ext cx="7693025" cy="5019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6268" name="Rectangle 12"/>
          <p:cNvSpPr>
            <a:spLocks noGrp="1" noChangeArrowheads="1"/>
          </p:cNvSpPr>
          <p:nvPr>
            <p:ph type="sldNum" sz="quarter" idx="4"/>
          </p:nvPr>
        </p:nvSpPr>
        <p:spPr bwMode="auto">
          <a:xfrm>
            <a:off x="17463" y="6242050"/>
            <a:ext cx="70008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spcBef>
                <a:spcPct val="0"/>
              </a:spcBef>
              <a:defRPr sz="2000" b="1" i="0">
                <a:solidFill>
                  <a:schemeClr val="bg1"/>
                </a:solidFill>
                <a:latin typeface="Arial" pitchFamily="34" charset="0"/>
                <a:ea typeface="宋体" pitchFamily="2" charset="-122"/>
              </a:defRPr>
            </a:lvl1pPr>
          </a:lstStyle>
          <a:p>
            <a:pPr>
              <a:defRPr/>
            </a:pPr>
            <a:fld id="{3CC2EE1A-6F79-4E76-9055-86D50BE92648}" type="slidenum">
              <a:rPr lang="zh-CN" altLang="en-US"/>
              <a:pPr>
                <a:defRPr/>
              </a:pPr>
              <a:t>‹nr.›</a:t>
            </a:fld>
            <a:endParaRPr lang="en-US" altLang="zh-CN"/>
          </a:p>
        </p:txBody>
      </p:sp>
      <p:pic>
        <p:nvPicPr>
          <p:cNvPr id="70663" name="Picture 13" descr="doc"/>
          <p:cNvPicPr>
            <a:picLocks noChangeAspect="1" noChangeArrowheads="1"/>
          </p:cNvPicPr>
          <p:nvPr/>
        </p:nvPicPr>
        <p:blipFill>
          <a:blip r:embed="rId14"/>
          <a:srcRect/>
          <a:stretch>
            <a:fillRect/>
          </a:stretch>
        </p:blipFill>
        <p:spPr bwMode="auto">
          <a:xfrm>
            <a:off x="3667125" y="6164263"/>
            <a:ext cx="2133600" cy="604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54" r:id="rId1"/>
    <p:sldLayoutId id="2147484543"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 id="2147484555" r:id="rId12"/>
  </p:sldLayoutIdLst>
  <p:timing>
    <p:tnLst>
      <p:par>
        <p:cTn id="1" dur="indefinite" restart="never" nodeType="tmRoot"/>
      </p:par>
    </p:tnLst>
  </p:timing>
  <p:hf hdr="0" ftr="0"/>
  <p:txStyles>
    <p:titleStyle>
      <a:lvl1pPr algn="l" rtl="0" eaLnBrk="0" fontAlgn="base" hangingPunct="0">
        <a:lnSpc>
          <a:spcPct val="90000"/>
        </a:lnSpc>
        <a:spcBef>
          <a:spcPct val="0"/>
        </a:spcBef>
        <a:spcAft>
          <a:spcPct val="0"/>
        </a:spcAft>
        <a:defRPr sz="3600" b="1">
          <a:solidFill>
            <a:schemeClr val="tx2"/>
          </a:solidFill>
          <a:latin typeface="+mj-lt"/>
          <a:ea typeface="ＭＳ Ｐゴシック" pitchFamily="-65" charset="-128"/>
          <a:cs typeface="ＭＳ Ｐゴシック" pitchFamily="34" charset="-128"/>
        </a:defRPr>
      </a:lvl1pPr>
      <a:lvl2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2pPr>
      <a:lvl3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3pPr>
      <a:lvl4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4pPr>
      <a:lvl5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5pPr>
      <a:lvl6pPr marL="457200" algn="l" rtl="0" fontAlgn="base">
        <a:lnSpc>
          <a:spcPct val="90000"/>
        </a:lnSpc>
        <a:spcBef>
          <a:spcPct val="0"/>
        </a:spcBef>
        <a:spcAft>
          <a:spcPct val="0"/>
        </a:spcAft>
        <a:defRPr sz="3600" b="1">
          <a:solidFill>
            <a:schemeClr val="tx2"/>
          </a:solidFill>
          <a:latin typeface="Arial" pitchFamily="-65" charset="0"/>
        </a:defRPr>
      </a:lvl6pPr>
      <a:lvl7pPr marL="914400" algn="l" rtl="0" fontAlgn="base">
        <a:lnSpc>
          <a:spcPct val="90000"/>
        </a:lnSpc>
        <a:spcBef>
          <a:spcPct val="0"/>
        </a:spcBef>
        <a:spcAft>
          <a:spcPct val="0"/>
        </a:spcAft>
        <a:defRPr sz="3600" b="1">
          <a:solidFill>
            <a:schemeClr val="tx2"/>
          </a:solidFill>
          <a:latin typeface="Arial" pitchFamily="-65" charset="0"/>
        </a:defRPr>
      </a:lvl7pPr>
      <a:lvl8pPr marL="1371600" algn="l" rtl="0" fontAlgn="base">
        <a:lnSpc>
          <a:spcPct val="90000"/>
        </a:lnSpc>
        <a:spcBef>
          <a:spcPct val="0"/>
        </a:spcBef>
        <a:spcAft>
          <a:spcPct val="0"/>
        </a:spcAft>
        <a:defRPr sz="3600" b="1">
          <a:solidFill>
            <a:schemeClr val="tx2"/>
          </a:solidFill>
          <a:latin typeface="Arial" pitchFamily="-65" charset="0"/>
        </a:defRPr>
      </a:lvl8pPr>
      <a:lvl9pPr marL="1828800" algn="l" rtl="0" fontAlgn="base">
        <a:lnSpc>
          <a:spcPct val="90000"/>
        </a:lnSpc>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ＭＳ Ｐゴシック" pitchFamily="-65" charset="-128"/>
          <a:cs typeface="ＭＳ Ｐゴシック" pitchFamily="34" charset="-128"/>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ea typeface="ＭＳ Ｐゴシック" pitchFamily="-65" charset="-128"/>
          <a:cs typeface="ＭＳ Ｐゴシック" pitchFamily="34" charset="-128"/>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ＭＳ Ｐゴシック" pitchFamily="-65" charset="-128"/>
          <a:cs typeface="ＭＳ Ｐゴシック" pitchFamily="34" charset="-128"/>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ea typeface="ＭＳ Ｐゴシック" pitchFamily="-65" charset="-128"/>
          <a:cs typeface="ＭＳ Ｐゴシック" pitchFamily="34" charset="-128"/>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ea typeface="ＭＳ Ｐゴシック" pitchFamily="-65" charset="-128"/>
          <a:cs typeface="ＭＳ Ｐゴシック" pitchFamily="34" charset="-128"/>
        </a:defRPr>
      </a:lvl5pPr>
      <a:lvl6pPr marL="25146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6pPr>
      <a:lvl7pPr marL="29718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7pPr>
      <a:lvl8pPr marL="34290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8pPr>
      <a:lvl9pPr marL="38862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schmidt@vanderbilt.edu" TargetMode="Externa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ww.cs.wustl.edu/~schmidt/bio.html" TargetMode="External"/><Relationship Id="rId5" Type="http://schemas.openxmlformats.org/officeDocument/2006/relationships/image" Target="../media/image2.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40.v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41.vml"/><Relationship Id="rId4" Type="http://schemas.openxmlformats.org/officeDocument/2006/relationships/oleObject" Target="../embeddings/oleObject40.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oleObject" Target="../embeddings/oleObject41.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oleObject" Target="../embeddings/oleObject4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oleObject" Target="../embeddings/oleObject43.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oleObject" Target="../embeddings/oleObject44.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5.xml"/><Relationship Id="rId1" Type="http://schemas.openxmlformats.org/officeDocument/2006/relationships/vmlDrawing" Target="../drawings/vmlDrawing46.vml"/><Relationship Id="rId4" Type="http://schemas.openxmlformats.org/officeDocument/2006/relationships/image" Target="../media/image65.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3.xml"/><Relationship Id="rId1" Type="http://schemas.openxmlformats.org/officeDocument/2006/relationships/vmlDrawing" Target="../drawings/vmlDrawing47.v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oleObject" Target="../embeddings/oleObject47.bin"/><Relationship Id="rId7" Type="http://schemas.openxmlformats.org/officeDocument/2006/relationships/oleObject" Target="../embeddings/oleObject51.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oleObject" Target="../embeddings/oleObject49.bin"/><Relationship Id="rId10" Type="http://schemas.openxmlformats.org/officeDocument/2006/relationships/oleObject" Target="../embeddings/oleObject54.bin"/><Relationship Id="rId4" Type="http://schemas.openxmlformats.org/officeDocument/2006/relationships/oleObject" Target="../embeddings/oleObject48.bin"/><Relationship Id="rId9" Type="http://schemas.openxmlformats.org/officeDocument/2006/relationships/oleObject" Target="../embeddings/oleObject5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9.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9.vml"/><Relationship Id="rId6" Type="http://schemas.openxmlformats.org/officeDocument/2006/relationships/oleObject" Target="../embeddings/oleObject58.bin"/><Relationship Id="rId11" Type="http://schemas.openxmlformats.org/officeDocument/2006/relationships/image" Target="../media/image69.wmf"/><Relationship Id="rId5" Type="http://schemas.openxmlformats.org/officeDocument/2006/relationships/oleObject" Target="../embeddings/oleObject57.bin"/><Relationship Id="rId10" Type="http://schemas.openxmlformats.org/officeDocument/2006/relationships/oleObject" Target="../embeddings/oleObject62.bin"/><Relationship Id="rId4" Type="http://schemas.openxmlformats.org/officeDocument/2006/relationships/oleObject" Target="../embeddings/oleObject56.bin"/><Relationship Id="rId9" Type="http://schemas.openxmlformats.org/officeDocument/2006/relationships/oleObject" Target="../embeddings/oleObject61.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1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51.v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52.v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oleObject" Target="../embeddings/oleObject66.bin"/></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2.xml.rels><?xml version="1.0" encoding="UTF-8" standalone="yes"?>
<Relationships xmlns="http://schemas.openxmlformats.org/package/2006/relationships"><Relationship Id="rId3" Type="http://schemas.openxmlformats.org/officeDocument/2006/relationships/hyperlink" Target="http://deuce.doc.wustl.edu/Download.html" TargetMode="External"/><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hyperlink" Target="http://www.omg.org/cgi-bin/doc?ptc/03-06-03"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www.dre.vanderbilt.edu/cosmic"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3" Type="http://schemas.openxmlformats.org/officeDocument/2006/relationships/hyperlink" Target="http://www.omg.org/cgi-bin/doc?mars/03-06-11" TargetMode="External"/><Relationship Id="rId2" Type="http://schemas.openxmlformats.org/officeDocument/2006/relationships/hyperlink" Target="http://www.omg.org/cgi-bin/doc?mars/03-06-12" TargetMode="External"/><Relationship Id="rId1" Type="http://schemas.openxmlformats.org/officeDocument/2006/relationships/slideLayout" Target="../slideLayouts/slideLayout2.xml"/><Relationship Id="rId5" Type="http://schemas.openxmlformats.org/officeDocument/2006/relationships/hyperlink" Target="http://www.omg.org/cgi-bin/doc?ptc/03-06-03" TargetMode="External"/><Relationship Id="rId4" Type="http://schemas.openxmlformats.org/officeDocument/2006/relationships/hyperlink" Target="http://www.omg.org/cgi-bin/doc?mars/03-05-09"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vmlDrawing" Target="../drawings/vmlDrawing54.v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4.xml"/><Relationship Id="rId1" Type="http://schemas.openxmlformats.org/officeDocument/2006/relationships/vmlDrawing" Target="../drawings/vmlDrawing55.v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4.xml"/><Relationship Id="rId1" Type="http://schemas.openxmlformats.org/officeDocument/2006/relationships/vmlDrawing" Target="../drawings/vmlDrawing56.v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57.v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4.xml"/><Relationship Id="rId1" Type="http://schemas.openxmlformats.org/officeDocument/2006/relationships/vmlDrawing" Target="../drawings/vmlDrawing58.v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4.xml"/><Relationship Id="rId1" Type="http://schemas.openxmlformats.org/officeDocument/2006/relationships/vmlDrawing" Target="../drawings/vmlDrawing59.v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60.v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4.xml"/><Relationship Id="rId1" Type="http://schemas.openxmlformats.org/officeDocument/2006/relationships/vmlDrawing" Target="../drawings/vmlDrawing61.v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62.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4.xml"/><Relationship Id="rId1" Type="http://schemas.openxmlformats.org/officeDocument/2006/relationships/vmlDrawing" Target="../drawings/vmlDrawing63.v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4.xml"/><Relationship Id="rId1" Type="http://schemas.openxmlformats.org/officeDocument/2006/relationships/vmlDrawing" Target="../drawings/vmlDrawing64.v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4.xml"/><Relationship Id="rId1" Type="http://schemas.openxmlformats.org/officeDocument/2006/relationships/vmlDrawing" Target="../drawings/vmlDrawing65.v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4.xml"/><Relationship Id="rId1" Type="http://schemas.openxmlformats.org/officeDocument/2006/relationships/vmlDrawing" Target="../drawings/vmlDrawing66.v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67.vml"/></Relationships>
</file>

<file path=ppt/slides/_rels/slide205.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84.bin"/><Relationship Id="rId11" Type="http://schemas.openxmlformats.org/officeDocument/2006/relationships/oleObject" Target="../embeddings/oleObject89.bin"/><Relationship Id="rId5" Type="http://schemas.openxmlformats.org/officeDocument/2006/relationships/oleObject" Target="../embeddings/oleObject83.bin"/><Relationship Id="rId10" Type="http://schemas.openxmlformats.org/officeDocument/2006/relationships/oleObject" Target="../embeddings/oleObject88.bin"/><Relationship Id="rId4" Type="http://schemas.openxmlformats.org/officeDocument/2006/relationships/oleObject" Target="../embeddings/oleObject82.bin"/><Relationship Id="rId9" Type="http://schemas.openxmlformats.org/officeDocument/2006/relationships/oleObject" Target="../embeddings/oleObject8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8.v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9.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10.v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11.v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12.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24.png"/><Relationship Id="rId5" Type="http://schemas.openxmlformats.org/officeDocument/2006/relationships/oleObject" Target="../embeddings/oleObject15.bin"/><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hyperlink" Target="http://www.garbe-privat.de/lego/images/Brick2x4Blue-256.jpg"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0.bin"/></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hyperlink" Target="http://images.google.com/imgres?imgurl=www.monkeychops.com/chopshop/items/images/027b.jpg&amp;imgrefurl=http://www.monkeychops.com/chopshop/items/027.html&amp;h=151&amp;w=250&amp;sz=5&amp;tbnid=5z3xrXLVIs0J:&amp;tbnh=64&amp;tbnw=105&amp;start=294&amp;prev=/images?q=Lego+brick&amp;start=280&amp;hl=en&amp;lr=&amp;ie=UTF-8&amp;sa=N"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oleObject" Target="../embeddings/oleObject22.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2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25.vml"/></Relationships>
</file>

<file path=ppt/slides/_rels/slide5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26.bin"/></Relationships>
</file>

<file path=ppt/slides/_rels/slide59.xml.rels><?xml version="1.0" encoding="UTF-8" standalone="yes"?>
<Relationships xmlns="http://schemas.openxmlformats.org/package/2006/relationships"><Relationship Id="rId3" Type="http://schemas.openxmlformats.org/officeDocument/2006/relationships/hyperlink" Target="http://images.google.com/imgres?imgurl=www.talisman.org/~erlkonig/lego/lego-on-sgis/brick3.jpg&amp;imgrefurl=http://www.talisman.org/~erlkonig/lego/lego-on-sgis/Main.html&amp;h=86&amp;w=73&amp;sz=3&amp;tbnid=g9KQdzV1WjAJ:&amp;tbnh=71&amp;tbnw=61&amp;start=311&amp;prev=/images?q=Lego+brick&amp;start=300&amp;hl=en&amp;lr=&amp;ie=UTF-8&amp;sa=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28.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oleObject" Target="../embeddings/Microsoft_Office_Word_97_-_2003_document1.doc"/></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31.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32.v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32.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34.v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35.v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36.v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37.v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38.vml"/><Relationship Id="rId4" Type="http://schemas.openxmlformats.org/officeDocument/2006/relationships/oleObject" Target="../embeddings/oleObject37.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39.v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ctrTitle"/>
          </p:nvPr>
        </p:nvSpPr>
        <p:spPr>
          <a:xfrm>
            <a:off x="142875" y="338138"/>
            <a:ext cx="8877300" cy="1752600"/>
          </a:xfrm>
        </p:spPr>
        <p:txBody>
          <a:bodyPr/>
          <a:lstStyle/>
          <a:p>
            <a:pPr eaLnBrk="1" hangingPunct="1">
              <a:spcAft>
                <a:spcPct val="35000"/>
              </a:spcAft>
              <a:defRPr/>
            </a:pPr>
            <a:r>
              <a:rPr lang="en-US" altLang="zh-CN" b="1" dirty="0" smtClean="0">
                <a:effectLst>
                  <a:outerShdw blurRad="38100" dist="38100" dir="2700000" algn="tl">
                    <a:srgbClr val="C0C0C0"/>
                  </a:outerShdw>
                </a:effectLst>
                <a:ea typeface="宋体" pitchFamily="2" charset="-122"/>
              </a:rPr>
              <a:t>Tutorial on the Lightweight</a:t>
            </a:r>
            <a:br>
              <a:rPr lang="en-US" altLang="zh-CN" b="1" dirty="0" smtClean="0">
                <a:effectLst>
                  <a:outerShdw blurRad="38100" dist="38100" dir="2700000" algn="tl">
                    <a:srgbClr val="C0C0C0"/>
                  </a:outerShdw>
                </a:effectLst>
                <a:ea typeface="宋体" pitchFamily="2" charset="-122"/>
              </a:rPr>
            </a:br>
            <a:r>
              <a:rPr lang="en-US" altLang="zh-CN" b="1" dirty="0" smtClean="0">
                <a:effectLst>
                  <a:outerShdw blurRad="38100" dist="38100" dir="2700000" algn="tl">
                    <a:srgbClr val="C0C0C0"/>
                  </a:outerShdw>
                </a:effectLst>
                <a:ea typeface="宋体" pitchFamily="2" charset="-122"/>
              </a:rPr>
              <a:t>CORBA Component Model (CCM)</a:t>
            </a: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Industrializing the Development </a:t>
            </a:r>
            <a:br>
              <a:rPr lang="en-US" altLang="zh-CN" sz="28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 Distributed Real-time &amp; Embedded Systems</a:t>
            </a:r>
          </a:p>
        </p:txBody>
      </p:sp>
      <p:sp>
        <p:nvSpPr>
          <p:cNvPr id="788492" name="Rectangle 12"/>
          <p:cNvSpPr>
            <a:spLocks noChangeArrowheads="1"/>
          </p:cNvSpPr>
          <p:nvPr/>
        </p:nvSpPr>
        <p:spPr bwMode="auto">
          <a:xfrm>
            <a:off x="323850" y="5856288"/>
            <a:ext cx="8572500" cy="1016000"/>
          </a:xfrm>
          <a:prstGeom prst="rect">
            <a:avLst/>
          </a:prstGeom>
          <a:noFill/>
          <a:ln w="9525">
            <a:noFill/>
            <a:miter lim="800000"/>
            <a:headEnd/>
            <a:tailEnd/>
          </a:ln>
          <a:effectLst/>
        </p:spPr>
        <p:txBody>
          <a:bodyPr>
            <a:spAutoFit/>
          </a:bodyPr>
          <a:lstStyle/>
          <a:p>
            <a:pPr algn="ctr">
              <a:spcBef>
                <a:spcPct val="0"/>
              </a:spcBef>
              <a:defRPr/>
            </a:pPr>
            <a:r>
              <a:rPr lang="en-US" altLang="zh-CN" sz="2000" b="1" dirty="0">
                <a:solidFill>
                  <a:srgbClr val="336699"/>
                </a:solidFill>
                <a:effectLst>
                  <a:outerShdw blurRad="38100" dist="38100" dir="2700000" algn="tl">
                    <a:srgbClr val="C0C0C0"/>
                  </a:outerShdw>
                </a:effectLst>
                <a:latin typeface="Arial" pitchFamily="34" charset="0"/>
                <a:ea typeface="宋体" pitchFamily="2" charset="-122"/>
              </a:rPr>
              <a:t>Other contributors include Tao Lu, </a:t>
            </a:r>
            <a:r>
              <a:rPr lang="en-US" altLang="zh-CN" sz="2000" b="1" dirty="0" err="1">
                <a:solidFill>
                  <a:srgbClr val="336699"/>
                </a:solidFill>
                <a:effectLst>
                  <a:outerShdw blurRad="38100" dist="38100" dir="2700000" algn="tl">
                    <a:srgbClr val="C0C0C0"/>
                  </a:outerShdw>
                </a:effectLst>
                <a:latin typeface="Arial" pitchFamily="34" charset="0"/>
                <a:ea typeface="宋体" pitchFamily="2" charset="-122"/>
              </a:rPr>
              <a:t>Gan</a:t>
            </a: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 Deng, Jai Balasubramanian, Kitty Balasubramanian, Bala Natarajan, William R. Otte, Jeff Parsons, Frank Pilhofer, Craig Rodrigues,</a:t>
            </a:r>
            <a:r>
              <a:rPr lang="en-US" altLang="zh-CN" sz="2000">
                <a:solidFill>
                  <a:srgbClr val="336699"/>
                </a:solidFill>
                <a:latin typeface="Arial" pitchFamily="34" charset="0"/>
                <a:ea typeface="宋体" pitchFamily="2" charset="-122"/>
              </a:rPr>
              <a:t> </a:t>
            </a: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000">
              <a:solidFill>
                <a:srgbClr val="336699"/>
              </a:solidFill>
              <a:latin typeface="Arial" pitchFamily="34" charset="0"/>
              <a:ea typeface="宋体" pitchFamily="2" charset="-122"/>
            </a:endParaRPr>
          </a:p>
        </p:txBody>
      </p:sp>
      <p:pic>
        <p:nvPicPr>
          <p:cNvPr id="74756" name="Picture 15" descr="doc"/>
          <p:cNvPicPr>
            <a:picLocks noChangeAspect="1" noChangeArrowheads="1"/>
          </p:cNvPicPr>
          <p:nvPr/>
        </p:nvPicPr>
        <p:blipFill>
          <a:blip r:embed="rId2"/>
          <a:srcRect/>
          <a:stretch>
            <a:fillRect/>
          </a:stretch>
        </p:blipFill>
        <p:spPr bwMode="auto">
          <a:xfrm>
            <a:off x="2940050" y="4895850"/>
            <a:ext cx="3263900" cy="920750"/>
          </a:xfrm>
          <a:prstGeom prst="rect">
            <a:avLst/>
          </a:prstGeom>
          <a:noFill/>
          <a:ln w="9525">
            <a:noFill/>
            <a:miter lim="800000"/>
            <a:headEnd/>
            <a:tailEnd/>
          </a:ln>
        </p:spPr>
      </p:pic>
      <p:sp>
        <p:nvSpPr>
          <p:cNvPr id="74757" name="Text Box 16"/>
          <p:cNvSpPr txBox="1">
            <a:spLocks noChangeArrowheads="1"/>
          </p:cNvSpPr>
          <p:nvPr/>
        </p:nvSpPr>
        <p:spPr bwMode="auto">
          <a:xfrm>
            <a:off x="885825" y="2624138"/>
            <a:ext cx="7372350" cy="1066800"/>
          </a:xfrm>
          <a:prstGeom prst="rect">
            <a:avLst/>
          </a:prstGeom>
          <a:noFill/>
          <a:ln w="12700">
            <a:noFill/>
            <a:miter lim="800000"/>
            <a:headEnd type="none" w="sm" len="sm"/>
            <a:tailEnd type="none" w="sm" len="sm"/>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Dr. Douglas C. Schmidt</a:t>
            </a: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2000" i="0">
                <a:solidFill>
                  <a:srgbClr val="FF0000"/>
                </a:solidFill>
                <a:latin typeface="Impact" pitchFamily="34" charset="0"/>
                <a:ea typeface="宋体" pitchFamily="2" charset="-122"/>
                <a:hlinkClick r:id="rId3"/>
              </a:rPr>
              <a:t>d.schmidt@vanderbilt.edu</a:t>
            </a:r>
            <a:endParaRPr lang="en-US" altLang="zh-CN" sz="2000" i="0">
              <a:solidFill>
                <a:srgbClr val="FF0000"/>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http://www.dre.vanderbilt.edu/~schmidt/</a:t>
            </a:r>
            <a:r>
              <a:rPr lang="en-US" altLang="zh-CN" sz="1600" i="0">
                <a:solidFill>
                  <a:srgbClr val="336699"/>
                </a:solidFill>
                <a:latin typeface="Impact" pitchFamily="34" charset="0"/>
                <a:ea typeface="宋体" pitchFamily="2" charset="-122"/>
              </a:rPr>
              <a:t>	</a:t>
            </a:r>
          </a:p>
        </p:txBody>
      </p:sp>
      <p:sp>
        <p:nvSpPr>
          <p:cNvPr id="74758" name="Rectangle 17"/>
          <p:cNvSpPr>
            <a:spLocks noChangeArrowheads="1"/>
          </p:cNvSpPr>
          <p:nvPr/>
        </p:nvSpPr>
        <p:spPr bwMode="auto">
          <a:xfrm>
            <a:off x="2665413" y="3903663"/>
            <a:ext cx="3781425" cy="701675"/>
          </a:xfrm>
          <a:prstGeom prst="rect">
            <a:avLst/>
          </a:prstGeom>
          <a:noFill/>
          <a:ln w="12700">
            <a:noFill/>
            <a:miter lim="800000"/>
            <a:headEnd/>
            <a:tailEnd/>
          </a:ln>
        </p:spPr>
        <p:txBody>
          <a:bodyPr>
            <a:spAutoFit/>
          </a:bodyPr>
          <a:lstStyle/>
          <a:p>
            <a:pPr algn="ctr" eaLnBrk="0" hangingPunct="0"/>
            <a:r>
              <a:rPr lang="en-US" altLang="zh-CN" sz="2000" i="0">
                <a:solidFill>
                  <a:srgbClr val="336699"/>
                </a:solidFill>
                <a:latin typeface="Impact" pitchFamily="34" charset="0"/>
                <a:ea typeface="宋体" pitchFamily="2" charset="-122"/>
              </a:rPr>
              <a:t>Professor of EECS Vanderbilt University Nashville, Tennessee</a:t>
            </a:r>
          </a:p>
        </p:txBody>
      </p:sp>
      <p:pic>
        <p:nvPicPr>
          <p:cNvPr id="74759" name="Picture 18" descr="vsb5"/>
          <p:cNvPicPr>
            <a:picLocks noChangeAspect="1" noChangeArrowheads="1"/>
          </p:cNvPicPr>
          <p:nvPr/>
        </p:nvPicPr>
        <p:blipFill>
          <a:blip r:embed="rId4"/>
          <a:srcRect/>
          <a:stretch>
            <a:fillRect/>
          </a:stretch>
        </p:blipFill>
        <p:spPr bwMode="auto">
          <a:xfrm>
            <a:off x="658813" y="3024188"/>
            <a:ext cx="981075" cy="979487"/>
          </a:xfrm>
          <a:prstGeom prst="rect">
            <a:avLst/>
          </a:prstGeom>
          <a:noFill/>
          <a:ln w="9525">
            <a:noFill/>
            <a:miter lim="800000"/>
            <a:headEnd/>
            <a:tailEnd/>
          </a:ln>
        </p:spPr>
      </p:pic>
      <p:pic>
        <p:nvPicPr>
          <p:cNvPr id="74760" name="Picture 19" descr="isis"/>
          <p:cNvPicPr>
            <a:picLocks noChangeAspect="1" noChangeArrowheads="1"/>
          </p:cNvPicPr>
          <p:nvPr/>
        </p:nvPicPr>
        <p:blipFill>
          <a:blip r:embed="rId5"/>
          <a:srcRect/>
          <a:stretch>
            <a:fillRect/>
          </a:stretch>
        </p:blipFill>
        <p:spPr bwMode="auto">
          <a:xfrm>
            <a:off x="257175" y="4037013"/>
            <a:ext cx="1793875" cy="1230312"/>
          </a:xfrm>
          <a:prstGeom prst="rect">
            <a:avLst/>
          </a:prstGeom>
          <a:noFill/>
          <a:ln w="9525">
            <a:noFill/>
            <a:miter lim="800000"/>
            <a:headEnd/>
            <a:tailEnd/>
          </a:ln>
        </p:spPr>
      </p:pic>
      <p:pic>
        <p:nvPicPr>
          <p:cNvPr id="74761" name="Picture 20" descr="doug-new">
            <a:hlinkClick r:id="rId6"/>
          </p:cNvPr>
          <p:cNvPicPr>
            <a:picLocks noChangeAspect="1" noChangeArrowheads="1"/>
          </p:cNvPicPr>
          <p:nvPr/>
        </p:nvPicPr>
        <p:blipFill>
          <a:blip r:embed="rId7"/>
          <a:srcRect/>
          <a:stretch>
            <a:fillRect/>
          </a:stretch>
        </p:blipFill>
        <p:spPr bwMode="auto">
          <a:xfrm>
            <a:off x="7302500" y="3101975"/>
            <a:ext cx="1331913" cy="2233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4775" y="3124200"/>
            <a:ext cx="4495800" cy="914400"/>
            <a:chOff x="66" y="1968"/>
            <a:chExt cx="2832" cy="576"/>
          </a:xfrm>
        </p:grpSpPr>
        <p:sp>
          <p:nvSpPr>
            <p:cNvPr id="84006" name="Line 3"/>
            <p:cNvSpPr>
              <a:spLocks noChangeShapeType="1"/>
            </p:cNvSpPr>
            <p:nvPr/>
          </p:nvSpPr>
          <p:spPr bwMode="auto">
            <a:xfrm flipV="1">
              <a:off x="642"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7" name="Line 4"/>
            <p:cNvSpPr>
              <a:spLocks noChangeShapeType="1"/>
            </p:cNvSpPr>
            <p:nvPr/>
          </p:nvSpPr>
          <p:spPr bwMode="auto">
            <a:xfrm>
              <a:off x="88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08" name="Line 5"/>
            <p:cNvSpPr>
              <a:spLocks noChangeShapeType="1"/>
            </p:cNvSpPr>
            <p:nvPr/>
          </p:nvSpPr>
          <p:spPr bwMode="auto">
            <a:xfrm flipV="1">
              <a:off x="1938"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9" name="Line 6"/>
            <p:cNvSpPr>
              <a:spLocks noChangeShapeType="1"/>
            </p:cNvSpPr>
            <p:nvPr/>
          </p:nvSpPr>
          <p:spPr bwMode="auto">
            <a:xfrm>
              <a:off x="232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10" name="Line 7"/>
            <p:cNvSpPr>
              <a:spLocks noChangeShapeType="1"/>
            </p:cNvSpPr>
            <p:nvPr/>
          </p:nvSpPr>
          <p:spPr bwMode="auto">
            <a:xfrm>
              <a:off x="66" y="2256"/>
              <a:ext cx="2832" cy="0"/>
            </a:xfrm>
            <a:prstGeom prst="line">
              <a:avLst/>
            </a:prstGeom>
            <a:noFill/>
            <a:ln w="76200">
              <a:solidFill>
                <a:schemeClr val="accent2"/>
              </a:solidFill>
              <a:round/>
              <a:headEnd/>
              <a:tailEnd/>
            </a:ln>
          </p:spPr>
          <p:txBody>
            <a:bodyPr anchor="ctr">
              <a:spAutoFit/>
            </a:bodyPr>
            <a:lstStyle/>
            <a:p>
              <a:endParaRPr lang="nl-NL"/>
            </a:p>
          </p:txBody>
        </p:sp>
        <p:sp>
          <p:nvSpPr>
            <p:cNvPr id="84011" name="Text Box 8"/>
            <p:cNvSpPr txBox="1">
              <a:spLocks noChangeArrowheads="1"/>
            </p:cNvSpPr>
            <p:nvPr/>
          </p:nvSpPr>
          <p:spPr bwMode="auto">
            <a:xfrm>
              <a:off x="1074" y="2046"/>
              <a:ext cx="720" cy="173"/>
            </a:xfrm>
            <a:prstGeom prst="rect">
              <a:avLst/>
            </a:prstGeom>
            <a:solidFill>
              <a:schemeClr val="bg1"/>
            </a:solidFill>
            <a:ln w="9525">
              <a:noFill/>
              <a:miter lim="800000"/>
              <a:headEnd/>
              <a:tailEnd/>
            </a:ln>
          </p:spPr>
          <p:txBody>
            <a:bodyPr>
              <a:spAutoFit/>
            </a:bodyPr>
            <a:lstStyle/>
            <a:p>
              <a:pPr algn="ctr"/>
              <a:r>
                <a:rPr lang="en-US" altLang="zh-CN" sz="1200" b="1" i="0">
                  <a:latin typeface="Arial Unicode MS" pitchFamily="34" charset="-128"/>
                  <a:ea typeface="宋体" pitchFamily="2" charset="-122"/>
                </a:rPr>
                <a:t>CORBA BUS</a:t>
              </a:r>
            </a:p>
          </p:txBody>
        </p:sp>
      </p:grpSp>
      <p:grpSp>
        <p:nvGrpSpPr>
          <p:cNvPr id="3" name="Group 9"/>
          <p:cNvGrpSpPr>
            <a:grpSpLocks/>
          </p:cNvGrpSpPr>
          <p:nvPr/>
        </p:nvGrpSpPr>
        <p:grpSpPr bwMode="auto">
          <a:xfrm>
            <a:off x="180975" y="1066800"/>
            <a:ext cx="4343400" cy="5029200"/>
            <a:chOff x="144" y="672"/>
            <a:chExt cx="2736" cy="3168"/>
          </a:xfrm>
        </p:grpSpPr>
        <p:sp>
          <p:nvSpPr>
            <p:cNvPr id="84003" name="Rectangle 10"/>
            <p:cNvSpPr>
              <a:spLocks noChangeArrowheads="1"/>
            </p:cNvSpPr>
            <p:nvPr/>
          </p:nvSpPr>
          <p:spPr bwMode="auto">
            <a:xfrm>
              <a:off x="1584" y="2496"/>
              <a:ext cx="1296" cy="1344"/>
            </a:xfrm>
            <a:prstGeom prst="rect">
              <a:avLst/>
            </a:prstGeom>
            <a:solidFill>
              <a:schemeClr val="tx1"/>
            </a:solidFill>
            <a:ln w="9525">
              <a:solidFill>
                <a:schemeClr val="tx2"/>
              </a:solidFill>
              <a:miter lim="800000"/>
              <a:headEnd/>
              <a:tailEnd/>
            </a:ln>
          </p:spPr>
          <p:txBody>
            <a:bodyPr wrap="none" anchor="b"/>
            <a:lstStyle/>
            <a:p>
              <a:pPr algn="ctr"/>
              <a:r>
                <a:rPr lang="en-US" altLang="zh-CN" sz="2400" i="0">
                  <a:solidFill>
                    <a:srgbClr val="EAEAEA"/>
                  </a:solidFill>
                  <a:latin typeface="Arial Unicode MS" pitchFamily="34" charset="-128"/>
                  <a:ea typeface="宋体" pitchFamily="2" charset="-122"/>
                </a:rPr>
                <a:t>Boiler Plate X</a:t>
              </a:r>
            </a:p>
          </p:txBody>
        </p:sp>
        <p:sp>
          <p:nvSpPr>
            <p:cNvPr id="84004" name="Rectangle 11"/>
            <p:cNvSpPr>
              <a:spLocks noChangeArrowheads="1"/>
            </p:cNvSpPr>
            <p:nvPr/>
          </p:nvSpPr>
          <p:spPr bwMode="auto">
            <a:xfrm>
              <a:off x="158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Y</a:t>
              </a:r>
            </a:p>
          </p:txBody>
        </p:sp>
        <p:sp>
          <p:nvSpPr>
            <p:cNvPr id="84005" name="Rectangle 12"/>
            <p:cNvSpPr>
              <a:spLocks noChangeArrowheads="1"/>
            </p:cNvSpPr>
            <p:nvPr/>
          </p:nvSpPr>
          <p:spPr bwMode="auto">
            <a:xfrm>
              <a:off x="14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X</a:t>
              </a:r>
            </a:p>
          </p:txBody>
        </p:sp>
      </p:grpSp>
      <p:sp>
        <p:nvSpPr>
          <p:cNvPr id="83972" name="Rectangle 13"/>
          <p:cNvSpPr>
            <a:spLocks noGrp="1" noChangeArrowheads="1"/>
          </p:cNvSpPr>
          <p:nvPr>
            <p:ph type="title"/>
          </p:nvPr>
        </p:nvSpPr>
        <p:spPr>
          <a:xfrm>
            <a:off x="0" y="533400"/>
            <a:ext cx="9144000" cy="381000"/>
          </a:xfrm>
        </p:spPr>
        <p:txBody>
          <a:bodyPr/>
          <a:lstStyle/>
          <a:p>
            <a:pPr eaLnBrk="1" hangingPunct="1"/>
            <a:r>
              <a:rPr lang="en-US" altLang="zh-CN" sz="3000" smtClean="0">
                <a:ea typeface="宋体" pitchFamily="2" charset="-122"/>
              </a:rPr>
              <a:t>Example: Limitations of CORBA 2.x Specification</a:t>
            </a:r>
          </a:p>
        </p:txBody>
      </p:sp>
      <p:sp>
        <p:nvSpPr>
          <p:cNvPr id="1521678" name="Rectangle 14"/>
          <p:cNvSpPr>
            <a:spLocks noGrp="1" noChangeArrowheads="1"/>
          </p:cNvSpPr>
          <p:nvPr>
            <p:ph type="body" idx="1"/>
          </p:nvPr>
        </p:nvSpPr>
        <p:spPr>
          <a:xfrm>
            <a:off x="4572000" y="944563"/>
            <a:ext cx="4638675" cy="5334000"/>
          </a:xfrm>
        </p:spPr>
        <p:txBody>
          <a:bodyPr/>
          <a:lstStyle/>
          <a:p>
            <a:pPr marL="169863" indent="-169863" eaLnBrk="1" hangingPunct="1">
              <a:spcBef>
                <a:spcPct val="10000"/>
              </a:spcBef>
              <a:buClr>
                <a:schemeClr val="tx1"/>
              </a:buClr>
            </a:pPr>
            <a:r>
              <a:rPr lang="en-US" altLang="zh-CN" sz="2000" smtClean="0">
                <a:ea typeface="宋体" pitchFamily="2" charset="-122"/>
              </a:rPr>
              <a:t>Requirements of non-trivial DRE systems:</a:t>
            </a:r>
          </a:p>
          <a:p>
            <a:pPr marL="511175" lvl="1" indent="-169863" eaLnBrk="1" hangingPunct="1">
              <a:spcBef>
                <a:spcPct val="10000"/>
              </a:spcBef>
            </a:pPr>
            <a:r>
              <a:rPr lang="en-US" altLang="zh-CN" sz="2000" smtClean="0">
                <a:ea typeface="宋体" pitchFamily="2" charset="-122"/>
              </a:rPr>
              <a:t>Collaboration of multiple objects &amp; services</a:t>
            </a:r>
          </a:p>
          <a:p>
            <a:pPr marL="511175" lvl="1" indent="-169863" eaLnBrk="1" hangingPunct="1">
              <a:spcBef>
                <a:spcPct val="10000"/>
              </a:spcBef>
            </a:pPr>
            <a:r>
              <a:rPr lang="en-US" altLang="zh-CN" sz="2000" smtClean="0">
                <a:ea typeface="宋体" pitchFamily="2" charset="-122"/>
              </a:rPr>
              <a:t>Deployment on diverse platforms</a:t>
            </a:r>
          </a:p>
          <a:p>
            <a:pPr marL="169863" indent="-169863" eaLnBrk="1" hangingPunct="1">
              <a:spcBef>
                <a:spcPct val="10000"/>
              </a:spcBef>
              <a:buClr>
                <a:schemeClr val="tx1"/>
              </a:buClr>
            </a:pPr>
            <a:r>
              <a:rPr lang="en-US" altLang="zh-CN" sz="2000" smtClean="0">
                <a:ea typeface="宋体" pitchFamily="2" charset="-122"/>
              </a:rPr>
              <a:t>CORBA 2.x limitations – lack of </a:t>
            </a:r>
            <a:r>
              <a:rPr lang="en-US" altLang="zh-CN" sz="2000" b="1" i="1" smtClean="0">
                <a:ea typeface="宋体" pitchFamily="2" charset="-122"/>
              </a:rPr>
              <a:t>standards</a:t>
            </a:r>
            <a:r>
              <a:rPr lang="en-US" altLang="zh-CN" sz="2000" smtClean="0">
                <a:ea typeface="宋体" pitchFamily="2" charset="-122"/>
              </a:rPr>
              <a:t> for</a:t>
            </a:r>
          </a:p>
          <a:p>
            <a:pPr marL="511175" lvl="1" indent="-169863" eaLnBrk="1" hangingPunct="1">
              <a:spcBef>
                <a:spcPct val="10000"/>
              </a:spcBef>
            </a:pPr>
            <a:r>
              <a:rPr lang="en-US" altLang="zh-CN" sz="2000" smtClean="0">
                <a:ea typeface="宋体" pitchFamily="2" charset="-122"/>
              </a:rPr>
              <a:t>Server/node configuration</a:t>
            </a:r>
          </a:p>
          <a:p>
            <a:pPr marL="511175" lvl="1" indent="-169863" eaLnBrk="1" hangingPunct="1">
              <a:spcBef>
                <a:spcPct val="10000"/>
              </a:spcBef>
            </a:pPr>
            <a:r>
              <a:rPr lang="en-US" altLang="zh-CN" sz="2000" smtClean="0">
                <a:ea typeface="宋体" pitchFamily="2" charset="-122"/>
              </a:rPr>
              <a:t>Object/service configuration</a:t>
            </a:r>
          </a:p>
          <a:p>
            <a:pPr marL="511175" lvl="1" indent="-169863" eaLnBrk="1" hangingPunct="1">
              <a:spcBef>
                <a:spcPct val="10000"/>
              </a:spcBef>
            </a:pPr>
            <a:r>
              <a:rPr lang="en-US" altLang="zh-CN" sz="2000" smtClean="0">
                <a:ea typeface="宋体" pitchFamily="2" charset="-122"/>
              </a:rPr>
              <a:t>Application assembly</a:t>
            </a:r>
          </a:p>
          <a:p>
            <a:pPr marL="511175" lvl="1" indent="-169863" eaLnBrk="1" hangingPunct="1">
              <a:spcBef>
                <a:spcPct val="10000"/>
              </a:spcBef>
            </a:pPr>
            <a:r>
              <a:rPr lang="en-US" altLang="zh-CN" sz="2000" smtClean="0">
                <a:ea typeface="宋体" pitchFamily="2" charset="-122"/>
              </a:rPr>
              <a:t>Object/service deployment </a:t>
            </a:r>
          </a:p>
          <a:p>
            <a:pPr marL="169863" indent="-169863" eaLnBrk="1" hangingPunct="1">
              <a:spcBef>
                <a:spcPct val="10000"/>
              </a:spcBef>
              <a:buClr>
                <a:schemeClr val="tx1"/>
              </a:buClr>
            </a:pPr>
            <a:r>
              <a:rPr lang="en-US" altLang="zh-CN" sz="2000" smtClean="0">
                <a:ea typeface="宋体" pitchFamily="2" charset="-122"/>
              </a:rPr>
              <a:t>Consequences: </a:t>
            </a:r>
          </a:p>
          <a:p>
            <a:pPr marL="511175" lvl="1" indent="-169863" eaLnBrk="1" hangingPunct="1">
              <a:spcBef>
                <a:spcPct val="10000"/>
              </a:spcBef>
            </a:pPr>
            <a:r>
              <a:rPr lang="en-US" altLang="zh-CN" sz="2000" smtClean="0">
                <a:ea typeface="宋体" pitchFamily="2" charset="-122"/>
              </a:rPr>
              <a:t>Brittle, non-scalable implementation</a:t>
            </a:r>
          </a:p>
          <a:p>
            <a:pPr marL="511175" lvl="1" indent="-169863" eaLnBrk="1" hangingPunct="1">
              <a:spcBef>
                <a:spcPct val="10000"/>
              </a:spcBef>
            </a:pPr>
            <a:r>
              <a:rPr lang="en-US" altLang="zh-CN" sz="2000" smtClean="0">
                <a:ea typeface="宋体" pitchFamily="2" charset="-122"/>
              </a:rPr>
              <a:t>Hard to adapt &amp; maintain</a:t>
            </a:r>
          </a:p>
          <a:p>
            <a:pPr marL="511175" lvl="1" indent="-169863" eaLnBrk="1" hangingPunct="1">
              <a:spcBef>
                <a:spcPct val="10000"/>
              </a:spcBef>
            </a:pPr>
            <a:r>
              <a:rPr lang="en-US" altLang="zh-CN" sz="2000" smtClean="0">
                <a:ea typeface="宋体" pitchFamily="2" charset="-122"/>
              </a:rPr>
              <a:t>Increased time-to-market</a:t>
            </a:r>
          </a:p>
          <a:p>
            <a:pPr marL="511175" lvl="1" indent="-169863" eaLnBrk="1" hangingPunct="1">
              <a:spcBef>
                <a:spcPct val="10000"/>
              </a:spcBef>
            </a:pPr>
            <a:endParaRPr lang="zh-CN" altLang="en-US" sz="2000" smtClean="0">
              <a:ea typeface="宋体" pitchFamily="2" charset="-122"/>
            </a:endParaRPr>
          </a:p>
        </p:txBody>
      </p:sp>
      <p:sp>
        <p:nvSpPr>
          <p:cNvPr id="83974" name="Rectangle 15"/>
          <p:cNvSpPr>
            <a:spLocks noChangeArrowheads="1"/>
          </p:cNvSpPr>
          <p:nvPr/>
        </p:nvSpPr>
        <p:spPr bwMode="auto">
          <a:xfrm>
            <a:off x="333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75" name="AutoShape 16"/>
          <p:cNvSpPr>
            <a:spLocks noChangeArrowheads="1"/>
          </p:cNvSpPr>
          <p:nvPr/>
        </p:nvSpPr>
        <p:spPr bwMode="auto">
          <a:xfrm>
            <a:off x="409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76" name="AutoShape 17"/>
          <p:cNvSpPr>
            <a:spLocks noChangeArrowheads="1"/>
          </p:cNvSpPr>
          <p:nvPr/>
        </p:nvSpPr>
        <p:spPr bwMode="auto">
          <a:xfrm>
            <a:off x="14001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7" name="AutoShape 18"/>
          <p:cNvSpPr>
            <a:spLocks noChangeArrowheads="1"/>
          </p:cNvSpPr>
          <p:nvPr/>
        </p:nvSpPr>
        <p:spPr bwMode="auto">
          <a:xfrm>
            <a:off x="911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8" name="AutoShape 19"/>
          <p:cNvSpPr>
            <a:spLocks noChangeArrowheads="1"/>
          </p:cNvSpPr>
          <p:nvPr/>
        </p:nvSpPr>
        <p:spPr bwMode="auto">
          <a:xfrm>
            <a:off x="409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9" name="Rectangle 20"/>
          <p:cNvSpPr>
            <a:spLocks noChangeArrowheads="1"/>
          </p:cNvSpPr>
          <p:nvPr/>
        </p:nvSpPr>
        <p:spPr bwMode="auto">
          <a:xfrm>
            <a:off x="2619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0" name="AutoShape 21"/>
          <p:cNvSpPr>
            <a:spLocks noChangeArrowheads="1"/>
          </p:cNvSpPr>
          <p:nvPr/>
        </p:nvSpPr>
        <p:spPr bwMode="auto">
          <a:xfrm>
            <a:off x="2695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1" name="AutoShape 22"/>
          <p:cNvSpPr>
            <a:spLocks noChangeArrowheads="1"/>
          </p:cNvSpPr>
          <p:nvPr/>
        </p:nvSpPr>
        <p:spPr bwMode="auto">
          <a:xfrm>
            <a:off x="3197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2" name="AutoShape 23"/>
          <p:cNvSpPr>
            <a:spLocks noChangeArrowheads="1"/>
          </p:cNvSpPr>
          <p:nvPr/>
        </p:nvSpPr>
        <p:spPr bwMode="auto">
          <a:xfrm>
            <a:off x="2695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3" name="AutoShape 24"/>
          <p:cNvSpPr>
            <a:spLocks noChangeArrowheads="1"/>
          </p:cNvSpPr>
          <p:nvPr/>
        </p:nvSpPr>
        <p:spPr bwMode="auto">
          <a:xfrm>
            <a:off x="3686175" y="16002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4" name="Rectangle 25"/>
          <p:cNvSpPr>
            <a:spLocks noChangeArrowheads="1"/>
          </p:cNvSpPr>
          <p:nvPr/>
        </p:nvSpPr>
        <p:spPr bwMode="auto">
          <a:xfrm>
            <a:off x="26193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5" name="AutoShape 26"/>
          <p:cNvSpPr>
            <a:spLocks noChangeArrowheads="1"/>
          </p:cNvSpPr>
          <p:nvPr/>
        </p:nvSpPr>
        <p:spPr bwMode="auto">
          <a:xfrm>
            <a:off x="2695575" y="48942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6" name="AutoShape 27"/>
          <p:cNvSpPr>
            <a:spLocks noChangeArrowheads="1"/>
          </p:cNvSpPr>
          <p:nvPr/>
        </p:nvSpPr>
        <p:spPr bwMode="auto">
          <a:xfrm>
            <a:off x="319722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7" name="AutoShape 28"/>
          <p:cNvSpPr>
            <a:spLocks noChangeArrowheads="1"/>
          </p:cNvSpPr>
          <p:nvPr/>
        </p:nvSpPr>
        <p:spPr bwMode="auto">
          <a:xfrm>
            <a:off x="269557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8" name="AutoShape 29"/>
          <p:cNvSpPr>
            <a:spLocks noChangeArrowheads="1"/>
          </p:cNvSpPr>
          <p:nvPr/>
        </p:nvSpPr>
        <p:spPr bwMode="auto">
          <a:xfrm>
            <a:off x="3686175" y="41148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9" name="Rectangle 30"/>
          <p:cNvSpPr>
            <a:spLocks noChangeArrowheads="1"/>
          </p:cNvSpPr>
          <p:nvPr/>
        </p:nvSpPr>
        <p:spPr bwMode="auto">
          <a:xfrm>
            <a:off x="2571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Client</a:t>
            </a:r>
          </a:p>
        </p:txBody>
      </p:sp>
      <p:sp>
        <p:nvSpPr>
          <p:cNvPr id="83990" name="Line 31"/>
          <p:cNvSpPr>
            <a:spLocks noChangeShapeType="1"/>
          </p:cNvSpPr>
          <p:nvPr/>
        </p:nvSpPr>
        <p:spPr bwMode="auto">
          <a:xfrm flipV="1">
            <a:off x="582613" y="2214563"/>
            <a:ext cx="0" cy="2286000"/>
          </a:xfrm>
          <a:prstGeom prst="line">
            <a:avLst/>
          </a:prstGeom>
          <a:noFill/>
          <a:ln w="57150">
            <a:solidFill>
              <a:srgbClr val="FF0000"/>
            </a:solidFill>
            <a:round/>
            <a:headEnd/>
            <a:tailEnd type="triangle" w="med" len="med"/>
          </a:ln>
        </p:spPr>
        <p:txBody>
          <a:bodyPr anchor="ctr">
            <a:spAutoFit/>
          </a:bodyPr>
          <a:lstStyle/>
          <a:p>
            <a:endParaRPr lang="nl-NL"/>
          </a:p>
        </p:txBody>
      </p:sp>
      <p:sp>
        <p:nvSpPr>
          <p:cNvPr id="83991" name="Text Box 32"/>
          <p:cNvSpPr txBox="1">
            <a:spLocks noChangeArrowheads="1"/>
          </p:cNvSpPr>
          <p:nvPr/>
        </p:nvSpPr>
        <p:spPr bwMode="auto">
          <a:xfrm rot="-5400000">
            <a:off x="13494" y="4358481"/>
            <a:ext cx="914400"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invoke</a:t>
            </a:r>
          </a:p>
        </p:txBody>
      </p:sp>
      <p:grpSp>
        <p:nvGrpSpPr>
          <p:cNvPr id="4" name="Group 33"/>
          <p:cNvGrpSpPr>
            <a:grpSpLocks/>
          </p:cNvGrpSpPr>
          <p:nvPr/>
        </p:nvGrpSpPr>
        <p:grpSpPr bwMode="auto">
          <a:xfrm>
            <a:off x="1857375" y="1524000"/>
            <a:ext cx="2514600" cy="4114800"/>
            <a:chOff x="1248" y="960"/>
            <a:chExt cx="1584" cy="2592"/>
          </a:xfrm>
        </p:grpSpPr>
        <p:sp>
          <p:nvSpPr>
            <p:cNvPr id="84000" name="AutoShape 34"/>
            <p:cNvSpPr>
              <a:spLocks noChangeArrowheads="1"/>
            </p:cNvSpPr>
            <p:nvPr/>
          </p:nvSpPr>
          <p:spPr bwMode="auto">
            <a:xfrm>
              <a:off x="2688" y="2544"/>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C</a:t>
              </a:r>
            </a:p>
          </p:txBody>
        </p:sp>
        <p:sp>
          <p:nvSpPr>
            <p:cNvPr id="84001" name="AutoShape 35"/>
            <p:cNvSpPr>
              <a:spLocks noChangeArrowheads="1"/>
            </p:cNvSpPr>
            <p:nvPr/>
          </p:nvSpPr>
          <p:spPr bwMode="auto">
            <a:xfrm>
              <a:off x="268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B</a:t>
              </a:r>
            </a:p>
          </p:txBody>
        </p:sp>
        <p:sp>
          <p:nvSpPr>
            <p:cNvPr id="84002" name="AutoShape 36"/>
            <p:cNvSpPr>
              <a:spLocks noChangeArrowheads="1"/>
            </p:cNvSpPr>
            <p:nvPr/>
          </p:nvSpPr>
          <p:spPr bwMode="auto">
            <a:xfrm>
              <a:off x="124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A</a:t>
              </a:r>
            </a:p>
          </p:txBody>
        </p:sp>
      </p:grpSp>
      <p:grpSp>
        <p:nvGrpSpPr>
          <p:cNvPr id="5" name="Group 37"/>
          <p:cNvGrpSpPr>
            <a:grpSpLocks/>
          </p:cNvGrpSpPr>
          <p:nvPr/>
        </p:nvGrpSpPr>
        <p:grpSpPr bwMode="auto">
          <a:xfrm>
            <a:off x="638175" y="2133600"/>
            <a:ext cx="3289300" cy="2133600"/>
            <a:chOff x="402" y="1344"/>
            <a:chExt cx="2072" cy="1344"/>
          </a:xfrm>
        </p:grpSpPr>
        <p:sp>
          <p:nvSpPr>
            <p:cNvPr id="83994" name="Freeform 38"/>
            <p:cNvSpPr>
              <a:spLocks/>
            </p:cNvSpPr>
            <p:nvPr/>
          </p:nvSpPr>
          <p:spPr bwMode="auto">
            <a:xfrm>
              <a:off x="890" y="1392"/>
              <a:ext cx="1032" cy="1028"/>
            </a:xfrm>
            <a:custGeom>
              <a:avLst/>
              <a:gdLst>
                <a:gd name="T0" fmla="*/ 88 w 1032"/>
                <a:gd name="T1" fmla="*/ 54 h 1028"/>
                <a:gd name="T2" fmla="*/ 135 w 1032"/>
                <a:gd name="T3" fmla="*/ 872 h 1028"/>
                <a:gd name="T4" fmla="*/ 896 w 1032"/>
                <a:gd name="T5" fmla="*/ 883 h 1028"/>
                <a:gd name="T6" fmla="*/ 952 w 1032"/>
                <a:gd name="T7" fmla="*/ 0 h 1028"/>
                <a:gd name="T8" fmla="*/ 0 60000 65536"/>
                <a:gd name="T9" fmla="*/ 0 60000 65536"/>
                <a:gd name="T10" fmla="*/ 0 60000 65536"/>
                <a:gd name="T11" fmla="*/ 0 60000 65536"/>
                <a:gd name="T12" fmla="*/ 0 w 1032"/>
                <a:gd name="T13" fmla="*/ 0 h 1028"/>
                <a:gd name="T14" fmla="*/ 1032 w 1032"/>
                <a:gd name="T15" fmla="*/ 1028 h 1028"/>
              </a:gdLst>
              <a:ahLst/>
              <a:cxnLst>
                <a:cxn ang="T8">
                  <a:pos x="T0" y="T1"/>
                </a:cxn>
                <a:cxn ang="T9">
                  <a:pos x="T2" y="T3"/>
                </a:cxn>
                <a:cxn ang="T10">
                  <a:pos x="T4" y="T5"/>
                </a:cxn>
                <a:cxn ang="T11">
                  <a:pos x="T6" y="T7"/>
                </a:cxn>
              </a:cxnLst>
              <a:rect l="T12" t="T13" r="T14" b="T15"/>
              <a:pathLst>
                <a:path w="1032" h="1028">
                  <a:moveTo>
                    <a:pt x="88" y="54"/>
                  </a:moveTo>
                  <a:cubicBezTo>
                    <a:pt x="96" y="190"/>
                    <a:pt x="0" y="734"/>
                    <a:pt x="135" y="872"/>
                  </a:cubicBezTo>
                  <a:cubicBezTo>
                    <a:pt x="270" y="1010"/>
                    <a:pt x="760" y="1028"/>
                    <a:pt x="896" y="883"/>
                  </a:cubicBezTo>
                  <a:cubicBezTo>
                    <a:pt x="1032" y="738"/>
                    <a:pt x="940" y="184"/>
                    <a:pt x="952" y="0"/>
                  </a:cubicBezTo>
                </a:path>
              </a:pathLst>
            </a:custGeom>
            <a:noFill/>
            <a:ln w="38100">
              <a:solidFill>
                <a:srgbClr val="FF3300"/>
              </a:solidFill>
              <a:round/>
              <a:headEnd/>
              <a:tailEnd/>
            </a:ln>
          </p:spPr>
          <p:txBody>
            <a:bodyPr anchor="ctr">
              <a:spAutoFit/>
            </a:bodyPr>
            <a:lstStyle/>
            <a:p>
              <a:endParaRPr lang="nl-NL"/>
            </a:p>
          </p:txBody>
        </p:sp>
        <p:sp>
          <p:nvSpPr>
            <p:cNvPr id="83995" name="Freeform 39"/>
            <p:cNvSpPr>
              <a:spLocks/>
            </p:cNvSpPr>
            <p:nvPr/>
          </p:nvSpPr>
          <p:spPr bwMode="auto">
            <a:xfrm>
              <a:off x="402" y="1344"/>
              <a:ext cx="296" cy="432"/>
            </a:xfrm>
            <a:custGeom>
              <a:avLst/>
              <a:gdLst>
                <a:gd name="T0" fmla="*/ 0 w 296"/>
                <a:gd name="T1" fmla="*/ 48 h 432"/>
                <a:gd name="T2" fmla="*/ 48 w 296"/>
                <a:gd name="T3" fmla="*/ 336 h 432"/>
                <a:gd name="T4" fmla="*/ 240 w 296"/>
                <a:gd name="T5" fmla="*/ 384 h 432"/>
                <a:gd name="T6" fmla="*/ 288 w 296"/>
                <a:gd name="T7" fmla="*/ 48 h 432"/>
                <a:gd name="T8" fmla="*/ 288 w 296"/>
                <a:gd name="T9" fmla="*/ 96 h 432"/>
                <a:gd name="T10" fmla="*/ 0 60000 65536"/>
                <a:gd name="T11" fmla="*/ 0 60000 65536"/>
                <a:gd name="T12" fmla="*/ 0 60000 65536"/>
                <a:gd name="T13" fmla="*/ 0 60000 65536"/>
                <a:gd name="T14" fmla="*/ 0 60000 65536"/>
                <a:gd name="T15" fmla="*/ 0 w 296"/>
                <a:gd name="T16" fmla="*/ 0 h 432"/>
                <a:gd name="T17" fmla="*/ 296 w 296"/>
                <a:gd name="T18" fmla="*/ 432 h 432"/>
              </a:gdLst>
              <a:ahLst/>
              <a:cxnLst>
                <a:cxn ang="T10">
                  <a:pos x="T0" y="T1"/>
                </a:cxn>
                <a:cxn ang="T11">
                  <a:pos x="T2" y="T3"/>
                </a:cxn>
                <a:cxn ang="T12">
                  <a:pos x="T4" y="T5"/>
                </a:cxn>
                <a:cxn ang="T13">
                  <a:pos x="T6" y="T7"/>
                </a:cxn>
                <a:cxn ang="T14">
                  <a:pos x="T8" y="T9"/>
                </a:cxn>
              </a:cxnLst>
              <a:rect l="T15" t="T16" r="T17" b="T18"/>
              <a:pathLst>
                <a:path w="296" h="432">
                  <a:moveTo>
                    <a:pt x="0" y="48"/>
                  </a:moveTo>
                  <a:cubicBezTo>
                    <a:pt x="4" y="164"/>
                    <a:pt x="8" y="280"/>
                    <a:pt x="48" y="336"/>
                  </a:cubicBezTo>
                  <a:cubicBezTo>
                    <a:pt x="88" y="392"/>
                    <a:pt x="200" y="432"/>
                    <a:pt x="240" y="384"/>
                  </a:cubicBezTo>
                  <a:cubicBezTo>
                    <a:pt x="280" y="336"/>
                    <a:pt x="280" y="96"/>
                    <a:pt x="288" y="48"/>
                  </a:cubicBezTo>
                  <a:cubicBezTo>
                    <a:pt x="296" y="0"/>
                    <a:pt x="280" y="96"/>
                    <a:pt x="288" y="96"/>
                  </a:cubicBezTo>
                </a:path>
              </a:pathLst>
            </a:custGeom>
            <a:noFill/>
            <a:ln w="38100">
              <a:solidFill>
                <a:srgbClr val="FF3300"/>
              </a:solidFill>
              <a:round/>
              <a:headEnd/>
              <a:tailEnd/>
            </a:ln>
          </p:spPr>
          <p:txBody>
            <a:bodyPr anchor="ctr">
              <a:spAutoFit/>
            </a:bodyPr>
            <a:lstStyle/>
            <a:p>
              <a:endParaRPr lang="nl-NL"/>
            </a:p>
          </p:txBody>
        </p:sp>
        <p:sp>
          <p:nvSpPr>
            <p:cNvPr id="83996" name="Freeform 40"/>
            <p:cNvSpPr>
              <a:spLocks/>
            </p:cNvSpPr>
            <p:nvPr/>
          </p:nvSpPr>
          <p:spPr bwMode="auto">
            <a:xfrm>
              <a:off x="402" y="1392"/>
              <a:ext cx="1461" cy="1248"/>
            </a:xfrm>
            <a:custGeom>
              <a:avLst/>
              <a:gdLst>
                <a:gd name="T0" fmla="*/ 0 w 1461"/>
                <a:gd name="T1" fmla="*/ 0 h 1248"/>
                <a:gd name="T2" fmla="*/ 144 w 1461"/>
                <a:gd name="T3" fmla="*/ 672 h 1248"/>
                <a:gd name="T4" fmla="*/ 802 w 1461"/>
                <a:gd name="T5" fmla="*/ 906 h 1248"/>
                <a:gd name="T6" fmla="*/ 1355 w 1461"/>
                <a:gd name="T7" fmla="*/ 924 h 1248"/>
                <a:gd name="T8" fmla="*/ 1440 w 1461"/>
                <a:gd name="T9" fmla="*/ 1248 h 1248"/>
                <a:gd name="T10" fmla="*/ 0 60000 65536"/>
                <a:gd name="T11" fmla="*/ 0 60000 65536"/>
                <a:gd name="T12" fmla="*/ 0 60000 65536"/>
                <a:gd name="T13" fmla="*/ 0 60000 65536"/>
                <a:gd name="T14" fmla="*/ 0 60000 65536"/>
                <a:gd name="T15" fmla="*/ 0 w 1461"/>
                <a:gd name="T16" fmla="*/ 0 h 1248"/>
                <a:gd name="T17" fmla="*/ 1461 w 1461"/>
                <a:gd name="T18" fmla="*/ 1248 h 1248"/>
              </a:gdLst>
              <a:ahLst/>
              <a:cxnLst>
                <a:cxn ang="T10">
                  <a:pos x="T0" y="T1"/>
                </a:cxn>
                <a:cxn ang="T11">
                  <a:pos x="T2" y="T3"/>
                </a:cxn>
                <a:cxn ang="T12">
                  <a:pos x="T4" y="T5"/>
                </a:cxn>
                <a:cxn ang="T13">
                  <a:pos x="T6" y="T7"/>
                </a:cxn>
                <a:cxn ang="T14">
                  <a:pos x="T8" y="T9"/>
                </a:cxn>
              </a:cxnLst>
              <a:rect l="T15" t="T16" r="T17" b="T18"/>
              <a:pathLst>
                <a:path w="1461" h="1248">
                  <a:moveTo>
                    <a:pt x="0" y="0"/>
                  </a:moveTo>
                  <a:cubicBezTo>
                    <a:pt x="4" y="272"/>
                    <a:pt x="10" y="521"/>
                    <a:pt x="144" y="672"/>
                  </a:cubicBezTo>
                  <a:cubicBezTo>
                    <a:pt x="278" y="823"/>
                    <a:pt x="600" y="864"/>
                    <a:pt x="802" y="906"/>
                  </a:cubicBezTo>
                  <a:cubicBezTo>
                    <a:pt x="1004" y="948"/>
                    <a:pt x="1249" y="867"/>
                    <a:pt x="1355" y="924"/>
                  </a:cubicBezTo>
                  <a:cubicBezTo>
                    <a:pt x="1461" y="981"/>
                    <a:pt x="1422" y="1181"/>
                    <a:pt x="1440" y="1248"/>
                  </a:cubicBezTo>
                </a:path>
              </a:pathLst>
            </a:custGeom>
            <a:noFill/>
            <a:ln w="38100">
              <a:solidFill>
                <a:srgbClr val="FF3300"/>
              </a:solidFill>
              <a:round/>
              <a:headEnd/>
              <a:tailEnd/>
            </a:ln>
          </p:spPr>
          <p:txBody>
            <a:bodyPr anchor="ctr">
              <a:spAutoFit/>
            </a:bodyPr>
            <a:lstStyle/>
            <a:p>
              <a:endParaRPr lang="nl-NL"/>
            </a:p>
          </p:txBody>
        </p:sp>
        <p:sp>
          <p:nvSpPr>
            <p:cNvPr id="83997" name="Freeform 41"/>
            <p:cNvSpPr>
              <a:spLocks/>
            </p:cNvSpPr>
            <p:nvPr/>
          </p:nvSpPr>
          <p:spPr bwMode="auto">
            <a:xfrm>
              <a:off x="2090" y="1440"/>
              <a:ext cx="376" cy="1200"/>
            </a:xfrm>
            <a:custGeom>
              <a:avLst/>
              <a:gdLst>
                <a:gd name="T0" fmla="*/ 40 w 376"/>
                <a:gd name="T1" fmla="*/ 1200 h 1200"/>
                <a:gd name="T2" fmla="*/ 40 w 376"/>
                <a:gd name="T3" fmla="*/ 768 h 1200"/>
                <a:gd name="T4" fmla="*/ 280 w 376"/>
                <a:gd name="T5" fmla="*/ 672 h 1200"/>
                <a:gd name="T6" fmla="*/ 376 w 376"/>
                <a:gd name="T7" fmla="*/ 0 h 1200"/>
                <a:gd name="T8" fmla="*/ 0 60000 65536"/>
                <a:gd name="T9" fmla="*/ 0 60000 65536"/>
                <a:gd name="T10" fmla="*/ 0 60000 65536"/>
                <a:gd name="T11" fmla="*/ 0 60000 65536"/>
                <a:gd name="T12" fmla="*/ 0 w 376"/>
                <a:gd name="T13" fmla="*/ 0 h 1200"/>
                <a:gd name="T14" fmla="*/ 376 w 376"/>
                <a:gd name="T15" fmla="*/ 1200 h 1200"/>
              </a:gdLst>
              <a:ahLst/>
              <a:cxnLst>
                <a:cxn ang="T8">
                  <a:pos x="T0" y="T1"/>
                </a:cxn>
                <a:cxn ang="T9">
                  <a:pos x="T2" y="T3"/>
                </a:cxn>
                <a:cxn ang="T10">
                  <a:pos x="T4" y="T5"/>
                </a:cxn>
                <a:cxn ang="T11">
                  <a:pos x="T6" y="T7"/>
                </a:cxn>
              </a:cxnLst>
              <a:rect l="T12" t="T13" r="T14" b="T15"/>
              <a:pathLst>
                <a:path w="376" h="1200">
                  <a:moveTo>
                    <a:pt x="40" y="1200"/>
                  </a:moveTo>
                  <a:cubicBezTo>
                    <a:pt x="20" y="1028"/>
                    <a:pt x="0" y="856"/>
                    <a:pt x="40" y="768"/>
                  </a:cubicBezTo>
                  <a:cubicBezTo>
                    <a:pt x="80" y="680"/>
                    <a:pt x="224" y="800"/>
                    <a:pt x="280" y="672"/>
                  </a:cubicBezTo>
                  <a:cubicBezTo>
                    <a:pt x="336" y="544"/>
                    <a:pt x="356" y="272"/>
                    <a:pt x="376" y="0"/>
                  </a:cubicBezTo>
                </a:path>
              </a:pathLst>
            </a:custGeom>
            <a:noFill/>
            <a:ln w="38100">
              <a:solidFill>
                <a:srgbClr val="FF3300"/>
              </a:solidFill>
              <a:round/>
              <a:headEnd/>
              <a:tailEnd/>
            </a:ln>
          </p:spPr>
          <p:txBody>
            <a:bodyPr anchor="ctr">
              <a:spAutoFit/>
            </a:bodyPr>
            <a:lstStyle/>
            <a:p>
              <a:endParaRPr lang="nl-NL"/>
            </a:p>
          </p:txBody>
        </p:sp>
        <p:sp>
          <p:nvSpPr>
            <p:cNvPr id="83998" name="Freeform 42"/>
            <p:cNvSpPr>
              <a:spLocks/>
            </p:cNvSpPr>
            <p:nvPr/>
          </p:nvSpPr>
          <p:spPr bwMode="auto">
            <a:xfrm>
              <a:off x="978" y="1392"/>
              <a:ext cx="1440" cy="1296"/>
            </a:xfrm>
            <a:custGeom>
              <a:avLst/>
              <a:gdLst>
                <a:gd name="T0" fmla="*/ 48 w 1440"/>
                <a:gd name="T1" fmla="*/ 0 h 1296"/>
                <a:gd name="T2" fmla="*/ 96 w 1440"/>
                <a:gd name="T3" fmla="*/ 960 h 1296"/>
                <a:gd name="T4" fmla="*/ 624 w 1440"/>
                <a:gd name="T5" fmla="*/ 1008 h 1296"/>
                <a:gd name="T6" fmla="*/ 1248 w 1440"/>
                <a:gd name="T7" fmla="*/ 1008 h 1296"/>
                <a:gd name="T8" fmla="*/ 1440 w 1440"/>
                <a:gd name="T9" fmla="*/ 1296 h 1296"/>
                <a:gd name="T10" fmla="*/ 0 60000 65536"/>
                <a:gd name="T11" fmla="*/ 0 60000 65536"/>
                <a:gd name="T12" fmla="*/ 0 60000 65536"/>
                <a:gd name="T13" fmla="*/ 0 60000 65536"/>
                <a:gd name="T14" fmla="*/ 0 60000 65536"/>
                <a:gd name="T15" fmla="*/ 0 w 1440"/>
                <a:gd name="T16" fmla="*/ 0 h 1296"/>
                <a:gd name="T17" fmla="*/ 1440 w 1440"/>
                <a:gd name="T18" fmla="*/ 1296 h 1296"/>
              </a:gdLst>
              <a:ahLst/>
              <a:cxnLst>
                <a:cxn ang="T10">
                  <a:pos x="T0" y="T1"/>
                </a:cxn>
                <a:cxn ang="T11">
                  <a:pos x="T2" y="T3"/>
                </a:cxn>
                <a:cxn ang="T12">
                  <a:pos x="T4" y="T5"/>
                </a:cxn>
                <a:cxn ang="T13">
                  <a:pos x="T6" y="T7"/>
                </a:cxn>
                <a:cxn ang="T14">
                  <a:pos x="T8" y="T9"/>
                </a:cxn>
              </a:cxnLst>
              <a:rect l="T15" t="T16" r="T17" b="T18"/>
              <a:pathLst>
                <a:path w="1440" h="1296">
                  <a:moveTo>
                    <a:pt x="48" y="0"/>
                  </a:moveTo>
                  <a:cubicBezTo>
                    <a:pt x="24" y="396"/>
                    <a:pt x="0" y="792"/>
                    <a:pt x="96" y="960"/>
                  </a:cubicBezTo>
                  <a:cubicBezTo>
                    <a:pt x="192" y="1128"/>
                    <a:pt x="432" y="1000"/>
                    <a:pt x="624" y="1008"/>
                  </a:cubicBezTo>
                  <a:cubicBezTo>
                    <a:pt x="816" y="1016"/>
                    <a:pt x="1112" y="960"/>
                    <a:pt x="1248" y="1008"/>
                  </a:cubicBezTo>
                  <a:cubicBezTo>
                    <a:pt x="1384" y="1056"/>
                    <a:pt x="1412" y="1176"/>
                    <a:pt x="1440" y="1296"/>
                  </a:cubicBezTo>
                </a:path>
              </a:pathLst>
            </a:custGeom>
            <a:noFill/>
            <a:ln w="38100">
              <a:solidFill>
                <a:srgbClr val="FF3300"/>
              </a:solidFill>
              <a:round/>
              <a:headEnd/>
              <a:tailEnd/>
            </a:ln>
          </p:spPr>
          <p:txBody>
            <a:bodyPr anchor="ctr">
              <a:spAutoFit/>
            </a:bodyPr>
            <a:lstStyle/>
            <a:p>
              <a:endParaRPr lang="nl-NL"/>
            </a:p>
          </p:txBody>
        </p:sp>
        <p:sp>
          <p:nvSpPr>
            <p:cNvPr id="83999" name="Freeform 43"/>
            <p:cNvSpPr>
              <a:spLocks/>
            </p:cNvSpPr>
            <p:nvPr/>
          </p:nvSpPr>
          <p:spPr bwMode="auto">
            <a:xfrm>
              <a:off x="2082" y="1392"/>
              <a:ext cx="392" cy="1296"/>
            </a:xfrm>
            <a:custGeom>
              <a:avLst/>
              <a:gdLst>
                <a:gd name="T0" fmla="*/ 48 w 392"/>
                <a:gd name="T1" fmla="*/ 0 h 1296"/>
                <a:gd name="T2" fmla="*/ 48 w 392"/>
                <a:gd name="T3" fmla="*/ 720 h 1296"/>
                <a:gd name="T4" fmla="*/ 336 w 392"/>
                <a:gd name="T5" fmla="*/ 864 h 1296"/>
                <a:gd name="T6" fmla="*/ 384 w 392"/>
                <a:gd name="T7" fmla="*/ 1296 h 1296"/>
                <a:gd name="T8" fmla="*/ 0 60000 65536"/>
                <a:gd name="T9" fmla="*/ 0 60000 65536"/>
                <a:gd name="T10" fmla="*/ 0 60000 65536"/>
                <a:gd name="T11" fmla="*/ 0 60000 65536"/>
                <a:gd name="T12" fmla="*/ 0 w 392"/>
                <a:gd name="T13" fmla="*/ 0 h 1296"/>
                <a:gd name="T14" fmla="*/ 392 w 392"/>
                <a:gd name="T15" fmla="*/ 1296 h 1296"/>
              </a:gdLst>
              <a:ahLst/>
              <a:cxnLst>
                <a:cxn ang="T8">
                  <a:pos x="T0" y="T1"/>
                </a:cxn>
                <a:cxn ang="T9">
                  <a:pos x="T2" y="T3"/>
                </a:cxn>
                <a:cxn ang="T10">
                  <a:pos x="T4" y="T5"/>
                </a:cxn>
                <a:cxn ang="T11">
                  <a:pos x="T6" y="T7"/>
                </a:cxn>
              </a:cxnLst>
              <a:rect l="T12" t="T13" r="T14" b="T15"/>
              <a:pathLst>
                <a:path w="392" h="1296">
                  <a:moveTo>
                    <a:pt x="48" y="0"/>
                  </a:moveTo>
                  <a:cubicBezTo>
                    <a:pt x="24" y="288"/>
                    <a:pt x="0" y="576"/>
                    <a:pt x="48" y="720"/>
                  </a:cubicBezTo>
                  <a:cubicBezTo>
                    <a:pt x="96" y="864"/>
                    <a:pt x="280" y="768"/>
                    <a:pt x="336" y="864"/>
                  </a:cubicBezTo>
                  <a:cubicBezTo>
                    <a:pt x="392" y="960"/>
                    <a:pt x="388" y="1128"/>
                    <a:pt x="384" y="1296"/>
                  </a:cubicBezTo>
                </a:path>
              </a:pathLst>
            </a:custGeom>
            <a:noFill/>
            <a:ln w="38100">
              <a:solidFill>
                <a:srgbClr val="FF3300"/>
              </a:solidFill>
              <a:round/>
              <a:headEnd/>
              <a:tailEnd/>
            </a:ln>
          </p:spPr>
          <p:txBody>
            <a:bodyPr anchor="ctr">
              <a:spAutoFit/>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167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1678">
                                            <p:txEl>
                                              <p:pRg st="4" end="4"/>
                                            </p:txEl>
                                          </p:spTgt>
                                        </p:tgtEl>
                                        <p:attrNameLst>
                                          <p:attrName>style.visibility</p:attrName>
                                        </p:attrNameLst>
                                      </p:cBhvr>
                                      <p:to>
                                        <p:strVal val="visible"/>
                                      </p:to>
                                    </p:set>
                                  </p:childTnLst>
                                </p:cTn>
                              </p:par>
                            </p:childTnLst>
                          </p:cTn>
                        </p:par>
                        <p:par>
                          <p:cTn id="11" fill="hold">
                            <p:stCondLst>
                              <p:cond delay="0"/>
                            </p:stCondLst>
                            <p:childTnLst>
                              <p:par>
                                <p:cTn id="12" presetID="9"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1678">
                                            <p:txEl>
                                              <p:pRg st="5" end="5"/>
                                            </p:txEl>
                                          </p:spTgt>
                                        </p:tgtEl>
                                        <p:attrNameLst>
                                          <p:attrName>style.visibility</p:attrName>
                                        </p:attrNameLst>
                                      </p:cBhvr>
                                      <p:to>
                                        <p:strVal val="visible"/>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1678">
                                            <p:txEl>
                                              <p:pRg st="6" end="6"/>
                                            </p:txEl>
                                          </p:spTgt>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1678">
                                            <p:txEl>
                                              <p:pRg st="7" end="7"/>
                                            </p:txEl>
                                          </p:spTgt>
                                        </p:tgtEl>
                                        <p:attrNameLst>
                                          <p:attrName>style.visibility</p:attrName>
                                        </p:attrNameLst>
                                      </p:cBhvr>
                                      <p:to>
                                        <p:strVal val="visible"/>
                                      </p:to>
                                    </p:se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ssolv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2167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2167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1678">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2167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3629025" y="1052513"/>
            <a:ext cx="5467350" cy="3692525"/>
          </a:xfrm>
          <a:prstGeom prst="rect">
            <a:avLst/>
          </a:prstGeom>
          <a:solidFill>
            <a:srgbClr val="E3FFFF"/>
          </a:solidFill>
          <a:ln w="9525">
            <a:solidFill>
              <a:schemeClr val="tx1"/>
            </a:solidFill>
            <a:miter lim="800000"/>
            <a:headEnd/>
            <a:tailEnd/>
          </a:ln>
        </p:spPr>
        <p:txBody>
          <a:bodyPr>
            <a:spAutoFit/>
          </a:bodyPr>
          <a:lstStyle/>
          <a:p>
            <a:pPr>
              <a:lnSpc>
                <a:spcPct val="50000"/>
              </a:lnSpc>
            </a:pPr>
            <a:r>
              <a:rPr lang="en-US" altLang="zh-CN" sz="1200" b="1" i="0">
                <a:latin typeface="Courier New" pitchFamily="49" charset="0"/>
                <a:ea typeface="宋体" pitchFamily="2" charset="-122"/>
              </a:rPr>
              <a:t>// hello_svnt.h</a:t>
            </a:r>
          </a:p>
          <a:p>
            <a:pPr>
              <a:lnSpc>
                <a:spcPct val="50000"/>
              </a:lnSpc>
            </a:pPr>
            <a:r>
              <a:rPr lang="en-US" altLang="zh-CN" sz="1200" b="1" i="0">
                <a:latin typeface="Courier New" pitchFamily="49" charset="0"/>
                <a:ea typeface="宋体" pitchFamily="2" charset="-122"/>
              </a:rPr>
              <a:t>#include "helloEC.h“</a:t>
            </a:r>
          </a:p>
          <a:p>
            <a:pPr>
              <a:lnSpc>
                <a:spcPct val="50000"/>
              </a:lnSpc>
            </a:pPr>
            <a:r>
              <a:rPr lang="en-US" altLang="zh-CN" sz="1200" b="1" i="0">
                <a:latin typeface="Courier New" pitchFamily="49" charset="0"/>
                <a:ea typeface="宋体" pitchFamily="2" charset="-122"/>
              </a:rPr>
              <a:t>#include “helloS.h”</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namespace Hello_Example {</a:t>
            </a:r>
          </a:p>
          <a:p>
            <a:pPr>
              <a:lnSpc>
                <a:spcPct val="50000"/>
              </a:lnSpc>
            </a:pPr>
            <a:r>
              <a:rPr lang="en-US" altLang="zh-CN" sz="1200" b="1" i="0">
                <a:latin typeface="Courier New" pitchFamily="49" charset="0"/>
                <a:ea typeface="宋体" pitchFamily="2" charset="-122"/>
              </a:rPr>
              <a:t>  class HelloHome_Servant</a:t>
            </a:r>
          </a:p>
          <a:p>
            <a:pPr>
              <a:lnSpc>
                <a:spcPct val="50000"/>
              </a:lnSpc>
            </a:pPr>
            <a:r>
              <a:rPr lang="en-US" altLang="zh-CN" sz="1200" b="1" i="0">
                <a:latin typeface="Courier New" pitchFamily="49" charset="0"/>
                <a:ea typeface="宋体" pitchFamily="2" charset="-122"/>
              </a:rPr>
              <a:t>    : public virtual POA_HelloHome</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  public:</a:t>
            </a:r>
          </a:p>
          <a:p>
            <a:pPr>
              <a:lnSpc>
                <a:spcPct val="50000"/>
              </a:lnSpc>
            </a:pPr>
            <a:r>
              <a:rPr lang="en-US" altLang="zh-CN" sz="1200" b="1" i="0">
                <a:latin typeface="Courier New" pitchFamily="49" charset="0"/>
                <a:ea typeface="宋体" pitchFamily="2" charset="-122"/>
              </a:rPr>
              <a:t>    virtual void utilityOp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generate (const char *msg);</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lookup (CORBA::Long key);</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CORBA::Long defaultKey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void defaultKey (CORBA::Long default_key);</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a:t>
            </a:r>
          </a:p>
        </p:txBody>
      </p:sp>
      <p:sp>
        <p:nvSpPr>
          <p:cNvPr id="13619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(6/6)</a:t>
            </a:r>
          </a:p>
        </p:txBody>
      </p:sp>
      <p:sp>
        <p:nvSpPr>
          <p:cNvPr id="136196" name="Text Box 4"/>
          <p:cNvSpPr txBox="1">
            <a:spLocks noChangeArrowheads="1"/>
          </p:cNvSpPr>
          <p:nvPr/>
        </p:nvSpPr>
        <p:spPr bwMode="auto">
          <a:xfrm>
            <a:off x="47625" y="1052513"/>
            <a:ext cx="3525838" cy="4316412"/>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utilityOp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factory generate (in string msg);</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finder lookup (in long key);</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attribute long defaultKey;</a:t>
            </a:r>
          </a:p>
          <a:p>
            <a:pPr eaLnBrk="0" hangingPunct="0">
              <a:spcBef>
                <a:spcPct val="10000"/>
              </a:spcBef>
            </a:pPr>
            <a:r>
              <a:rPr lang="en-US" altLang="zh-CN" sz="1200" b="1" i="0">
                <a:latin typeface="Courier New" pitchFamily="49" charset="0"/>
                <a:ea typeface="宋体" pitchFamily="2" charset="-122"/>
              </a:rPr>
              <a:t>};</a:t>
            </a:r>
          </a:p>
        </p:txBody>
      </p:sp>
      <p:sp>
        <p:nvSpPr>
          <p:cNvPr id="1544197" name="Rectangle 5"/>
          <p:cNvSpPr>
            <a:spLocks noChangeArrowheads="1"/>
          </p:cNvSpPr>
          <p:nvPr/>
        </p:nvSpPr>
        <p:spPr bwMode="auto">
          <a:xfrm>
            <a:off x="271463" y="3676650"/>
            <a:ext cx="1728787" cy="276225"/>
          </a:xfrm>
          <a:prstGeom prst="rect">
            <a:avLst/>
          </a:prstGeom>
          <a:noFill/>
          <a:ln w="38100">
            <a:solidFill>
              <a:srgbClr val="FF0000"/>
            </a:solidFill>
            <a:miter lim="800000"/>
            <a:headEnd/>
            <a:tailEnd/>
          </a:ln>
        </p:spPr>
        <p:txBody>
          <a:bodyPr anchor="ctr">
            <a:spAutoFit/>
          </a:bodyPr>
          <a:lstStyle/>
          <a:p>
            <a:endParaRPr lang="nl-NL"/>
          </a:p>
        </p:txBody>
      </p:sp>
      <p:sp>
        <p:nvSpPr>
          <p:cNvPr id="1544199" name="Rectangle 7"/>
          <p:cNvSpPr>
            <a:spLocks noChangeArrowheads="1"/>
          </p:cNvSpPr>
          <p:nvPr/>
        </p:nvSpPr>
        <p:spPr bwMode="auto">
          <a:xfrm>
            <a:off x="3978275" y="2649538"/>
            <a:ext cx="2554288" cy="276225"/>
          </a:xfrm>
          <a:prstGeom prst="rect">
            <a:avLst/>
          </a:prstGeom>
          <a:noFill/>
          <a:ln w="38100">
            <a:solidFill>
              <a:srgbClr val="FF0000"/>
            </a:solidFill>
            <a:miter lim="800000"/>
            <a:headEnd/>
            <a:tailEnd/>
          </a:ln>
        </p:spPr>
        <p:txBody>
          <a:bodyPr anchor="ctr">
            <a:spAutoFit/>
          </a:bodyPr>
          <a:lstStyle/>
          <a:p>
            <a:endParaRPr lang="nl-NL"/>
          </a:p>
        </p:txBody>
      </p:sp>
      <p:sp>
        <p:nvSpPr>
          <p:cNvPr id="1544201" name="Rectangle 9"/>
          <p:cNvSpPr>
            <a:spLocks noChangeArrowheads="1"/>
          </p:cNvSpPr>
          <p:nvPr/>
        </p:nvSpPr>
        <p:spPr bwMode="auto">
          <a:xfrm>
            <a:off x="247650" y="4087813"/>
            <a:ext cx="31829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2" name="Rectangle 10"/>
          <p:cNvSpPr>
            <a:spLocks noChangeArrowheads="1"/>
          </p:cNvSpPr>
          <p:nvPr/>
        </p:nvSpPr>
        <p:spPr bwMode="auto">
          <a:xfrm>
            <a:off x="4745038" y="301148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03" name="Rectangle 11"/>
          <p:cNvSpPr>
            <a:spLocks noChangeArrowheads="1"/>
          </p:cNvSpPr>
          <p:nvPr/>
        </p:nvSpPr>
        <p:spPr bwMode="auto">
          <a:xfrm>
            <a:off x="2189163" y="3278188"/>
            <a:ext cx="1074737" cy="276225"/>
          </a:xfrm>
          <a:prstGeom prst="rect">
            <a:avLst/>
          </a:prstGeom>
          <a:noFill/>
          <a:ln w="38100">
            <a:solidFill>
              <a:srgbClr val="FF0000"/>
            </a:solidFill>
            <a:miter lim="800000"/>
            <a:headEnd/>
            <a:tailEnd/>
          </a:ln>
        </p:spPr>
        <p:txBody>
          <a:bodyPr anchor="ctr">
            <a:spAutoFit/>
          </a:bodyPr>
          <a:lstStyle/>
          <a:p>
            <a:endParaRPr lang="nl-NL"/>
          </a:p>
        </p:txBody>
      </p:sp>
      <p:sp>
        <p:nvSpPr>
          <p:cNvPr id="1544204" name="Rectangle 12"/>
          <p:cNvSpPr>
            <a:spLocks noChangeArrowheads="1"/>
          </p:cNvSpPr>
          <p:nvPr/>
        </p:nvSpPr>
        <p:spPr bwMode="auto">
          <a:xfrm>
            <a:off x="981075" y="2270125"/>
            <a:ext cx="10747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7" name="Rectangle 15"/>
          <p:cNvSpPr>
            <a:spLocks noChangeArrowheads="1"/>
          </p:cNvSpPr>
          <p:nvPr/>
        </p:nvSpPr>
        <p:spPr bwMode="auto">
          <a:xfrm>
            <a:off x="196850" y="4476750"/>
            <a:ext cx="2786063" cy="276225"/>
          </a:xfrm>
          <a:prstGeom prst="rect">
            <a:avLst/>
          </a:prstGeom>
          <a:noFill/>
          <a:ln w="38100">
            <a:solidFill>
              <a:srgbClr val="FF0000"/>
            </a:solidFill>
            <a:miter lim="800000"/>
            <a:headEnd/>
            <a:tailEnd/>
          </a:ln>
        </p:spPr>
        <p:txBody>
          <a:bodyPr anchor="ctr">
            <a:spAutoFit/>
          </a:bodyPr>
          <a:lstStyle/>
          <a:p>
            <a:endParaRPr lang="nl-NL"/>
          </a:p>
        </p:txBody>
      </p:sp>
      <p:sp>
        <p:nvSpPr>
          <p:cNvPr id="1544208" name="Rectangle 16"/>
          <p:cNvSpPr>
            <a:spLocks noChangeArrowheads="1"/>
          </p:cNvSpPr>
          <p:nvPr/>
        </p:nvSpPr>
        <p:spPr bwMode="auto">
          <a:xfrm>
            <a:off x="4764088" y="338613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13" name="Rectangle 21"/>
          <p:cNvSpPr>
            <a:spLocks noChangeArrowheads="1"/>
          </p:cNvSpPr>
          <p:nvPr/>
        </p:nvSpPr>
        <p:spPr bwMode="auto">
          <a:xfrm>
            <a:off x="217488" y="4879975"/>
            <a:ext cx="252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14" name="Rectangle 22"/>
          <p:cNvSpPr>
            <a:spLocks noChangeArrowheads="1"/>
          </p:cNvSpPr>
          <p:nvPr/>
        </p:nvSpPr>
        <p:spPr bwMode="auto">
          <a:xfrm>
            <a:off x="3992563" y="3748088"/>
            <a:ext cx="4649787" cy="650875"/>
          </a:xfrm>
          <a:prstGeom prst="rect">
            <a:avLst/>
          </a:prstGeom>
          <a:noFill/>
          <a:ln w="38100">
            <a:solidFill>
              <a:srgbClr val="FF0000"/>
            </a:solidFill>
            <a:miter lim="800000"/>
            <a:headEnd/>
            <a:tailEnd/>
          </a:ln>
        </p:spPr>
        <p:txBody>
          <a:bodyPr anchor="ctr">
            <a:spAutoFit/>
          </a:bodyPr>
          <a:lstStyle/>
          <a:p>
            <a:endParaRPr lang="nl-NL"/>
          </a:p>
        </p:txBody>
      </p:sp>
      <p:sp>
        <p:nvSpPr>
          <p:cNvPr id="136207" name="Text Box 29"/>
          <p:cNvSpPr txBox="1">
            <a:spLocks noChangeArrowheads="1"/>
          </p:cNvSpPr>
          <p:nvPr/>
        </p:nvSpPr>
        <p:spPr bwMode="auto">
          <a:xfrm>
            <a:off x="-31750" y="5534025"/>
            <a:ext cx="3908425" cy="549275"/>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Home operations map directly to home servant</a:t>
            </a:r>
          </a:p>
          <a:p>
            <a:pPr>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the same as for components</a:t>
            </a:r>
          </a:p>
        </p:txBody>
      </p:sp>
      <p:sp>
        <p:nvSpPr>
          <p:cNvPr id="136208" name="Text Box 30"/>
          <p:cNvSpPr txBox="1">
            <a:spLocks noChangeArrowheads="1"/>
          </p:cNvSpPr>
          <p:nvPr/>
        </p:nvSpPr>
        <p:spPr bwMode="auto">
          <a:xfrm>
            <a:off x="3822700" y="4932363"/>
            <a:ext cx="5214938" cy="1098550"/>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Component type maps to implicit return type of</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declarations</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finder</a:t>
            </a:r>
            <a:r>
              <a:rPr lang="en-US" altLang="zh-CN" sz="1200" b="1" i="0">
                <a:ea typeface="宋体" pitchFamily="2" charset="-122"/>
              </a:rPr>
              <a:t> declarations</a:t>
            </a:r>
          </a:p>
          <a:p>
            <a:pPr marL="112713" indent="-112713">
              <a:buFontTx/>
              <a:buChar char="•"/>
            </a:pPr>
            <a:r>
              <a:rPr lang="en-US" altLang="zh-CN" sz="1200" b="1" i="0">
                <a:ea typeface="宋体" pitchFamily="2" charset="-122"/>
              </a:rPr>
              <a:t>Factory &amp; finder operations can have only </a:t>
            </a:r>
            <a:r>
              <a:rPr lang="en-US" altLang="zh-CN" sz="1200" b="1" i="0">
                <a:solidFill>
                  <a:schemeClr val="hlink"/>
                </a:solidFill>
                <a:latin typeface="Courier New" pitchFamily="49" charset="0"/>
                <a:ea typeface="宋体" pitchFamily="2" charset="-122"/>
              </a:rPr>
              <a:t>in</a:t>
            </a:r>
            <a:r>
              <a:rPr lang="en-US" altLang="zh-CN" sz="1200" b="1" i="0">
                <a:ea typeface="宋体" pitchFamily="2" charset="-122"/>
              </a:rPr>
              <a:t> parameters (if any)</a:t>
            </a:r>
          </a:p>
        </p:txBody>
      </p:sp>
      <p:sp>
        <p:nvSpPr>
          <p:cNvPr id="1544223" name="Rectangle 31"/>
          <p:cNvSpPr>
            <a:spLocks noChangeArrowheads="1"/>
          </p:cNvSpPr>
          <p:nvPr/>
        </p:nvSpPr>
        <p:spPr bwMode="auto">
          <a:xfrm>
            <a:off x="26988" y="5538788"/>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4" name="Rectangle 32"/>
          <p:cNvSpPr>
            <a:spLocks noChangeArrowheads="1"/>
          </p:cNvSpPr>
          <p:nvPr/>
        </p:nvSpPr>
        <p:spPr bwMode="auto">
          <a:xfrm>
            <a:off x="23813" y="58102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5" name="Rectangle 33"/>
          <p:cNvSpPr>
            <a:spLocks noChangeArrowheads="1"/>
          </p:cNvSpPr>
          <p:nvPr/>
        </p:nvSpPr>
        <p:spPr bwMode="auto">
          <a:xfrm>
            <a:off x="3867150" y="4941888"/>
            <a:ext cx="3694113" cy="276225"/>
          </a:xfrm>
          <a:prstGeom prst="rect">
            <a:avLst/>
          </a:prstGeom>
          <a:noFill/>
          <a:ln w="38100">
            <a:solidFill>
              <a:srgbClr val="FF0000"/>
            </a:solidFill>
            <a:miter lim="800000"/>
            <a:headEnd/>
            <a:tailEnd/>
          </a:ln>
        </p:spPr>
        <p:txBody>
          <a:bodyPr anchor="ctr">
            <a:spAutoFit/>
          </a:bodyPr>
          <a:lstStyle/>
          <a:p>
            <a:endParaRPr lang="nl-NL"/>
          </a:p>
        </p:txBody>
      </p:sp>
      <p:sp>
        <p:nvSpPr>
          <p:cNvPr id="1544226" name="Rectangle 34"/>
          <p:cNvSpPr>
            <a:spLocks noChangeArrowheads="1"/>
          </p:cNvSpPr>
          <p:nvPr/>
        </p:nvSpPr>
        <p:spPr bwMode="auto">
          <a:xfrm>
            <a:off x="4083050" y="5205413"/>
            <a:ext cx="3798888" cy="276225"/>
          </a:xfrm>
          <a:prstGeom prst="rect">
            <a:avLst/>
          </a:prstGeom>
          <a:noFill/>
          <a:ln w="38100">
            <a:solidFill>
              <a:srgbClr val="FF0000"/>
            </a:solidFill>
            <a:miter lim="800000"/>
            <a:headEnd/>
            <a:tailEnd/>
          </a:ln>
        </p:spPr>
        <p:txBody>
          <a:bodyPr anchor="ctr">
            <a:spAutoFit/>
          </a:bodyPr>
          <a:lstStyle/>
          <a:p>
            <a:endParaRPr lang="nl-NL"/>
          </a:p>
        </p:txBody>
      </p:sp>
      <p:sp>
        <p:nvSpPr>
          <p:cNvPr id="1544227" name="Rectangle 35"/>
          <p:cNvSpPr>
            <a:spLocks noChangeArrowheads="1"/>
          </p:cNvSpPr>
          <p:nvPr/>
        </p:nvSpPr>
        <p:spPr bwMode="auto">
          <a:xfrm>
            <a:off x="4081463" y="5483225"/>
            <a:ext cx="379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8" name="Rectangle 36"/>
          <p:cNvSpPr>
            <a:spLocks noChangeArrowheads="1"/>
          </p:cNvSpPr>
          <p:nvPr/>
        </p:nvSpPr>
        <p:spPr bwMode="auto">
          <a:xfrm>
            <a:off x="3960813" y="3019425"/>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9" name="Rectangle 37"/>
          <p:cNvSpPr>
            <a:spLocks noChangeArrowheads="1"/>
          </p:cNvSpPr>
          <p:nvPr/>
        </p:nvSpPr>
        <p:spPr bwMode="auto">
          <a:xfrm>
            <a:off x="3948113" y="3382963"/>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30" name="Rectangle 38"/>
          <p:cNvSpPr>
            <a:spLocks noChangeArrowheads="1"/>
          </p:cNvSpPr>
          <p:nvPr/>
        </p:nvSpPr>
        <p:spPr bwMode="auto">
          <a:xfrm>
            <a:off x="3867150" y="5757863"/>
            <a:ext cx="4929188" cy="276225"/>
          </a:xfrm>
          <a:prstGeom prst="rect">
            <a:avLst/>
          </a:prstGeom>
          <a:noFill/>
          <a:ln w="38100">
            <a:solidFill>
              <a:srgbClr val="FF0000"/>
            </a:solidFill>
            <a:miter lim="800000"/>
            <a:headEnd/>
            <a:tailEnd/>
          </a:ln>
        </p:spPr>
        <p:txBody>
          <a:bodyPr anchor="ctr">
            <a:spAutoFit/>
          </a:bodyPr>
          <a:lstStyle/>
          <a:p>
            <a:endParaRPr lang="nl-NL"/>
          </a:p>
        </p:txBody>
      </p:sp>
      <p:sp>
        <p:nvSpPr>
          <p:cNvPr id="1544231" name="Rectangle 39"/>
          <p:cNvSpPr>
            <a:spLocks noChangeArrowheads="1"/>
          </p:cNvSpPr>
          <p:nvPr/>
        </p:nvSpPr>
        <p:spPr bwMode="auto">
          <a:xfrm>
            <a:off x="1876425" y="4089400"/>
            <a:ext cx="363538" cy="276225"/>
          </a:xfrm>
          <a:prstGeom prst="rect">
            <a:avLst/>
          </a:prstGeom>
          <a:noFill/>
          <a:ln w="38100">
            <a:solidFill>
              <a:srgbClr val="FF0000"/>
            </a:solidFill>
            <a:miter lim="800000"/>
            <a:headEnd/>
            <a:tailEnd/>
          </a:ln>
        </p:spPr>
        <p:txBody>
          <a:bodyPr anchor="ctr">
            <a:spAutoFit/>
          </a:bodyPr>
          <a:lstStyle/>
          <a:p>
            <a:endParaRPr lang="nl-NL"/>
          </a:p>
        </p:txBody>
      </p:sp>
      <p:sp>
        <p:nvSpPr>
          <p:cNvPr id="1544232" name="Rectangle 40"/>
          <p:cNvSpPr>
            <a:spLocks noChangeArrowheads="1"/>
          </p:cNvSpPr>
          <p:nvPr/>
        </p:nvSpPr>
        <p:spPr bwMode="auto">
          <a:xfrm>
            <a:off x="1592263" y="4471988"/>
            <a:ext cx="36353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4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41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4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419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419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42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42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42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42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4422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442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421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442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442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44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42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42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420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420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420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420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422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5442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442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442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5442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442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44228"/>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544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442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42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4420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54422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44229"/>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5442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442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4423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54423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4423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442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197" grpId="0" animBg="1"/>
      <p:bldP spid="1544197" grpId="1" animBg="1"/>
      <p:bldP spid="1544199" grpId="0" animBg="1"/>
      <p:bldP spid="1544199" grpId="1" animBg="1"/>
      <p:bldP spid="1544201" grpId="0" animBg="1"/>
      <p:bldP spid="1544201" grpId="1" animBg="1"/>
      <p:bldP spid="1544202" grpId="0" animBg="1"/>
      <p:bldP spid="1544202" grpId="1" animBg="1"/>
      <p:bldP spid="1544203" grpId="0" animBg="1"/>
      <p:bldP spid="1544203" grpId="1" animBg="1"/>
      <p:bldP spid="1544204" grpId="0" animBg="1"/>
      <p:bldP spid="1544204" grpId="1" animBg="1"/>
      <p:bldP spid="1544207" grpId="0" animBg="1"/>
      <p:bldP spid="1544207" grpId="1" animBg="1"/>
      <p:bldP spid="1544208" grpId="0" animBg="1"/>
      <p:bldP spid="1544208" grpId="1" animBg="1"/>
      <p:bldP spid="1544213" grpId="0" animBg="1"/>
      <p:bldP spid="1544213" grpId="1" animBg="1"/>
      <p:bldP spid="1544214" grpId="0" animBg="1"/>
      <p:bldP spid="1544214" grpId="1" animBg="1"/>
      <p:bldP spid="1544223" grpId="0" animBg="1"/>
      <p:bldP spid="1544223" grpId="1" animBg="1"/>
      <p:bldP spid="1544224" grpId="0" animBg="1"/>
      <p:bldP spid="1544224" grpId="1" animBg="1"/>
      <p:bldP spid="1544225" grpId="0" animBg="1"/>
      <p:bldP spid="1544225" grpId="1" animBg="1"/>
      <p:bldP spid="1544226" grpId="0" animBg="1"/>
      <p:bldP spid="1544226" grpId="1" animBg="1"/>
      <p:bldP spid="1544227" grpId="0" animBg="1"/>
      <p:bldP spid="1544227" grpId="1" animBg="1"/>
      <p:bldP spid="1544228" grpId="0" animBg="1"/>
      <p:bldP spid="1544228" grpId="1" animBg="1"/>
      <p:bldP spid="1544229" grpId="0" animBg="1"/>
      <p:bldP spid="1544229" grpId="1" animBg="1"/>
      <p:bldP spid="1544230" grpId="0" animBg="1"/>
      <p:bldP spid="1544230" grpId="1" animBg="1"/>
      <p:bldP spid="1544231" grpId="0" animBg="1"/>
      <p:bldP spid="1544231" grpId="1" animBg="1"/>
      <p:bldP spid="1544232" grpId="0" animBg="1"/>
      <p:bldP spid="1544232" grpId="1"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ph sz="half" idx="1"/>
          </p:nvPr>
        </p:nvGraphicFramePr>
        <p:xfrm>
          <a:off x="95250" y="1074738"/>
          <a:ext cx="4729163" cy="4810125"/>
        </p:xfrm>
        <a:graphic>
          <a:graphicData uri="http://schemas.openxmlformats.org/presentationml/2006/ole">
            <p:oleObj spid="_x0000_s40962" name="Visio" r:id="rId3" imgW="5401921" imgH="5560061" progId="Visio.Drawing.11">
              <p:embed/>
            </p:oleObj>
          </a:graphicData>
        </a:graphic>
      </p:graphicFrame>
      <p:sp>
        <p:nvSpPr>
          <p:cNvPr id="40963" name="Rectangle 14"/>
          <p:cNvSpPr>
            <a:spLocks noChangeArrowheads="1"/>
          </p:cNvSpPr>
          <p:nvPr/>
        </p:nvSpPr>
        <p:spPr bwMode="auto">
          <a:xfrm>
            <a:off x="1784350" y="2414588"/>
            <a:ext cx="3678238" cy="3370262"/>
          </a:xfrm>
          <a:prstGeom prst="rect">
            <a:avLst/>
          </a:prstGeom>
          <a:solidFill>
            <a:schemeClr val="bg1"/>
          </a:solidFill>
          <a:ln w="9525">
            <a:noFill/>
            <a:miter lim="800000"/>
            <a:headEnd/>
            <a:tailEnd/>
          </a:ln>
        </p:spPr>
        <p:txBody>
          <a:bodyPr wrap="none" anchor="ctr">
            <a:spAutoFit/>
          </a:bodyPr>
          <a:lstStyle/>
          <a:p>
            <a:endParaRPr lang="nl-NL"/>
          </a:p>
        </p:txBody>
      </p:sp>
      <p:sp>
        <p:nvSpPr>
          <p:cNvPr id="40964"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 &amp; Generated Executor Code</a:t>
            </a:r>
          </a:p>
        </p:txBody>
      </p:sp>
      <p:sp>
        <p:nvSpPr>
          <p:cNvPr id="40965" name="Rectangle 8"/>
          <p:cNvSpPr>
            <a:spLocks noGrp="1" noChangeArrowheads="1"/>
          </p:cNvSpPr>
          <p:nvPr>
            <p:ph type="body" sz="half" idx="2"/>
          </p:nvPr>
        </p:nvSpPr>
        <p:spPr>
          <a:xfrm>
            <a:off x="5243513" y="969963"/>
            <a:ext cx="3840162" cy="5181600"/>
          </a:xfrm>
        </p:spPr>
        <p:txBody>
          <a:bodyPr/>
          <a:lstStyle/>
          <a:p>
            <a:pPr marL="173038" indent="-173038" eaLnBrk="1" hangingPunct="1"/>
            <a:r>
              <a:rPr lang="en-US" altLang="zh-CN" sz="2000" i="1" smtClean="0">
                <a:ea typeface="宋体" pitchFamily="2" charset="-122"/>
              </a:rPr>
              <a:t>Executor interfaces</a:t>
            </a:r>
            <a:r>
              <a:rPr lang="en-US" altLang="zh-CN" sz="2000" smtClean="0">
                <a:ea typeface="宋体" pitchFamily="2" charset="-122"/>
              </a:rPr>
              <a:t> are IDL or C++/Java code</a:t>
            </a:r>
          </a:p>
          <a:p>
            <a:pPr marL="512763" lvl="1" indent="-165100" eaLnBrk="1" hangingPunct="1"/>
            <a:r>
              <a:rPr lang="en-US" altLang="zh-CN" sz="2000" smtClean="0">
                <a:ea typeface="宋体" pitchFamily="2" charset="-122"/>
              </a:rPr>
              <a:t>Generated by CIDL compiler</a:t>
            </a:r>
          </a:p>
          <a:p>
            <a:pPr marL="512763" lvl="1" indent="-165100" eaLnBrk="1" hangingPunct="1"/>
            <a:r>
              <a:rPr lang="en-US" altLang="zh-CN" sz="2000" smtClean="0">
                <a:ea typeface="宋体" pitchFamily="2" charset="-122"/>
              </a:rPr>
              <a:t>Must be implemented by component developers</a:t>
            </a:r>
          </a:p>
          <a:p>
            <a:pPr marL="173038" indent="-173038" eaLnBrk="1" hangingPunct="1"/>
            <a:r>
              <a:rPr lang="en-US" altLang="zh-CN" sz="2000" smtClean="0">
                <a:ea typeface="宋体" pitchFamily="2" charset="-122"/>
              </a:rPr>
              <a:t>Generated code has interfaces for</a:t>
            </a:r>
          </a:p>
          <a:p>
            <a:pPr marL="512763" lvl="1" indent="-165100" eaLnBrk="1" hangingPunct="1"/>
            <a:r>
              <a:rPr lang="en-US" altLang="zh-CN" sz="2000" smtClean="0">
                <a:ea typeface="宋体" pitchFamily="2" charset="-122"/>
              </a:rPr>
              <a:t>Implicit &amp; explicit homes</a:t>
            </a:r>
          </a:p>
          <a:p>
            <a:pPr marL="512763" lvl="1" indent="-165100" eaLnBrk="1" hangingPunct="1"/>
            <a:r>
              <a:rPr lang="en-US" altLang="zh-CN" sz="2000" smtClean="0">
                <a:ea typeface="宋体" pitchFamily="2" charset="-122"/>
              </a:rPr>
              <a:t>Main home executor</a:t>
            </a:r>
          </a:p>
          <a:p>
            <a:pPr marL="512763" lvl="1" indent="-165100" eaLnBrk="1" hangingPunct="1"/>
            <a:r>
              <a:rPr lang="en-US" altLang="zh-CN" sz="2000" smtClean="0">
                <a:ea typeface="宋体" pitchFamily="2" charset="-122"/>
              </a:rPr>
              <a:t>Main and/or monolithic component executors</a:t>
            </a:r>
          </a:p>
          <a:p>
            <a:pPr marL="512763" lvl="1" indent="-165100" eaLnBrk="1" hangingPunct="1"/>
            <a:r>
              <a:rPr lang="en-US" altLang="zh-CN" sz="2000" smtClean="0">
                <a:ea typeface="宋体" pitchFamily="2" charset="-122"/>
              </a:rPr>
              <a:t>Facet &amp; consumer executor</a:t>
            </a:r>
          </a:p>
          <a:p>
            <a:pPr marL="512763" lvl="1" indent="-165100" eaLnBrk="1" hangingPunct="1"/>
            <a:r>
              <a:rPr lang="en-US" altLang="zh-CN" sz="2000" smtClean="0">
                <a:ea typeface="宋体" pitchFamily="2" charset="-122"/>
              </a:rPr>
              <a:t>Component context</a:t>
            </a:r>
          </a:p>
          <a:p>
            <a:pPr marL="173038" indent="-173038" eaLnBrk="1" hangingPunct="1"/>
            <a:endParaRPr lang="en-US" altLang="zh-CN" sz="2000" i="1" smtClean="0">
              <a:ea typeface="宋体" pitchFamily="2" charset="-122"/>
            </a:endParaRPr>
          </a:p>
        </p:txBody>
      </p:sp>
      <p:sp>
        <p:nvSpPr>
          <p:cNvPr id="1399817" name="Rectangle 9"/>
          <p:cNvSpPr>
            <a:spLocks noChangeArrowheads="1"/>
          </p:cNvSpPr>
          <p:nvPr/>
        </p:nvSpPr>
        <p:spPr bwMode="auto">
          <a:xfrm>
            <a:off x="831850" y="6354763"/>
            <a:ext cx="7185025" cy="427037"/>
          </a:xfrm>
          <a:prstGeom prst="rect">
            <a:avLst/>
          </a:prstGeom>
          <a:solidFill>
            <a:srgbClr val="CCECFF"/>
          </a:solidFill>
          <a:ln w="9525">
            <a:solidFill>
              <a:schemeClr val="tx1"/>
            </a:solidFill>
            <a:miter lim="800000"/>
            <a:headEnd/>
            <a:tailEnd/>
          </a:ln>
        </p:spPr>
        <p:txBody>
          <a:bodyPr wrap="none" anchor="ctr"/>
          <a:lstStyle/>
          <a:p>
            <a:pPr algn="ctr" eaLnBrk="0" hangingPunct="0">
              <a:spcBef>
                <a:spcPct val="0"/>
              </a:spcBef>
            </a:pPr>
            <a:r>
              <a:rPr lang="en-US" altLang="zh-CN" sz="2000" i="0">
                <a:latin typeface="Arial Narrow" pitchFamily="34" charset="0"/>
                <a:ea typeface="宋体" pitchFamily="2" charset="-122"/>
              </a:rPr>
              <a:t>Component application developers extend &amp; implement executor interfaces</a:t>
            </a:r>
          </a:p>
        </p:txBody>
      </p:sp>
      <p:sp>
        <p:nvSpPr>
          <p:cNvPr id="40967" name="Text Box 10"/>
          <p:cNvSpPr txBox="1">
            <a:spLocks noChangeArrowheads="1"/>
          </p:cNvSpPr>
          <p:nvPr/>
        </p:nvSpPr>
        <p:spPr bwMode="auto">
          <a:xfrm>
            <a:off x="1860550" y="2598738"/>
            <a:ext cx="3300413" cy="1379537"/>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hello.idl</a:t>
            </a:r>
          </a:p>
          <a:p>
            <a:pPr eaLnBrk="0" hangingPunct="0">
              <a:spcBef>
                <a:spcPct val="0"/>
              </a:spcBef>
            </a:pPr>
            <a:r>
              <a:rPr lang="en-US" altLang="zh-CN" sz="1200" b="1" i="0">
                <a:latin typeface="Courier New" pitchFamily="49" charset="0"/>
                <a:ea typeface="宋体" pitchFamily="2" charset="-122"/>
              </a:rPr>
              <a:t>#include &lt;Components.idl&gt;</a:t>
            </a:r>
          </a:p>
          <a:p>
            <a:pPr eaLnBrk="0" hangingPunct="0">
              <a:spcBef>
                <a:spcPct val="0"/>
              </a:spcBef>
            </a:pPr>
            <a:r>
              <a:rPr lang="en-US" altLang="zh-CN" sz="1200" b="1" i="0">
                <a:latin typeface="Courier New" pitchFamily="49" charset="0"/>
                <a:ea typeface="宋体" pitchFamily="2" charset="-122"/>
              </a:rPr>
              <a:t>interface Hello { /* ... /* };</a:t>
            </a:r>
          </a:p>
          <a:p>
            <a:pPr eaLnBrk="0" hangingPunct="0">
              <a:spcBef>
                <a:spcPct val="0"/>
              </a:spcBef>
            </a:pPr>
            <a:r>
              <a:rPr lang="en-US" altLang="zh-CN" sz="1200" b="1" i="0">
                <a:latin typeface="Courier New" pitchFamily="49" charset="0"/>
                <a:ea typeface="宋体" pitchFamily="2" charset="-122"/>
              </a:rPr>
              <a:t>component HelloWorld supports Hello { /* ... */ };</a:t>
            </a:r>
          </a:p>
          <a:p>
            <a:pPr eaLnBrk="0" hangingPunct="0">
              <a:spcBef>
                <a:spcPct val="0"/>
              </a:spcBef>
            </a:pPr>
            <a:r>
              <a:rPr lang="en-US" altLang="zh-CN" sz="1200" b="1" i="0">
                <a:latin typeface="Courier New" pitchFamily="49" charset="0"/>
                <a:ea typeface="宋体" pitchFamily="2" charset="-122"/>
              </a:rPr>
              <a:t>home HelloHome manages HelloWorld {};</a:t>
            </a:r>
          </a:p>
        </p:txBody>
      </p:sp>
      <p:sp>
        <p:nvSpPr>
          <p:cNvPr id="40968" name="Text Box 11"/>
          <p:cNvSpPr txBox="1">
            <a:spLocks noChangeArrowheads="1"/>
          </p:cNvSpPr>
          <p:nvPr/>
        </p:nvSpPr>
        <p:spPr bwMode="auto">
          <a:xfrm>
            <a:off x="1795463" y="4210050"/>
            <a:ext cx="3467100" cy="15621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 {</a:t>
            </a:r>
          </a:p>
          <a:p>
            <a:pPr eaLnBrk="0" hangingPunct="0">
              <a:spcBef>
                <a:spcPct val="0"/>
              </a:spcBef>
            </a:pPr>
            <a:r>
              <a:rPr lang="en-US" altLang="zh-CN" sz="1200" b="1" i="0">
                <a:latin typeface="Courier New" pitchFamily="49" charset="0"/>
                <a:ea typeface="宋体" pitchFamily="2" charset="-122"/>
              </a:rPr>
              <a:t>  home executor HelloHome_Exec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40969" name="Rectangle 12"/>
          <p:cNvSpPr>
            <a:spLocks noChangeArrowheads="1"/>
          </p:cNvSpPr>
          <p:nvPr/>
        </p:nvSpPr>
        <p:spPr bwMode="auto">
          <a:xfrm>
            <a:off x="0" y="5846763"/>
            <a:ext cx="8943975" cy="34925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All executor interfaces are “locality constrained,” i.e., use </a:t>
            </a:r>
            <a:r>
              <a:rPr lang="en-US" altLang="zh-CN" sz="2000" b="1" i="0">
                <a:latin typeface="Courier New" pitchFamily="49" charset="0"/>
                <a:ea typeface="宋体" pitchFamily="2" charset="-122"/>
              </a:rPr>
              <a:t>local</a:t>
            </a:r>
            <a:r>
              <a:rPr lang="en-US" altLang="zh-CN" sz="2000" b="1" i="0">
                <a:ea typeface="宋体" pitchFamily="2" charset="-122"/>
              </a:rPr>
              <a:t> </a:t>
            </a:r>
            <a:r>
              <a:rPr lang="en-US" altLang="zh-CN" sz="2000" i="0">
                <a:ea typeface="宋体" pitchFamily="2" charset="-122"/>
              </a:rPr>
              <a:t>keyword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9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98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17"/>
          <p:cNvSpPr txBox="1">
            <a:spLocks noChangeArrowheads="1"/>
          </p:cNvSpPr>
          <p:nvPr/>
        </p:nvSpPr>
        <p:spPr bwMode="auto">
          <a:xfrm>
            <a:off x="211138" y="1009650"/>
            <a:ext cx="2816225" cy="16256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000" b="1" i="0">
                <a:latin typeface="Courier New" pitchFamily="49" charset="0"/>
                <a:ea typeface="宋体" pitchFamily="2" charset="-122"/>
              </a:rPr>
              <a:t>// hello.cdl</a:t>
            </a:r>
          </a:p>
          <a:p>
            <a:pPr eaLnBrk="0" hangingPunct="0">
              <a:spcBef>
                <a:spcPct val="0"/>
              </a:spcBef>
            </a:pPr>
            <a:r>
              <a:rPr lang="en-US" altLang="zh-CN" sz="1000" b="1" i="0">
                <a:latin typeface="Courier New" pitchFamily="49" charset="0"/>
                <a:ea typeface="宋体" pitchFamily="2" charset="-122"/>
              </a:rPr>
              <a:t>#include “hello.idl”</a:t>
            </a:r>
          </a:p>
          <a:p>
            <a:pPr eaLnBrk="0" hangingPunct="0">
              <a:spcBef>
                <a:spcPct val="0"/>
              </a:spcBef>
            </a:pPr>
            <a:r>
              <a:rPr lang="en-US" altLang="zh-CN" sz="1000" b="1" i="0">
                <a:latin typeface="Courier New" pitchFamily="49" charset="0"/>
                <a:ea typeface="宋体" pitchFamily="2" charset="-122"/>
              </a:rPr>
              <a:t>composition session Hello_Example</a:t>
            </a:r>
          </a:p>
          <a:p>
            <a:pPr eaLnBrk="0" hangingPunct="0">
              <a:spcBef>
                <a:spcPct val="0"/>
              </a:spcBef>
            </a:pPr>
            <a:r>
              <a:rPr lang="en-US" altLang="zh-CN" sz="1000" b="1" i="0">
                <a:latin typeface="Courier New" pitchFamily="49" charset="0"/>
                <a:ea typeface="宋体" pitchFamily="2" charset="-122"/>
              </a:rPr>
              <a:t>{</a:t>
            </a:r>
          </a:p>
          <a:p>
            <a:pPr eaLnBrk="0" hangingPunct="0">
              <a:spcBef>
                <a:spcPct val="0"/>
              </a:spcBef>
            </a:pPr>
            <a:r>
              <a:rPr lang="en-US" altLang="zh-CN" sz="1000" b="1" i="0">
                <a:latin typeface="Courier New" pitchFamily="49" charset="0"/>
                <a:ea typeface="宋体" pitchFamily="2" charset="-122"/>
              </a:rPr>
              <a:t>  home executor HelloHome_Exec</a:t>
            </a:r>
          </a:p>
          <a:p>
            <a:pPr eaLnBrk="0" hangingPunct="0">
              <a:spcBef>
                <a:spcPct val="0"/>
              </a:spcBef>
            </a:pPr>
            <a:r>
              <a:rPr lang="en-US" altLang="zh-CN" sz="1000" b="1" i="0">
                <a:latin typeface="Courier New" pitchFamily="49" charset="0"/>
                <a:ea typeface="宋体" pitchFamily="2" charset="-122"/>
              </a:rPr>
              <a:t>  { </a:t>
            </a:r>
          </a:p>
          <a:p>
            <a:pPr eaLnBrk="0" hangingPunct="0">
              <a:spcBef>
                <a:spcPct val="0"/>
              </a:spcBef>
            </a:pPr>
            <a:r>
              <a:rPr lang="en-US" altLang="zh-CN" sz="1000" b="1" i="0">
                <a:latin typeface="Courier New" pitchFamily="49" charset="0"/>
                <a:ea typeface="宋体" pitchFamily="2" charset="-122"/>
              </a:rPr>
              <a:t>    implements HelloHome;</a:t>
            </a:r>
          </a:p>
          <a:p>
            <a:pPr eaLnBrk="0" hangingPunct="0">
              <a:spcBef>
                <a:spcPct val="0"/>
              </a:spcBef>
            </a:pPr>
            <a:r>
              <a:rPr lang="en-US" altLang="zh-CN" sz="1000" b="1" i="0">
                <a:latin typeface="Courier New" pitchFamily="49" charset="0"/>
                <a:ea typeface="宋体" pitchFamily="2" charset="-122"/>
              </a:rPr>
              <a:t>    manages HellowWorld_Exec;</a:t>
            </a:r>
          </a:p>
          <a:p>
            <a:pPr eaLnBrk="0" hangingPunct="0">
              <a:spcBef>
                <a:spcPct val="0"/>
              </a:spcBef>
            </a:pPr>
            <a:r>
              <a:rPr lang="en-US" altLang="zh-CN" sz="1000" b="1" i="0">
                <a:latin typeface="Courier New" pitchFamily="49" charset="0"/>
                <a:ea typeface="宋体" pitchFamily="2" charset="-122"/>
              </a:rPr>
              <a:t>  };</a:t>
            </a:r>
          </a:p>
          <a:p>
            <a:pPr eaLnBrk="0" hangingPunct="0">
              <a:spcBef>
                <a:spcPct val="0"/>
              </a:spcBef>
            </a:pPr>
            <a:r>
              <a:rPr lang="en-US" altLang="zh-CN" sz="1000" b="1" i="0">
                <a:latin typeface="Courier New" pitchFamily="49" charset="0"/>
                <a:ea typeface="宋体" pitchFamily="2" charset="-122"/>
              </a:rPr>
              <a:t>};</a:t>
            </a:r>
          </a:p>
        </p:txBody>
      </p:sp>
      <p:sp>
        <p:nvSpPr>
          <p:cNvPr id="1402882" name="Text Box 2"/>
          <p:cNvSpPr txBox="1">
            <a:spLocks noChangeArrowheads="1"/>
          </p:cNvSpPr>
          <p:nvPr/>
        </p:nvSpPr>
        <p:spPr bwMode="auto">
          <a:xfrm>
            <a:off x="4973638" y="1062038"/>
            <a:ext cx="3941762" cy="649287"/>
          </a:xfrm>
          <a:prstGeom prst="rect">
            <a:avLst/>
          </a:prstGeom>
          <a:solidFill>
            <a:srgbClr val="D9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 : </a:t>
            </a:r>
          </a:p>
          <a:p>
            <a:pPr eaLnBrk="0" hangingPunct="0">
              <a:spcBef>
                <a:spcPct val="0"/>
              </a:spcBef>
            </a:pPr>
            <a:r>
              <a:rPr lang="en-US" altLang="zh-CN" sz="1200" b="1" i="0">
                <a:latin typeface="Courier New" pitchFamily="49" charset="0"/>
                <a:ea typeface="宋体" pitchFamily="2" charset="-122"/>
              </a:rPr>
              <a:t>  Components::EnterpriseComponent,  </a:t>
            </a:r>
          </a:p>
          <a:p>
            <a:pPr eaLnBrk="0" hangingPunct="0">
              <a:spcBef>
                <a:spcPct val="0"/>
              </a:spcBef>
            </a:pPr>
            <a:r>
              <a:rPr lang="en-US" altLang="zh-CN" sz="1200" b="1" i="0">
                <a:latin typeface="Courier New" pitchFamily="49" charset="0"/>
                <a:ea typeface="宋体" pitchFamily="2" charset="-122"/>
              </a:rPr>
              <a:t>  ::Hello {};</a:t>
            </a:r>
          </a:p>
        </p:txBody>
      </p:sp>
      <p:sp>
        <p:nvSpPr>
          <p:cNvPr id="137220" name="Rectangle 3"/>
          <p:cNvSpPr>
            <a:spLocks noGrp="1" noChangeArrowheads="1"/>
          </p:cNvSpPr>
          <p:nvPr>
            <p:ph type="title"/>
          </p:nvPr>
        </p:nvSpPr>
        <p:spPr>
          <a:xfrm>
            <a:off x="0"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(helloE.idl)</a:t>
            </a:r>
          </a:p>
        </p:txBody>
      </p:sp>
      <p:sp>
        <p:nvSpPr>
          <p:cNvPr id="1402885" name="Text Box 5"/>
          <p:cNvSpPr txBox="1">
            <a:spLocks noChangeArrowheads="1"/>
          </p:cNvSpPr>
          <p:nvPr/>
        </p:nvSpPr>
        <p:spPr bwMode="auto">
          <a:xfrm>
            <a:off x="4973638" y="1862138"/>
            <a:ext cx="3941762" cy="466725"/>
          </a:xfrm>
          <a:prstGeom prst="rect">
            <a:avLst/>
          </a:prstGeom>
          <a:solidFill>
            <a:srgbClr val="E7FFB3"/>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CCM_HelloWorld_Context : </a:t>
            </a:r>
          </a:p>
          <a:p>
            <a:pPr eaLnBrk="0" hangingPunct="0">
              <a:spcBef>
                <a:spcPct val="0"/>
              </a:spcBef>
            </a:pPr>
            <a:r>
              <a:rPr lang="en-US" altLang="zh-CN" sz="1200" b="1" i="0">
                <a:latin typeface="Courier New" pitchFamily="49" charset="0"/>
                <a:ea typeface="宋体" pitchFamily="2" charset="-122"/>
              </a:rPr>
              <a:t>  ::Components::SessionContext {};</a:t>
            </a:r>
          </a:p>
        </p:txBody>
      </p:sp>
      <p:sp>
        <p:nvSpPr>
          <p:cNvPr id="1402886" name="Text Box 6"/>
          <p:cNvSpPr txBox="1">
            <a:spLocks noChangeArrowheads="1"/>
          </p:cNvSpPr>
          <p:nvPr/>
        </p:nvSpPr>
        <p:spPr bwMode="auto">
          <a:xfrm>
            <a:off x="4344988" y="2514600"/>
            <a:ext cx="4537075" cy="1014413"/>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CCM_HelloHomeImplicit</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::Components::EnterpriseComponent create () </a:t>
            </a:r>
          </a:p>
          <a:p>
            <a:pPr eaLnBrk="0" hangingPunct="0">
              <a:spcBef>
                <a:spcPct val="0"/>
              </a:spcBef>
            </a:pPr>
            <a:r>
              <a:rPr lang="en-US" altLang="zh-CN" sz="1200" b="1" i="0">
                <a:latin typeface="Courier New" pitchFamily="49" charset="0"/>
                <a:ea typeface="宋体" pitchFamily="2" charset="-122"/>
              </a:rPr>
              <a:t>   raises (::Components::CCMException);</a:t>
            </a:r>
          </a:p>
          <a:p>
            <a:pPr eaLnBrk="0" hangingPunct="0">
              <a:spcBef>
                <a:spcPct val="0"/>
              </a:spcBef>
            </a:pPr>
            <a:r>
              <a:rPr lang="en-US" altLang="zh-CN" sz="1200" b="1" i="0">
                <a:latin typeface="Courier New" pitchFamily="49" charset="0"/>
                <a:ea typeface="宋体" pitchFamily="2" charset="-122"/>
              </a:rPr>
              <a:t>};</a:t>
            </a:r>
          </a:p>
        </p:txBody>
      </p:sp>
      <p:sp>
        <p:nvSpPr>
          <p:cNvPr id="1402887" name="Text Box 7"/>
          <p:cNvSpPr txBox="1">
            <a:spLocks noChangeArrowheads="1"/>
          </p:cNvSpPr>
          <p:nvPr/>
        </p:nvSpPr>
        <p:spPr bwMode="auto">
          <a:xfrm>
            <a:off x="152400" y="3751263"/>
            <a:ext cx="4003675" cy="466725"/>
          </a:xfrm>
          <a:prstGeom prst="rect">
            <a:avLst/>
          </a:prstGeom>
          <a:solidFill>
            <a:srgbClr val="FEDAD2"/>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CCM_HelloHomeExplicit : </a:t>
            </a:r>
          </a:p>
          <a:p>
            <a:pPr eaLnBrk="0" hangingPunct="0">
              <a:spcBef>
                <a:spcPct val="0"/>
              </a:spcBef>
            </a:pPr>
            <a:r>
              <a:rPr lang="en-US" altLang="zh-CN" sz="1200" b="1" i="0">
                <a:latin typeface="Courier New" pitchFamily="49" charset="0"/>
                <a:ea typeface="宋体" pitchFamily="2" charset="-122"/>
              </a:rPr>
              <a:t>  ::Components::HomeExecutorBase {};</a:t>
            </a:r>
          </a:p>
        </p:txBody>
      </p:sp>
      <p:sp>
        <p:nvSpPr>
          <p:cNvPr id="1402888" name="Text Box 8"/>
          <p:cNvSpPr txBox="1">
            <a:spLocks noChangeArrowheads="1"/>
          </p:cNvSpPr>
          <p:nvPr/>
        </p:nvSpPr>
        <p:spPr bwMode="auto">
          <a:xfrm>
            <a:off x="4321175" y="3689350"/>
            <a:ext cx="4668838" cy="649288"/>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 : </a:t>
            </a:r>
          </a:p>
          <a:p>
            <a:pPr eaLnBrk="0" hangingPunct="0">
              <a:spcBef>
                <a:spcPct val="0"/>
              </a:spcBef>
            </a:pPr>
            <a:r>
              <a:rPr lang="en-US" altLang="zh-CN" sz="1200" b="1" i="0">
                <a:latin typeface="Courier New" pitchFamily="49" charset="0"/>
                <a:ea typeface="宋体" pitchFamily="2" charset="-122"/>
              </a:rPr>
              <a:t>  CCM_HelloHomeExplicit, </a:t>
            </a:r>
          </a:p>
          <a:p>
            <a:pPr eaLnBrk="0" hangingPunct="0">
              <a:spcBef>
                <a:spcPct val="0"/>
              </a:spcBef>
            </a:pPr>
            <a:r>
              <a:rPr lang="en-US" altLang="zh-CN" sz="1200" b="1" i="0">
                <a:latin typeface="Courier New" pitchFamily="49" charset="0"/>
                <a:ea typeface="宋体" pitchFamily="2" charset="-122"/>
              </a:rPr>
              <a:t>  CCM_HelloHomeImplicit {};</a:t>
            </a:r>
          </a:p>
        </p:txBody>
      </p:sp>
      <p:sp>
        <p:nvSpPr>
          <p:cNvPr id="1402889" name="Text Box 9"/>
          <p:cNvSpPr txBox="1">
            <a:spLocks noChangeArrowheads="1"/>
          </p:cNvSpPr>
          <p:nvPr/>
        </p:nvSpPr>
        <p:spPr bwMode="auto">
          <a:xfrm>
            <a:off x="149225" y="4545013"/>
            <a:ext cx="3846513" cy="1377950"/>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local interface HelloWorld_Exec :   </a:t>
            </a:r>
          </a:p>
          <a:p>
            <a:pPr eaLnBrk="0" hangingPunct="0">
              <a:spcBef>
                <a:spcPct val="0"/>
              </a:spcBef>
            </a:pPr>
            <a:r>
              <a:rPr lang="en-US" altLang="zh-CN" sz="1400" b="1" i="0">
                <a:latin typeface="Courier New" pitchFamily="49" charset="0"/>
                <a:ea typeface="宋体" pitchFamily="2" charset="-122"/>
              </a:rPr>
              <a:t>  CCM_HelloWorld, </a:t>
            </a:r>
          </a:p>
          <a:p>
            <a:pPr eaLnBrk="0" hangingPunct="0">
              <a:spcBef>
                <a:spcPct val="0"/>
              </a:spcBef>
            </a:pPr>
            <a:r>
              <a:rPr lang="en-US" altLang="zh-CN" sz="1400" b="1" i="0">
                <a:latin typeface="Courier New" pitchFamily="49" charset="0"/>
                <a:ea typeface="宋体" pitchFamily="2" charset="-122"/>
              </a:rPr>
              <a:t>  Components::SessionComponent {};</a:t>
            </a:r>
          </a:p>
          <a:p>
            <a:pPr eaLnBrk="0" hangingPunct="0">
              <a:spcBef>
                <a:spcPct val="0"/>
              </a:spcBef>
            </a:pPr>
            <a:endParaRPr lang="en-US" altLang="zh-CN" sz="1400" b="1" i="0">
              <a:latin typeface="Courier New" pitchFamily="49" charset="0"/>
              <a:ea typeface="宋体" pitchFamily="2" charset="-122"/>
            </a:endParaRPr>
          </a:p>
          <a:p>
            <a:pPr eaLnBrk="0" hangingPunct="0">
              <a:spcBef>
                <a:spcPct val="0"/>
              </a:spcBef>
            </a:pPr>
            <a:r>
              <a:rPr lang="en-US" altLang="zh-CN" sz="1400" b="1" i="0">
                <a:latin typeface="Courier New" pitchFamily="49" charset="0"/>
                <a:ea typeface="宋体" pitchFamily="2" charset="-122"/>
              </a:rPr>
              <a:t>local interface HelloHome_Exec : </a:t>
            </a:r>
          </a:p>
          <a:p>
            <a:pPr eaLnBrk="0" hangingPunct="0">
              <a:spcBef>
                <a:spcPct val="0"/>
              </a:spcBef>
            </a:pPr>
            <a:r>
              <a:rPr lang="en-US" altLang="zh-CN" sz="1400" b="1" i="0">
                <a:latin typeface="Courier New" pitchFamily="49" charset="0"/>
                <a:ea typeface="宋体" pitchFamily="2" charset="-122"/>
              </a:rPr>
              <a:t>  ::CCM_HelloHome {};</a:t>
            </a:r>
          </a:p>
        </p:txBody>
      </p:sp>
      <p:sp>
        <p:nvSpPr>
          <p:cNvPr id="1402890" name="AutoShape 10"/>
          <p:cNvSpPr>
            <a:spLocks noChangeArrowheads="1"/>
          </p:cNvSpPr>
          <p:nvPr/>
        </p:nvSpPr>
        <p:spPr bwMode="auto">
          <a:xfrm>
            <a:off x="3268663" y="1027113"/>
            <a:ext cx="1385887" cy="873125"/>
          </a:xfrm>
          <a:prstGeom prst="wedgeRectCallout">
            <a:avLst>
              <a:gd name="adj1" fmla="val 73713"/>
              <a:gd name="adj2" fmla="val 1819"/>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Executor Interface</a:t>
            </a:r>
            <a:r>
              <a:rPr lang="en-US" altLang="zh-CN" i="0">
                <a:ea typeface="宋体" pitchFamily="2" charset="-122"/>
              </a:rPr>
              <a:t> </a:t>
            </a:r>
          </a:p>
        </p:txBody>
      </p:sp>
      <p:sp>
        <p:nvSpPr>
          <p:cNvPr id="1402891" name="AutoShape 11"/>
          <p:cNvSpPr>
            <a:spLocks noChangeArrowheads="1"/>
          </p:cNvSpPr>
          <p:nvPr/>
        </p:nvSpPr>
        <p:spPr bwMode="auto">
          <a:xfrm>
            <a:off x="2711450" y="1971675"/>
            <a:ext cx="1509713" cy="873125"/>
          </a:xfrm>
          <a:prstGeom prst="wedgeRectCallout">
            <a:avLst>
              <a:gd name="adj1" fmla="val 102366"/>
              <a:gd name="adj2" fmla="val -44181"/>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Context Interface</a:t>
            </a:r>
            <a:r>
              <a:rPr lang="en-US" altLang="zh-CN" i="0">
                <a:ea typeface="宋体" pitchFamily="2" charset="-122"/>
              </a:rPr>
              <a:t> </a:t>
            </a:r>
          </a:p>
        </p:txBody>
      </p:sp>
      <p:sp>
        <p:nvSpPr>
          <p:cNvPr id="1402892" name="AutoShape 12"/>
          <p:cNvSpPr>
            <a:spLocks noChangeArrowheads="1"/>
          </p:cNvSpPr>
          <p:nvPr/>
        </p:nvSpPr>
        <p:spPr bwMode="auto">
          <a:xfrm>
            <a:off x="1635125" y="2922588"/>
            <a:ext cx="1755775" cy="709612"/>
          </a:xfrm>
          <a:prstGeom prst="wedgeRectCallout">
            <a:avLst>
              <a:gd name="adj1" fmla="val 104431"/>
              <a:gd name="adj2" fmla="val -22708"/>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Implicit Home interface</a:t>
            </a:r>
            <a:r>
              <a:rPr lang="en-US" altLang="zh-CN" i="0">
                <a:ea typeface="宋体" pitchFamily="2" charset="-122"/>
              </a:rPr>
              <a:t> </a:t>
            </a:r>
          </a:p>
        </p:txBody>
      </p:sp>
      <p:sp>
        <p:nvSpPr>
          <p:cNvPr id="1402893" name="AutoShape 13"/>
          <p:cNvSpPr>
            <a:spLocks noChangeArrowheads="1"/>
          </p:cNvSpPr>
          <p:nvPr/>
        </p:nvSpPr>
        <p:spPr bwMode="auto">
          <a:xfrm>
            <a:off x="38100" y="2463800"/>
            <a:ext cx="1509713" cy="873125"/>
          </a:xfrm>
          <a:prstGeom prst="wedgeRectCallout">
            <a:avLst>
              <a:gd name="adj1" fmla="val 16458"/>
              <a:gd name="adj2" fmla="val 96907"/>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Explicit Home interface</a:t>
            </a:r>
            <a:r>
              <a:rPr lang="en-US" altLang="zh-CN" i="0">
                <a:ea typeface="宋体" pitchFamily="2" charset="-122"/>
              </a:rPr>
              <a:t> </a:t>
            </a:r>
          </a:p>
        </p:txBody>
      </p:sp>
      <p:sp>
        <p:nvSpPr>
          <p:cNvPr id="1402895" name="AutoShape 15"/>
          <p:cNvSpPr>
            <a:spLocks noChangeArrowheads="1"/>
          </p:cNvSpPr>
          <p:nvPr/>
        </p:nvSpPr>
        <p:spPr bwMode="auto">
          <a:xfrm>
            <a:off x="4471988" y="5407025"/>
            <a:ext cx="1830387" cy="709613"/>
          </a:xfrm>
          <a:prstGeom prst="wedgeRectCallout">
            <a:avLst>
              <a:gd name="adj1" fmla="val -113051"/>
              <a:gd name="adj2" fmla="val 145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Home Interface</a:t>
            </a:r>
            <a:endParaRPr lang="en-US" altLang="zh-CN" i="0">
              <a:ea typeface="宋体" pitchFamily="2" charset="-122"/>
            </a:endParaRPr>
          </a:p>
        </p:txBody>
      </p:sp>
      <p:sp>
        <p:nvSpPr>
          <p:cNvPr id="1402896" name="Text Box 16"/>
          <p:cNvSpPr txBox="1">
            <a:spLocks noChangeArrowheads="1"/>
          </p:cNvSpPr>
          <p:nvPr/>
        </p:nvSpPr>
        <p:spPr bwMode="auto">
          <a:xfrm>
            <a:off x="6432550" y="4511675"/>
            <a:ext cx="2560638" cy="1474788"/>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i="0">
                <a:ea typeface="宋体" pitchFamily="2" charset="-122"/>
              </a:rPr>
              <a:t>These interface names are spec-compliant  &amp; generated by examining the CIDL file &amp; included IDL files</a:t>
            </a:r>
          </a:p>
        </p:txBody>
      </p:sp>
      <p:sp>
        <p:nvSpPr>
          <p:cNvPr id="1402899" name="AutoShape 19"/>
          <p:cNvSpPr>
            <a:spLocks noChangeArrowheads="1"/>
          </p:cNvSpPr>
          <p:nvPr/>
        </p:nvSpPr>
        <p:spPr bwMode="auto">
          <a:xfrm>
            <a:off x="4232275" y="4543425"/>
            <a:ext cx="1966913" cy="709613"/>
          </a:xfrm>
          <a:prstGeom prst="wedgeRectCallout">
            <a:avLst>
              <a:gd name="adj1" fmla="val -84546"/>
              <a:gd name="adj2" fmla="val -1644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Component Interface</a:t>
            </a:r>
            <a:endParaRPr lang="en-US" altLang="zh-CN" i="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8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028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28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8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28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028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028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28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028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28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028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02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82" grpId="0" animBg="1"/>
      <p:bldP spid="1402885" grpId="0" animBg="1"/>
      <p:bldP spid="1402886" grpId="0" animBg="1"/>
      <p:bldP spid="1402887" grpId="0" animBg="1"/>
      <p:bldP spid="1402888" grpId="0" animBg="1"/>
      <p:bldP spid="1402890" grpId="0" animBg="1"/>
      <p:bldP spid="1402891" grpId="0" animBg="1"/>
      <p:bldP spid="1402892" grpId="0" animBg="1"/>
      <p:bldP spid="1402893" grpId="0" animBg="1"/>
      <p:bldP spid="1402896"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4024313" y="928688"/>
            <a:ext cx="5005387" cy="3840162"/>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a:t>
            </a:r>
          </a:p>
          <a:p>
            <a:pPr>
              <a:lnSpc>
                <a:spcPct val="60000"/>
              </a:lnSpc>
            </a:pPr>
            <a:r>
              <a:rPr lang="en-US" altLang="zh-CN" sz="1200" b="1" i="0">
                <a:latin typeface="Courier New" pitchFamily="49" charset="0"/>
                <a:ea typeface="宋体" pitchFamily="2" charset="-122"/>
              </a:rPr>
              <a:t>  : Components::EnterpriseComponent, ::Hello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CCM_HelloWorld_Context</a:t>
            </a:r>
          </a:p>
          <a:p>
            <a:pPr>
              <a:lnSpc>
                <a:spcPct val="60000"/>
              </a:lnSpc>
            </a:pPr>
            <a:r>
              <a:rPr lang="en-US" altLang="zh-CN" sz="1200" b="1" i="0">
                <a:latin typeface="Courier New" pitchFamily="49" charset="0"/>
                <a:ea typeface="宋体" pitchFamily="2" charset="-122"/>
              </a:rPr>
              <a:t>  :  Components::SessionContext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CCM_HelloHomeImplicit {</a:t>
            </a:r>
          </a:p>
          <a:p>
            <a:pPr>
              <a:lnSpc>
                <a:spcPct val="60000"/>
              </a:lnSpc>
            </a:pPr>
            <a:r>
              <a:rPr lang="en-US" altLang="zh-CN" sz="1200" b="1" i="0">
                <a:latin typeface="Courier New" pitchFamily="49" charset="0"/>
                <a:ea typeface="宋体" pitchFamily="2" charset="-122"/>
              </a:rPr>
              <a:t>  Components::EnterpriseComponent create ()</a:t>
            </a:r>
          </a:p>
          <a:p>
            <a:pPr>
              <a:lnSpc>
                <a:spcPct val="60000"/>
              </a:lnSpc>
            </a:pPr>
            <a:r>
              <a:rPr lang="en-US" altLang="zh-CN" sz="1200" b="1" i="0">
                <a:latin typeface="Courier New" pitchFamily="49" charset="0"/>
                <a:ea typeface="宋体" pitchFamily="2" charset="-122"/>
              </a:rPr>
              <a:t>    raises (Components::CCMException);</a:t>
            </a:r>
          </a:p>
          <a:p>
            <a:pPr>
              <a:lnSpc>
                <a:spcPct val="60000"/>
              </a:lnSpc>
            </a:pPr>
            <a:r>
              <a:rPr lang="en-US" altLang="zh-CN" sz="1200" b="1" i="0">
                <a:latin typeface="Courier New" pitchFamily="49" charset="0"/>
                <a:ea typeface="宋体" pitchFamily="2" charset="-122"/>
              </a:rPr>
              <a: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CCM_HelloHomeExplicit</a:t>
            </a:r>
          </a:p>
          <a:p>
            <a:pPr>
              <a:lnSpc>
                <a:spcPct val="60000"/>
              </a:lnSpc>
            </a:pPr>
            <a:r>
              <a:rPr lang="en-US" altLang="zh-CN" sz="1200" b="1" i="0">
                <a:latin typeface="Courier New" pitchFamily="49" charset="0"/>
                <a:ea typeface="宋体" pitchFamily="2" charset="-122"/>
              </a:rPr>
              <a:t>  : Components::HomeExecutorBase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a:t>
            </a:r>
          </a:p>
          <a:p>
            <a:pPr>
              <a:lnSpc>
                <a:spcPct val="60000"/>
              </a:lnSpc>
            </a:pPr>
            <a:r>
              <a:rPr lang="en-US" altLang="zh-CN" sz="1200" b="1" i="0">
                <a:latin typeface="Courier New" pitchFamily="49" charset="0"/>
                <a:ea typeface="宋体" pitchFamily="2" charset="-122"/>
              </a:rPr>
              <a:t>  : CCM_HelloHomeExplicit, CCM_HelloHomeImplicit {};</a:t>
            </a:r>
          </a:p>
        </p:txBody>
      </p:sp>
      <p:sp>
        <p:nvSpPr>
          <p:cNvPr id="13824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(1/3)</a:t>
            </a:r>
          </a:p>
        </p:txBody>
      </p:sp>
      <p:sp>
        <p:nvSpPr>
          <p:cNvPr id="138244" name="Text Box 9"/>
          <p:cNvSpPr txBox="1">
            <a:spLocks noChangeArrowheads="1"/>
          </p:cNvSpPr>
          <p:nvPr/>
        </p:nvSpPr>
        <p:spPr bwMode="auto">
          <a:xfrm>
            <a:off x="280988" y="34385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8245" name="Text Box 11"/>
          <p:cNvSpPr txBox="1">
            <a:spLocks noChangeArrowheads="1"/>
          </p:cNvSpPr>
          <p:nvPr/>
        </p:nvSpPr>
        <p:spPr bwMode="auto">
          <a:xfrm>
            <a:off x="269875" y="909638"/>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1916" name="Rectangle 12"/>
          <p:cNvSpPr>
            <a:spLocks noChangeArrowheads="1"/>
          </p:cNvSpPr>
          <p:nvPr/>
        </p:nvSpPr>
        <p:spPr bwMode="auto">
          <a:xfrm>
            <a:off x="1697038" y="4714875"/>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7" name="Rectangle 13"/>
          <p:cNvSpPr>
            <a:spLocks noChangeArrowheads="1"/>
          </p:cNvSpPr>
          <p:nvPr/>
        </p:nvSpPr>
        <p:spPr bwMode="auto">
          <a:xfrm>
            <a:off x="742950" y="273050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8" name="Rectangle 14"/>
          <p:cNvSpPr>
            <a:spLocks noChangeArrowheads="1"/>
          </p:cNvSpPr>
          <p:nvPr/>
        </p:nvSpPr>
        <p:spPr bwMode="auto">
          <a:xfrm>
            <a:off x="2436813" y="2714625"/>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19" name="Rectangle 15"/>
          <p:cNvSpPr>
            <a:spLocks noChangeArrowheads="1"/>
          </p:cNvSpPr>
          <p:nvPr/>
        </p:nvSpPr>
        <p:spPr bwMode="auto">
          <a:xfrm>
            <a:off x="4064000" y="1470025"/>
            <a:ext cx="2897188" cy="276225"/>
          </a:xfrm>
          <a:prstGeom prst="rect">
            <a:avLst/>
          </a:prstGeom>
          <a:noFill/>
          <a:ln w="38100">
            <a:solidFill>
              <a:srgbClr val="FF0000"/>
            </a:solidFill>
            <a:miter lim="800000"/>
            <a:headEnd/>
            <a:tailEnd/>
          </a:ln>
        </p:spPr>
        <p:txBody>
          <a:bodyPr anchor="ctr">
            <a:spAutoFit/>
          </a:bodyPr>
          <a:lstStyle/>
          <a:p>
            <a:endParaRPr lang="nl-NL"/>
          </a:p>
        </p:txBody>
      </p:sp>
      <p:sp>
        <p:nvSpPr>
          <p:cNvPr id="1531920" name="Rectangle 16"/>
          <p:cNvSpPr>
            <a:spLocks noChangeArrowheads="1"/>
          </p:cNvSpPr>
          <p:nvPr/>
        </p:nvSpPr>
        <p:spPr bwMode="auto">
          <a:xfrm>
            <a:off x="4071938" y="20891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31921" name="Rectangle 17"/>
          <p:cNvSpPr>
            <a:spLocks noChangeArrowheads="1"/>
          </p:cNvSpPr>
          <p:nvPr/>
        </p:nvSpPr>
        <p:spPr bwMode="auto">
          <a:xfrm>
            <a:off x="4086225" y="2701925"/>
            <a:ext cx="3521075" cy="276225"/>
          </a:xfrm>
          <a:prstGeom prst="rect">
            <a:avLst/>
          </a:prstGeom>
          <a:noFill/>
          <a:ln w="38100">
            <a:solidFill>
              <a:srgbClr val="FF0000"/>
            </a:solidFill>
            <a:miter lim="800000"/>
            <a:headEnd/>
            <a:tailEnd/>
          </a:ln>
        </p:spPr>
        <p:txBody>
          <a:bodyPr anchor="ctr">
            <a:spAutoFit/>
          </a:bodyPr>
          <a:lstStyle/>
          <a:p>
            <a:endParaRPr lang="nl-NL"/>
          </a:p>
        </p:txBody>
      </p:sp>
      <p:sp>
        <p:nvSpPr>
          <p:cNvPr id="1531922" name="Rectangle 18"/>
          <p:cNvSpPr>
            <a:spLocks noChangeArrowheads="1"/>
          </p:cNvSpPr>
          <p:nvPr/>
        </p:nvSpPr>
        <p:spPr bwMode="auto">
          <a:xfrm>
            <a:off x="4068763" y="3711575"/>
            <a:ext cx="3589337" cy="276225"/>
          </a:xfrm>
          <a:prstGeom prst="rect">
            <a:avLst/>
          </a:prstGeom>
          <a:noFill/>
          <a:ln w="38100">
            <a:solidFill>
              <a:srgbClr val="FF0000"/>
            </a:solidFill>
            <a:miter lim="800000"/>
            <a:headEnd/>
            <a:tailEnd/>
          </a:ln>
        </p:spPr>
        <p:txBody>
          <a:bodyPr anchor="ctr">
            <a:spAutoFit/>
          </a:bodyPr>
          <a:lstStyle/>
          <a:p>
            <a:endParaRPr lang="nl-NL"/>
          </a:p>
        </p:txBody>
      </p:sp>
      <p:sp>
        <p:nvSpPr>
          <p:cNvPr id="1531923" name="Rectangle 19"/>
          <p:cNvSpPr>
            <a:spLocks noChangeArrowheads="1"/>
          </p:cNvSpPr>
          <p:nvPr/>
        </p:nvSpPr>
        <p:spPr bwMode="auto">
          <a:xfrm>
            <a:off x="4056063" y="4305300"/>
            <a:ext cx="2824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26" name="Rectangle 22"/>
          <p:cNvSpPr>
            <a:spLocks noChangeArrowheads="1"/>
          </p:cNvSpPr>
          <p:nvPr/>
        </p:nvSpPr>
        <p:spPr bwMode="auto">
          <a:xfrm>
            <a:off x="1436688" y="3994150"/>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531927" name="Rectangle 23"/>
          <p:cNvSpPr>
            <a:spLocks noChangeArrowheads="1"/>
          </p:cNvSpPr>
          <p:nvPr/>
        </p:nvSpPr>
        <p:spPr bwMode="auto">
          <a:xfrm>
            <a:off x="5637213" y="2309813"/>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38256" name="Text Box 25"/>
          <p:cNvSpPr txBox="1">
            <a:spLocks noChangeArrowheads="1"/>
          </p:cNvSpPr>
          <p:nvPr/>
        </p:nvSpPr>
        <p:spPr bwMode="auto">
          <a:xfrm>
            <a:off x="3822700" y="4868863"/>
            <a:ext cx="5214938" cy="1317625"/>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Component type is mapped to 2 local interfaces</a:t>
            </a:r>
          </a:p>
          <a:p>
            <a:pPr>
              <a:lnSpc>
                <a:spcPct val="60000"/>
              </a:lnSpc>
              <a:buFontTx/>
              <a:buChar char="•"/>
            </a:pPr>
            <a:r>
              <a:rPr lang="en-US" altLang="zh-CN" sz="1200" b="1" i="0">
                <a:ea typeface="宋体" pitchFamily="2" charset="-122"/>
              </a:rPr>
              <a:t> Home type is mapped to 3 local interfaces</a:t>
            </a:r>
          </a:p>
          <a:p>
            <a:pPr lvl="1">
              <a:lnSpc>
                <a:spcPct val="75000"/>
              </a:lnSpc>
              <a:buFontTx/>
              <a:buChar char="•"/>
            </a:pPr>
            <a:r>
              <a:rPr lang="en-US" altLang="zh-CN" sz="1200" b="1" i="0">
                <a:ea typeface="宋体" pitchFamily="2" charset="-122"/>
              </a:rPr>
              <a:t> Implicit home interface declares spec-defined operations</a:t>
            </a:r>
          </a:p>
          <a:p>
            <a:pPr lvl="1">
              <a:lnSpc>
                <a:spcPct val="75000"/>
              </a:lnSpc>
              <a:buFontTx/>
              <a:buChar char="•"/>
            </a:pPr>
            <a:r>
              <a:rPr lang="en-US" altLang="zh-CN" sz="1200" b="1" i="0">
                <a:ea typeface="宋体" pitchFamily="2" charset="-122"/>
              </a:rPr>
              <a:t> Explicit home interface maps user-defined operations (if any)</a:t>
            </a:r>
          </a:p>
          <a:p>
            <a:pPr lvl="1">
              <a:lnSpc>
                <a:spcPct val="75000"/>
              </a:lnSpc>
              <a:buFontTx/>
              <a:buChar char="•"/>
            </a:pPr>
            <a:r>
              <a:rPr lang="en-US" altLang="zh-CN" sz="1200" b="1" i="0">
                <a:ea typeface="宋体" pitchFamily="2" charset="-122"/>
              </a:rPr>
              <a:t> Equivalent home interface inherits from both</a:t>
            </a:r>
          </a:p>
          <a:p>
            <a:pPr>
              <a:lnSpc>
                <a:spcPct val="75000"/>
              </a:lnSpc>
              <a:buFontTx/>
              <a:buChar char="•"/>
            </a:pPr>
            <a:r>
              <a:rPr lang="en-US" altLang="zh-CN" sz="1200" b="1" i="0">
                <a:ea typeface="宋体" pitchFamily="2" charset="-122"/>
              </a:rPr>
              <a:t> 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executor context base class</a:t>
            </a:r>
          </a:p>
        </p:txBody>
      </p:sp>
      <p:sp>
        <p:nvSpPr>
          <p:cNvPr id="1531930" name="Rectangle 26"/>
          <p:cNvSpPr>
            <a:spLocks noChangeArrowheads="1"/>
          </p:cNvSpPr>
          <p:nvPr/>
        </p:nvSpPr>
        <p:spPr bwMode="auto">
          <a:xfrm>
            <a:off x="2971800" y="212090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1" name="Rectangle 27"/>
          <p:cNvSpPr>
            <a:spLocks noChangeArrowheads="1"/>
          </p:cNvSpPr>
          <p:nvPr/>
        </p:nvSpPr>
        <p:spPr bwMode="auto">
          <a:xfrm>
            <a:off x="1149350" y="151765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2" name="Rectangle 28"/>
          <p:cNvSpPr>
            <a:spLocks noChangeArrowheads="1"/>
          </p:cNvSpPr>
          <p:nvPr/>
        </p:nvSpPr>
        <p:spPr bwMode="auto">
          <a:xfrm>
            <a:off x="7394575" y="1690688"/>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38260" name="Text Box 29"/>
          <p:cNvSpPr txBox="1">
            <a:spLocks noChangeArrowheads="1"/>
          </p:cNvSpPr>
          <p:nvPr/>
        </p:nvSpPr>
        <p:spPr bwMode="auto">
          <a:xfrm>
            <a:off x="134938" y="5645150"/>
            <a:ext cx="3751262"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Supported (</a:t>
            </a:r>
            <a:r>
              <a:rPr lang="en-US" altLang="zh-CN" sz="1200" b="1" i="0">
                <a:solidFill>
                  <a:schemeClr val="hlink"/>
                </a:solidFill>
                <a:latin typeface="Courier New" pitchFamily="49" charset="0"/>
                <a:ea typeface="宋体" pitchFamily="2" charset="-122"/>
              </a:rPr>
              <a:t>supports</a:t>
            </a:r>
            <a:r>
              <a:rPr lang="en-US" altLang="zh-CN" sz="1200" b="1" i="0">
                <a:ea typeface="宋体" pitchFamily="2" charset="-122"/>
              </a:rPr>
              <a:t>) interface maps to component interface base interface</a:t>
            </a:r>
          </a:p>
        </p:txBody>
      </p:sp>
      <p:sp>
        <p:nvSpPr>
          <p:cNvPr id="1531934" name="Rectangle 30"/>
          <p:cNvSpPr>
            <a:spLocks noChangeArrowheads="1"/>
          </p:cNvSpPr>
          <p:nvPr/>
        </p:nvSpPr>
        <p:spPr bwMode="auto">
          <a:xfrm>
            <a:off x="3832225" y="4800600"/>
            <a:ext cx="3821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5" name="Rectangle 31"/>
          <p:cNvSpPr>
            <a:spLocks noChangeArrowheads="1"/>
          </p:cNvSpPr>
          <p:nvPr/>
        </p:nvSpPr>
        <p:spPr bwMode="auto">
          <a:xfrm>
            <a:off x="114300" y="5648325"/>
            <a:ext cx="3306763" cy="515938"/>
          </a:xfrm>
          <a:prstGeom prst="rect">
            <a:avLst/>
          </a:prstGeom>
          <a:noFill/>
          <a:ln w="38100">
            <a:solidFill>
              <a:srgbClr val="FF0000"/>
            </a:solidFill>
            <a:miter lim="800000"/>
            <a:headEnd/>
            <a:tailEnd/>
          </a:ln>
        </p:spPr>
        <p:txBody>
          <a:bodyPr anchor="ctr">
            <a:spAutoFit/>
          </a:bodyPr>
          <a:lstStyle/>
          <a:p>
            <a:endParaRPr lang="nl-NL"/>
          </a:p>
        </p:txBody>
      </p:sp>
      <p:sp>
        <p:nvSpPr>
          <p:cNvPr id="1531936" name="Rectangle 32"/>
          <p:cNvSpPr>
            <a:spLocks noChangeArrowheads="1"/>
          </p:cNvSpPr>
          <p:nvPr/>
        </p:nvSpPr>
        <p:spPr bwMode="auto">
          <a:xfrm>
            <a:off x="3824288" y="5048250"/>
            <a:ext cx="3365500" cy="276225"/>
          </a:xfrm>
          <a:prstGeom prst="rect">
            <a:avLst/>
          </a:prstGeom>
          <a:noFill/>
          <a:ln w="38100">
            <a:solidFill>
              <a:srgbClr val="FF0000"/>
            </a:solidFill>
            <a:miter lim="800000"/>
            <a:headEnd/>
            <a:tailEnd/>
          </a:ln>
        </p:spPr>
        <p:txBody>
          <a:bodyPr anchor="ctr">
            <a:spAutoFit/>
          </a:bodyPr>
          <a:lstStyle/>
          <a:p>
            <a:endParaRPr lang="nl-NL"/>
          </a:p>
        </p:txBody>
      </p:sp>
      <p:sp>
        <p:nvSpPr>
          <p:cNvPr id="1531937" name="Rectangle 33"/>
          <p:cNvSpPr>
            <a:spLocks noChangeArrowheads="1"/>
          </p:cNvSpPr>
          <p:nvPr/>
        </p:nvSpPr>
        <p:spPr bwMode="auto">
          <a:xfrm>
            <a:off x="4289425" y="5259388"/>
            <a:ext cx="4459288" cy="276225"/>
          </a:xfrm>
          <a:prstGeom prst="rect">
            <a:avLst/>
          </a:prstGeom>
          <a:noFill/>
          <a:ln w="38100">
            <a:solidFill>
              <a:srgbClr val="FF0000"/>
            </a:solidFill>
            <a:miter lim="800000"/>
            <a:headEnd/>
            <a:tailEnd/>
          </a:ln>
        </p:spPr>
        <p:txBody>
          <a:bodyPr anchor="ctr">
            <a:spAutoFit/>
          </a:bodyPr>
          <a:lstStyle/>
          <a:p>
            <a:endParaRPr lang="nl-NL"/>
          </a:p>
        </p:txBody>
      </p:sp>
      <p:sp>
        <p:nvSpPr>
          <p:cNvPr id="1531938" name="Rectangle 34"/>
          <p:cNvSpPr>
            <a:spLocks noChangeArrowheads="1"/>
          </p:cNvSpPr>
          <p:nvPr/>
        </p:nvSpPr>
        <p:spPr bwMode="auto">
          <a:xfrm>
            <a:off x="4213225" y="2911475"/>
            <a:ext cx="3933825" cy="477838"/>
          </a:xfrm>
          <a:prstGeom prst="rect">
            <a:avLst/>
          </a:prstGeom>
          <a:noFill/>
          <a:ln w="38100">
            <a:solidFill>
              <a:srgbClr val="FF0000"/>
            </a:solidFill>
            <a:miter lim="800000"/>
            <a:headEnd/>
            <a:tailEnd/>
          </a:ln>
        </p:spPr>
        <p:txBody>
          <a:bodyPr anchor="ctr">
            <a:spAutoFit/>
          </a:bodyPr>
          <a:lstStyle/>
          <a:p>
            <a:endParaRPr lang="nl-NL"/>
          </a:p>
        </p:txBody>
      </p:sp>
      <p:sp>
        <p:nvSpPr>
          <p:cNvPr id="1531939" name="Rectangle 35"/>
          <p:cNvSpPr>
            <a:spLocks noChangeArrowheads="1"/>
          </p:cNvSpPr>
          <p:nvPr/>
        </p:nvSpPr>
        <p:spPr bwMode="auto">
          <a:xfrm>
            <a:off x="4279900" y="5722938"/>
            <a:ext cx="3589338" cy="276225"/>
          </a:xfrm>
          <a:prstGeom prst="rect">
            <a:avLst/>
          </a:prstGeom>
          <a:noFill/>
          <a:ln w="38100">
            <a:solidFill>
              <a:srgbClr val="FF0000"/>
            </a:solidFill>
            <a:miter lim="800000"/>
            <a:headEnd/>
            <a:tailEnd/>
          </a:ln>
        </p:spPr>
        <p:txBody>
          <a:bodyPr anchor="ctr">
            <a:spAutoFit/>
          </a:bodyPr>
          <a:lstStyle/>
          <a:p>
            <a:endParaRPr lang="nl-NL"/>
          </a:p>
        </p:txBody>
      </p:sp>
      <p:sp>
        <p:nvSpPr>
          <p:cNvPr id="1531940" name="Rectangle 36"/>
          <p:cNvSpPr>
            <a:spLocks noChangeArrowheads="1"/>
          </p:cNvSpPr>
          <p:nvPr/>
        </p:nvSpPr>
        <p:spPr bwMode="auto">
          <a:xfrm>
            <a:off x="4279900" y="4494213"/>
            <a:ext cx="4646613" cy="276225"/>
          </a:xfrm>
          <a:prstGeom prst="rect">
            <a:avLst/>
          </a:prstGeom>
          <a:noFill/>
          <a:ln w="38100">
            <a:solidFill>
              <a:srgbClr val="FF0000"/>
            </a:solidFill>
            <a:miter lim="800000"/>
            <a:headEnd/>
            <a:tailEnd/>
          </a:ln>
        </p:spPr>
        <p:txBody>
          <a:bodyPr anchor="ctr">
            <a:spAutoFit/>
          </a:bodyPr>
          <a:lstStyle/>
          <a:p>
            <a:endParaRPr lang="nl-NL"/>
          </a:p>
        </p:txBody>
      </p:sp>
      <p:sp>
        <p:nvSpPr>
          <p:cNvPr id="1531941" name="Rectangle 37"/>
          <p:cNvSpPr>
            <a:spLocks noChangeArrowheads="1"/>
          </p:cNvSpPr>
          <p:nvPr/>
        </p:nvSpPr>
        <p:spPr bwMode="auto">
          <a:xfrm>
            <a:off x="3846513" y="5948363"/>
            <a:ext cx="5095875"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1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19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19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19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319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19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3192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193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319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19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19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19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319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319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3193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3193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319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19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19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19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19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19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19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19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192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319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319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3193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319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319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3193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1938"/>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19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19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19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194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53192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319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194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531927"/>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531926"/>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916" grpId="0" animBg="1"/>
      <p:bldP spid="1531916" grpId="1" animBg="1"/>
      <p:bldP spid="1531917" grpId="0" animBg="1"/>
      <p:bldP spid="1531917" grpId="1" animBg="1"/>
      <p:bldP spid="1531918" grpId="0" animBg="1"/>
      <p:bldP spid="1531918" grpId="1" animBg="1"/>
      <p:bldP spid="1531919" grpId="0" animBg="1"/>
      <p:bldP spid="1531919" grpId="1" animBg="1"/>
      <p:bldP spid="1531920" grpId="0" animBg="1"/>
      <p:bldP spid="1531920" grpId="1" animBg="1"/>
      <p:bldP spid="1531921" grpId="0" animBg="1"/>
      <p:bldP spid="1531921" grpId="1" animBg="1"/>
      <p:bldP spid="1531922" grpId="0" animBg="1"/>
      <p:bldP spid="1531922" grpId="1" animBg="1"/>
      <p:bldP spid="1531923" grpId="0" animBg="1"/>
      <p:bldP spid="1531923" grpId="1" animBg="1"/>
      <p:bldP spid="1531926" grpId="0" animBg="1"/>
      <p:bldP spid="1531926" grpId="1" animBg="1"/>
      <p:bldP spid="1531927" grpId="0" animBg="1"/>
      <p:bldP spid="1531927" grpId="1" animBg="1"/>
      <p:bldP spid="1531930" grpId="0" animBg="1"/>
      <p:bldP spid="1531930" grpId="1" animBg="1"/>
      <p:bldP spid="1531931" grpId="0" animBg="1"/>
      <p:bldP spid="1531931" grpId="1" animBg="1"/>
      <p:bldP spid="1531932" grpId="0" animBg="1"/>
      <p:bldP spid="1531932" grpId="1" animBg="1"/>
      <p:bldP spid="1531934" grpId="0" animBg="1"/>
      <p:bldP spid="1531934" grpId="1" animBg="1"/>
      <p:bldP spid="1531935" grpId="0" animBg="1"/>
      <p:bldP spid="1531935" grpId="1" animBg="1"/>
      <p:bldP spid="1531936" grpId="0" animBg="1"/>
      <p:bldP spid="1531936" grpId="1" animBg="1"/>
      <p:bldP spid="1531937" grpId="0" animBg="1"/>
      <p:bldP spid="1531937" grpId="1" animBg="1"/>
      <p:bldP spid="1531938" grpId="0" animBg="1"/>
      <p:bldP spid="1531938" grpId="1" animBg="1"/>
      <p:bldP spid="1531939" grpId="0" animBg="1"/>
      <p:bldP spid="1531939" grpId="1" animBg="1"/>
      <p:bldP spid="1531940" grpId="0" animBg="1"/>
      <p:bldP spid="1531940" grpId="1" animBg="1"/>
      <p:bldP spid="1531941" grpId="0" animBg="1"/>
      <p:bldP spid="1531941" grpId="1"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968750" y="1055688"/>
            <a:ext cx="4899025" cy="2428875"/>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module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local interface HelloWorld_Exec</a:t>
            </a:r>
          </a:p>
          <a:p>
            <a:pPr>
              <a:lnSpc>
                <a:spcPct val="60000"/>
              </a:lnSpc>
            </a:pPr>
            <a:r>
              <a:rPr lang="en-US" altLang="zh-CN" sz="1200" b="1" i="0">
                <a:latin typeface="Courier New" pitchFamily="49" charset="0"/>
                <a:ea typeface="宋体" pitchFamily="2" charset="-122"/>
              </a:rPr>
              <a:t>    : CCM_HelloWorld, Components::SessionComponent</a:t>
            </a:r>
          </a:p>
          <a:p>
            <a:pPr>
              <a:lnSpc>
                <a:spcPct val="60000"/>
              </a:lnSpc>
            </a:pPr>
            <a:r>
              <a:rPr lang="en-US" altLang="zh-CN" sz="1200" b="1" i="0">
                <a:latin typeface="Courier New" pitchFamily="49" charset="0"/>
                <a:ea typeface="宋体" pitchFamily="2" charset="-122"/>
              </a:rPr>
              <a: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local interface HelloHome_Exec : CCM_HelloHome</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9267"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(2/3)</a:t>
            </a:r>
          </a:p>
        </p:txBody>
      </p:sp>
      <p:sp>
        <p:nvSpPr>
          <p:cNvPr id="139268"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9269"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2934"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2936" name="Rectangle 8"/>
          <p:cNvSpPr>
            <a:spLocks noChangeArrowheads="1"/>
          </p:cNvSpPr>
          <p:nvPr/>
        </p:nvSpPr>
        <p:spPr bwMode="auto">
          <a:xfrm>
            <a:off x="2166938" y="4300538"/>
            <a:ext cx="1328737" cy="276225"/>
          </a:xfrm>
          <a:prstGeom prst="rect">
            <a:avLst/>
          </a:prstGeom>
          <a:noFill/>
          <a:ln w="38100">
            <a:solidFill>
              <a:srgbClr val="FF0000"/>
            </a:solidFill>
            <a:miter lim="800000"/>
            <a:headEnd/>
            <a:tailEnd/>
          </a:ln>
        </p:spPr>
        <p:txBody>
          <a:bodyPr anchor="ctr">
            <a:spAutoFit/>
          </a:bodyPr>
          <a:lstStyle/>
          <a:p>
            <a:endParaRPr lang="nl-NL"/>
          </a:p>
        </p:txBody>
      </p:sp>
      <p:sp>
        <p:nvSpPr>
          <p:cNvPr id="1532944" name="Rectangle 16"/>
          <p:cNvSpPr>
            <a:spLocks noChangeArrowheads="1"/>
          </p:cNvSpPr>
          <p:nvPr/>
        </p:nvSpPr>
        <p:spPr bwMode="auto">
          <a:xfrm>
            <a:off x="4651375" y="1622425"/>
            <a:ext cx="1328738" cy="276225"/>
          </a:xfrm>
          <a:prstGeom prst="rect">
            <a:avLst/>
          </a:prstGeom>
          <a:noFill/>
          <a:ln w="38100">
            <a:solidFill>
              <a:srgbClr val="FF0000"/>
            </a:solidFill>
            <a:miter lim="800000"/>
            <a:headEnd/>
            <a:tailEnd/>
          </a:ln>
        </p:spPr>
        <p:txBody>
          <a:bodyPr anchor="ctr">
            <a:spAutoFit/>
          </a:bodyPr>
          <a:lstStyle/>
          <a:p>
            <a:endParaRPr lang="nl-NL"/>
          </a:p>
        </p:txBody>
      </p:sp>
      <p:sp>
        <p:nvSpPr>
          <p:cNvPr id="1532945" name="Rectangle 17"/>
          <p:cNvSpPr>
            <a:spLocks noChangeArrowheads="1"/>
          </p:cNvSpPr>
          <p:nvPr/>
        </p:nvSpPr>
        <p:spPr bwMode="auto">
          <a:xfrm>
            <a:off x="1457325" y="5203825"/>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8" name="Rectangle 20"/>
          <p:cNvSpPr>
            <a:spLocks noChangeArrowheads="1"/>
          </p:cNvSpPr>
          <p:nvPr/>
        </p:nvSpPr>
        <p:spPr bwMode="auto">
          <a:xfrm>
            <a:off x="1773238" y="4665663"/>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9" name="Rectangle 21"/>
          <p:cNvSpPr>
            <a:spLocks noChangeArrowheads="1"/>
          </p:cNvSpPr>
          <p:nvPr/>
        </p:nvSpPr>
        <p:spPr bwMode="auto">
          <a:xfrm>
            <a:off x="4162425" y="2820988"/>
            <a:ext cx="2990850" cy="276225"/>
          </a:xfrm>
          <a:prstGeom prst="rect">
            <a:avLst/>
          </a:prstGeom>
          <a:noFill/>
          <a:ln w="38100">
            <a:solidFill>
              <a:srgbClr val="FF0000"/>
            </a:solidFill>
            <a:miter lim="800000"/>
            <a:headEnd/>
            <a:tailEnd/>
          </a:ln>
        </p:spPr>
        <p:txBody>
          <a:bodyPr anchor="ctr">
            <a:spAutoFit/>
          </a:bodyPr>
          <a:lstStyle/>
          <a:p>
            <a:endParaRPr lang="nl-NL"/>
          </a:p>
        </p:txBody>
      </p:sp>
      <p:sp>
        <p:nvSpPr>
          <p:cNvPr id="1532950" name="Rectangle 22"/>
          <p:cNvSpPr>
            <a:spLocks noChangeArrowheads="1"/>
          </p:cNvSpPr>
          <p:nvPr/>
        </p:nvSpPr>
        <p:spPr bwMode="auto">
          <a:xfrm>
            <a:off x="1411288" y="4314825"/>
            <a:ext cx="8080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2" name="Rectangle 24"/>
          <p:cNvSpPr>
            <a:spLocks noChangeArrowheads="1"/>
          </p:cNvSpPr>
          <p:nvPr/>
        </p:nvSpPr>
        <p:spPr bwMode="auto">
          <a:xfrm>
            <a:off x="2411413" y="2855913"/>
            <a:ext cx="1076325" cy="276225"/>
          </a:xfrm>
          <a:prstGeom prst="rect">
            <a:avLst/>
          </a:prstGeom>
          <a:noFill/>
          <a:ln w="38100">
            <a:solidFill>
              <a:srgbClr val="FF0000"/>
            </a:solidFill>
            <a:miter lim="800000"/>
            <a:headEnd/>
            <a:tailEnd/>
          </a:ln>
        </p:spPr>
        <p:txBody>
          <a:bodyPr anchor="ctr">
            <a:spAutoFit/>
          </a:bodyPr>
          <a:lstStyle/>
          <a:p>
            <a:endParaRPr lang="nl-NL"/>
          </a:p>
        </p:txBody>
      </p:sp>
      <p:sp>
        <p:nvSpPr>
          <p:cNvPr id="1532955" name="Rectangle 27"/>
          <p:cNvSpPr>
            <a:spLocks noChangeArrowheads="1"/>
          </p:cNvSpPr>
          <p:nvPr/>
        </p:nvSpPr>
        <p:spPr bwMode="auto">
          <a:xfrm>
            <a:off x="7231063" y="2827338"/>
            <a:ext cx="13541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7" name="Rectangle 29"/>
          <p:cNvSpPr>
            <a:spLocks noChangeArrowheads="1"/>
          </p:cNvSpPr>
          <p:nvPr/>
        </p:nvSpPr>
        <p:spPr bwMode="auto">
          <a:xfrm>
            <a:off x="4194175" y="2014538"/>
            <a:ext cx="2960688" cy="276225"/>
          </a:xfrm>
          <a:prstGeom prst="rect">
            <a:avLst/>
          </a:prstGeom>
          <a:noFill/>
          <a:ln w="38100">
            <a:solidFill>
              <a:srgbClr val="FF0000"/>
            </a:solidFill>
            <a:miter lim="800000"/>
            <a:headEnd/>
            <a:tailEnd/>
          </a:ln>
        </p:spPr>
        <p:txBody>
          <a:bodyPr anchor="ctr">
            <a:spAutoFit/>
          </a:bodyPr>
          <a:lstStyle/>
          <a:p>
            <a:endParaRPr lang="nl-NL"/>
          </a:p>
        </p:txBody>
      </p:sp>
      <p:sp>
        <p:nvSpPr>
          <p:cNvPr id="1532958" name="Rectangle 30"/>
          <p:cNvSpPr>
            <a:spLocks noChangeArrowheads="1"/>
          </p:cNvSpPr>
          <p:nvPr/>
        </p:nvSpPr>
        <p:spPr bwMode="auto">
          <a:xfrm>
            <a:off x="4552950" y="2208213"/>
            <a:ext cx="1420813" cy="276225"/>
          </a:xfrm>
          <a:prstGeom prst="rect">
            <a:avLst/>
          </a:prstGeom>
          <a:noFill/>
          <a:ln w="38100">
            <a:solidFill>
              <a:srgbClr val="FF0000"/>
            </a:solidFill>
            <a:miter lim="800000"/>
            <a:headEnd/>
            <a:tailEnd/>
          </a:ln>
        </p:spPr>
        <p:txBody>
          <a:bodyPr anchor="ctr">
            <a:spAutoFit/>
          </a:bodyPr>
          <a:lstStyle/>
          <a:p>
            <a:endParaRPr lang="nl-NL"/>
          </a:p>
        </p:txBody>
      </p:sp>
      <p:sp>
        <p:nvSpPr>
          <p:cNvPr id="1532959" name="Rectangle 31"/>
          <p:cNvSpPr>
            <a:spLocks noChangeArrowheads="1"/>
          </p:cNvSpPr>
          <p:nvPr/>
        </p:nvSpPr>
        <p:spPr bwMode="auto">
          <a:xfrm>
            <a:off x="7118350" y="2225675"/>
            <a:ext cx="1587500" cy="276225"/>
          </a:xfrm>
          <a:prstGeom prst="rect">
            <a:avLst/>
          </a:prstGeom>
          <a:noFill/>
          <a:ln w="38100">
            <a:solidFill>
              <a:srgbClr val="FF0000"/>
            </a:solidFill>
            <a:miter lim="800000"/>
            <a:headEnd/>
            <a:tailEnd/>
          </a:ln>
        </p:spPr>
        <p:txBody>
          <a:bodyPr anchor="ctr">
            <a:spAutoFit/>
          </a:bodyPr>
          <a:lstStyle/>
          <a:p>
            <a:endParaRPr lang="nl-NL"/>
          </a:p>
        </p:txBody>
      </p:sp>
      <p:sp>
        <p:nvSpPr>
          <p:cNvPr id="139282" name="Text Box 33"/>
          <p:cNvSpPr txBox="1">
            <a:spLocks noChangeArrowheads="1"/>
          </p:cNvSpPr>
          <p:nvPr/>
        </p:nvSpPr>
        <p:spPr bwMode="auto">
          <a:xfrm>
            <a:off x="3917950" y="3781425"/>
            <a:ext cx="5121275" cy="2195513"/>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Composition name maps to IDL </a:t>
            </a:r>
            <a:r>
              <a:rPr lang="en-US" altLang="zh-CN" sz="1200" b="1" i="0">
                <a:solidFill>
                  <a:schemeClr val="hlink"/>
                </a:solidFill>
                <a:latin typeface="Courier New" pitchFamily="49" charset="0"/>
                <a:ea typeface="宋体" pitchFamily="2" charset="-122"/>
              </a:rPr>
              <a:t>module</a:t>
            </a:r>
            <a:endParaRPr lang="en-US" altLang="zh-CN" sz="1200" b="1" i="0">
              <a:ea typeface="宋体" pitchFamily="2" charset="-122"/>
            </a:endParaRPr>
          </a:p>
          <a:p>
            <a:pPr marL="119063" indent="-119063">
              <a:buFontTx/>
              <a:buChar char="•"/>
            </a:pPr>
            <a:r>
              <a:rPr lang="en-US" altLang="zh-CN" sz="1200" b="1" i="0">
                <a:ea typeface="宋体" pitchFamily="2" charset="-122"/>
              </a:rPr>
              <a:t>Home executor name maps to IDL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Implemented home type maps to base interface (shown in previous slide)</a:t>
            </a:r>
          </a:p>
          <a:p>
            <a:pPr marL="119063" indent="-119063">
              <a:buFontTx/>
              <a:buChar char="•"/>
            </a:pPr>
            <a:r>
              <a:rPr lang="en-US" altLang="zh-CN" sz="1200" b="1" i="0">
                <a:ea typeface="宋体" pitchFamily="2" charset="-122"/>
              </a:rPr>
              <a:t>Component executor name maps to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Managed component type maps to base interface (shown in previous slide)</a:t>
            </a:r>
          </a:p>
          <a:p>
            <a:pPr marL="119063" indent="-119063">
              <a:buFontTx/>
              <a:buChar char="•"/>
            </a:pPr>
            <a:r>
              <a:rPr lang="en-US" altLang="zh-CN" sz="1200" b="1" i="0">
                <a:ea typeface="宋体" pitchFamily="2" charset="-122"/>
              </a:rPr>
              <a:t>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a middleware base interface of the component executor</a:t>
            </a:r>
          </a:p>
        </p:txBody>
      </p:sp>
      <p:sp>
        <p:nvSpPr>
          <p:cNvPr id="1532962" name="Rectangle 34"/>
          <p:cNvSpPr>
            <a:spLocks noChangeArrowheads="1"/>
          </p:cNvSpPr>
          <p:nvPr/>
        </p:nvSpPr>
        <p:spPr bwMode="auto">
          <a:xfrm>
            <a:off x="3954463" y="3783013"/>
            <a:ext cx="32004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3" name="Rectangle 35"/>
          <p:cNvSpPr>
            <a:spLocks noChangeArrowheads="1"/>
          </p:cNvSpPr>
          <p:nvPr/>
        </p:nvSpPr>
        <p:spPr bwMode="auto">
          <a:xfrm>
            <a:off x="3949700" y="4062413"/>
            <a:ext cx="41148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4" name="Rectangle 36"/>
          <p:cNvSpPr>
            <a:spLocks noChangeArrowheads="1"/>
          </p:cNvSpPr>
          <p:nvPr/>
        </p:nvSpPr>
        <p:spPr bwMode="auto">
          <a:xfrm>
            <a:off x="3949700" y="4338638"/>
            <a:ext cx="4467225" cy="457200"/>
          </a:xfrm>
          <a:prstGeom prst="rect">
            <a:avLst/>
          </a:prstGeom>
          <a:noFill/>
          <a:ln w="38100">
            <a:solidFill>
              <a:srgbClr val="FF0000"/>
            </a:solidFill>
            <a:miter lim="800000"/>
            <a:headEnd/>
            <a:tailEnd/>
          </a:ln>
        </p:spPr>
        <p:txBody>
          <a:bodyPr anchor="ctr">
            <a:spAutoFit/>
          </a:bodyPr>
          <a:lstStyle/>
          <a:p>
            <a:endParaRPr lang="nl-NL"/>
          </a:p>
        </p:txBody>
      </p:sp>
      <p:sp>
        <p:nvSpPr>
          <p:cNvPr id="1532965" name="Rectangle 37"/>
          <p:cNvSpPr>
            <a:spLocks noChangeArrowheads="1"/>
          </p:cNvSpPr>
          <p:nvPr/>
        </p:nvSpPr>
        <p:spPr bwMode="auto">
          <a:xfrm>
            <a:off x="3949700" y="4797425"/>
            <a:ext cx="4362450" cy="276225"/>
          </a:xfrm>
          <a:prstGeom prst="rect">
            <a:avLst/>
          </a:prstGeom>
          <a:noFill/>
          <a:ln w="38100">
            <a:solidFill>
              <a:srgbClr val="FF0000"/>
            </a:solidFill>
            <a:miter lim="800000"/>
            <a:headEnd/>
            <a:tailEnd/>
          </a:ln>
        </p:spPr>
        <p:txBody>
          <a:bodyPr anchor="ctr">
            <a:spAutoFit/>
          </a:bodyPr>
          <a:lstStyle/>
          <a:p>
            <a:endParaRPr lang="nl-NL"/>
          </a:p>
        </p:txBody>
      </p:sp>
      <p:sp>
        <p:nvSpPr>
          <p:cNvPr id="1532966" name="Rectangle 38"/>
          <p:cNvSpPr>
            <a:spLocks noChangeArrowheads="1"/>
          </p:cNvSpPr>
          <p:nvPr/>
        </p:nvSpPr>
        <p:spPr bwMode="auto">
          <a:xfrm>
            <a:off x="3951288" y="5075238"/>
            <a:ext cx="4648200" cy="465137"/>
          </a:xfrm>
          <a:prstGeom prst="rect">
            <a:avLst/>
          </a:prstGeom>
          <a:noFill/>
          <a:ln w="38100">
            <a:solidFill>
              <a:srgbClr val="FF0000"/>
            </a:solidFill>
            <a:miter lim="800000"/>
            <a:headEnd/>
            <a:tailEnd/>
          </a:ln>
        </p:spPr>
        <p:txBody>
          <a:bodyPr anchor="ctr">
            <a:spAutoFit/>
          </a:bodyPr>
          <a:lstStyle/>
          <a:p>
            <a:endParaRPr lang="nl-NL"/>
          </a:p>
        </p:txBody>
      </p:sp>
      <p:sp>
        <p:nvSpPr>
          <p:cNvPr id="1532967" name="Rectangle 39"/>
          <p:cNvSpPr>
            <a:spLocks noChangeArrowheads="1"/>
          </p:cNvSpPr>
          <p:nvPr/>
        </p:nvSpPr>
        <p:spPr bwMode="auto">
          <a:xfrm>
            <a:off x="3946525" y="5541963"/>
            <a:ext cx="5022850" cy="465137"/>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29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29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29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294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29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296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29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29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29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294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294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296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29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29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29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3295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293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296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329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2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29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294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295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296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5329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29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29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295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295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296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29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29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29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295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295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29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2934" grpId="0" animBg="1"/>
      <p:bldP spid="1532934" grpId="1" animBg="1"/>
      <p:bldP spid="1532936" grpId="0" animBg="1"/>
      <p:bldP spid="1532936" grpId="1" animBg="1"/>
      <p:bldP spid="1532944" grpId="0" animBg="1"/>
      <p:bldP spid="1532944" grpId="1" animBg="1"/>
      <p:bldP spid="1532945" grpId="0" animBg="1"/>
      <p:bldP spid="1532945" grpId="1" animBg="1"/>
      <p:bldP spid="1532948" grpId="0" animBg="1"/>
      <p:bldP spid="1532948" grpId="1" animBg="1"/>
      <p:bldP spid="1532949" grpId="0" animBg="1"/>
      <p:bldP spid="1532949" grpId="1" animBg="1"/>
      <p:bldP spid="1532950" grpId="0" animBg="1"/>
      <p:bldP spid="1532950" grpId="1" animBg="1"/>
      <p:bldP spid="1532952" grpId="0" animBg="1"/>
      <p:bldP spid="1532952" grpId="1" animBg="1"/>
      <p:bldP spid="1532955" grpId="0" animBg="1"/>
      <p:bldP spid="1532955" grpId="1" animBg="1"/>
      <p:bldP spid="1532957" grpId="0" animBg="1"/>
      <p:bldP spid="1532957" grpId="1" animBg="1"/>
      <p:bldP spid="1532958" grpId="0" animBg="1"/>
      <p:bldP spid="1532958" grpId="1" animBg="1"/>
      <p:bldP spid="1532959" grpId="0" animBg="1"/>
      <p:bldP spid="1532959" grpId="1" animBg="1"/>
      <p:bldP spid="1532962" grpId="0" animBg="1"/>
      <p:bldP spid="1532962" grpId="1" animBg="1"/>
      <p:bldP spid="1532963" grpId="0" animBg="1"/>
      <p:bldP spid="1532963" grpId="1" animBg="1"/>
      <p:bldP spid="1532964" grpId="0" animBg="1"/>
      <p:bldP spid="1532964" grpId="1" animBg="1"/>
      <p:bldP spid="1532965" grpId="0" animBg="1"/>
      <p:bldP spid="1532965" grpId="1" animBg="1"/>
      <p:bldP spid="1532966" grpId="0" animBg="1"/>
      <p:bldP spid="1532966" grpId="1" animBg="1"/>
      <p:bldP spid="1532967" grpId="0" animBg="1"/>
      <p:bldP spid="1532967" grpId="1"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3689350" y="892175"/>
            <a:ext cx="5391150" cy="4256088"/>
          </a:xfrm>
          <a:prstGeom prst="rect">
            <a:avLst/>
          </a:prstGeom>
          <a:solidFill>
            <a:srgbClr val="E3FFFF"/>
          </a:solidFill>
          <a:ln w="9525">
            <a:solidFill>
              <a:schemeClr val="tx1"/>
            </a:solidFill>
            <a:miter lim="800000"/>
            <a:headEnd/>
            <a:tailEnd/>
          </a:ln>
        </p:spPr>
        <p:txBody>
          <a:bodyPr>
            <a:spAutoFit/>
          </a:bodyPr>
          <a:lstStyle/>
          <a:p>
            <a:pPr>
              <a:lnSpc>
                <a:spcPct val="35000"/>
              </a:lnSpc>
            </a:pPr>
            <a:endParaRPr lang="zh-CN" altLang="en-US"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CCM_Goodbye : Goodbye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a:t>
            </a:r>
          </a:p>
          <a:p>
            <a:pPr>
              <a:lnSpc>
                <a:spcPct val="35000"/>
              </a:lnSpc>
            </a:pPr>
            <a:r>
              <a:rPr lang="en-US" altLang="zh-CN" sz="1200" b="1" i="0">
                <a:latin typeface="Courier New" pitchFamily="49" charset="0"/>
                <a:ea typeface="宋体" pitchFamily="2" charset="-122"/>
              </a:rPr>
              <a:t>  : Components::EnterpriseComponent, Hello {</a:t>
            </a:r>
          </a:p>
          <a:p>
            <a:pPr>
              <a:lnSpc>
                <a:spcPct val="35000"/>
              </a:lnSpc>
            </a:pPr>
            <a:r>
              <a:rPr lang="en-US" altLang="zh-CN" sz="1200" b="1" i="0">
                <a:latin typeface="Courier New" pitchFamily="49" charset="0"/>
                <a:ea typeface="宋体" pitchFamily="2" charset="-122"/>
              </a:rPr>
              <a:t>  CCM_Goodbye get_Farewell ();</a:t>
            </a:r>
          </a:p>
          <a:p>
            <a:pPr>
              <a:lnSpc>
                <a:spcPct val="35000"/>
              </a:lnSpc>
            </a:pPr>
            <a:r>
              <a:rPr lang="en-US" altLang="zh-CN" sz="1200" b="1" i="0">
                <a:latin typeface="Courier New" pitchFamily="49" charset="0"/>
                <a:ea typeface="宋体" pitchFamily="2" charset="-122"/>
              </a:rPr>
              <a:t>  attribute long uuid;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CCM_HelloWorld_Context</a:t>
            </a:r>
          </a:p>
          <a:p>
            <a:pPr>
              <a:lnSpc>
                <a:spcPct val="35000"/>
              </a:lnSpc>
            </a:pPr>
            <a:r>
              <a:rPr lang="en-US" altLang="zh-CN" sz="1200" b="1" i="0">
                <a:latin typeface="Courier New" pitchFamily="49" charset="0"/>
                <a:ea typeface="宋体" pitchFamily="2" charset="-122"/>
              </a:rPr>
              <a:t>  : Components::SessionContext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CCM_HelloHomeImplicit {</a:t>
            </a:r>
          </a:p>
          <a:p>
            <a:pPr>
              <a:lnSpc>
                <a:spcPct val="35000"/>
              </a:lnSpc>
            </a:pPr>
            <a:r>
              <a:rPr lang="en-US" altLang="zh-CN" sz="1200" b="1" i="0">
                <a:latin typeface="Courier New" pitchFamily="49" charset="0"/>
                <a:ea typeface="宋体" pitchFamily="2" charset="-122"/>
              </a:rPr>
              <a:t>  Components::EnterpriseComponent create ()</a:t>
            </a:r>
          </a:p>
          <a:p>
            <a:pPr>
              <a:lnSpc>
                <a:spcPct val="35000"/>
              </a:lnSpc>
            </a:pPr>
            <a:r>
              <a:rPr lang="en-US" altLang="zh-CN" sz="1200" b="1" i="0">
                <a:latin typeface="Courier New" pitchFamily="49" charset="0"/>
                <a:ea typeface="宋体" pitchFamily="2" charset="-122"/>
              </a:rPr>
              <a:t>    raises (Components::CCMException);</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CCM_HelloHomeExplicit</a:t>
            </a:r>
          </a:p>
          <a:p>
            <a:pPr>
              <a:lnSpc>
                <a:spcPct val="35000"/>
              </a:lnSpc>
            </a:pPr>
            <a:r>
              <a:rPr lang="en-US" altLang="zh-CN" sz="1200" b="1" i="0">
                <a:latin typeface="Courier New" pitchFamily="49" charset="0"/>
                <a:ea typeface="宋体" pitchFamily="2" charset="-122"/>
              </a:rPr>
              <a:t>  : Components::HomeExecutorBase {</a:t>
            </a:r>
          </a:p>
          <a:p>
            <a:pPr>
              <a:lnSpc>
                <a:spcPct val="35000"/>
              </a:lnSpc>
            </a:pPr>
            <a:r>
              <a:rPr lang="en-US" altLang="zh-CN" sz="1200" b="1" i="0">
                <a:latin typeface="Courier New" pitchFamily="49" charset="0"/>
                <a:ea typeface="宋体" pitchFamily="2" charset="-122"/>
              </a:rPr>
              <a:t>  Components::EnterpriseComponent genComp (in long 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a:t>
            </a:r>
          </a:p>
          <a:p>
            <a:pPr>
              <a:lnSpc>
                <a:spcPct val="35000"/>
              </a:lnSpc>
            </a:pPr>
            <a:r>
              <a:rPr lang="en-US" altLang="zh-CN" sz="1200" b="1" i="0">
                <a:latin typeface="Courier New" pitchFamily="49" charset="0"/>
                <a:ea typeface="宋体" pitchFamily="2" charset="-122"/>
              </a:rPr>
              <a:t>  : CCM_HelloHomeExplicit, CCM_HelloHomeImplicit {};</a:t>
            </a:r>
            <a:endParaRPr lang="en-US" altLang="zh-CN" sz="1200" b="1" i="0">
              <a:solidFill>
                <a:srgbClr val="0000FF"/>
              </a:solidFill>
              <a:latin typeface="Courier New" pitchFamily="49" charset="0"/>
              <a:ea typeface="宋体" pitchFamily="2" charset="-122"/>
            </a:endParaRPr>
          </a:p>
        </p:txBody>
      </p:sp>
      <p:sp>
        <p:nvSpPr>
          <p:cNvPr id="140291" name="Rectangle 3"/>
          <p:cNvSpPr>
            <a:spLocks noGrp="1" noChangeArrowheads="1"/>
          </p:cNvSpPr>
          <p:nvPr>
            <p:ph type="title"/>
          </p:nvPr>
        </p:nvSpPr>
        <p:spPr>
          <a:xfrm>
            <a:off x="11113" y="485775"/>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(3/3)</a:t>
            </a:r>
          </a:p>
        </p:txBody>
      </p:sp>
      <p:sp>
        <p:nvSpPr>
          <p:cNvPr id="140292" name="Text Box 5"/>
          <p:cNvSpPr txBox="1">
            <a:spLocks noChangeArrowheads="1"/>
          </p:cNvSpPr>
          <p:nvPr/>
        </p:nvSpPr>
        <p:spPr bwMode="auto">
          <a:xfrm>
            <a:off x="95250" y="885825"/>
            <a:ext cx="3494088" cy="4719638"/>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long uuid;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factory genComp (in long id);</a:t>
            </a:r>
          </a:p>
          <a:p>
            <a:pPr eaLnBrk="0" hangingPunct="0">
              <a:spcBef>
                <a:spcPct val="10000"/>
              </a:spcBef>
            </a:pPr>
            <a:r>
              <a:rPr lang="en-US" altLang="zh-CN" sz="1200" b="1" i="0">
                <a:latin typeface="Courier New" pitchFamily="49" charset="0"/>
                <a:ea typeface="宋体" pitchFamily="2" charset="-122"/>
              </a:rPr>
              <a:t>};</a:t>
            </a:r>
          </a:p>
        </p:txBody>
      </p:sp>
      <p:sp>
        <p:nvSpPr>
          <p:cNvPr id="1533959" name="Rectangle 7"/>
          <p:cNvSpPr>
            <a:spLocks noChangeArrowheads="1"/>
          </p:cNvSpPr>
          <p:nvPr/>
        </p:nvSpPr>
        <p:spPr bwMode="auto">
          <a:xfrm>
            <a:off x="1162050" y="391001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0" name="Rectangle 18"/>
          <p:cNvSpPr>
            <a:spLocks noChangeArrowheads="1"/>
          </p:cNvSpPr>
          <p:nvPr/>
        </p:nvSpPr>
        <p:spPr bwMode="auto">
          <a:xfrm>
            <a:off x="1068388" y="2501900"/>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1" name="Rectangle 19"/>
          <p:cNvSpPr>
            <a:spLocks noChangeArrowheads="1"/>
          </p:cNvSpPr>
          <p:nvPr/>
        </p:nvSpPr>
        <p:spPr bwMode="auto">
          <a:xfrm>
            <a:off x="5573713" y="1476375"/>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2" name="Rectangle 20"/>
          <p:cNvSpPr>
            <a:spLocks noChangeArrowheads="1"/>
          </p:cNvSpPr>
          <p:nvPr/>
        </p:nvSpPr>
        <p:spPr bwMode="auto">
          <a:xfrm>
            <a:off x="6496050" y="14747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3" name="Rectangle 21"/>
          <p:cNvSpPr>
            <a:spLocks noChangeArrowheads="1"/>
          </p:cNvSpPr>
          <p:nvPr/>
        </p:nvSpPr>
        <p:spPr bwMode="auto">
          <a:xfrm>
            <a:off x="4249738" y="21224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4" name="Rectangle 22"/>
          <p:cNvSpPr>
            <a:spLocks noChangeArrowheads="1"/>
          </p:cNvSpPr>
          <p:nvPr/>
        </p:nvSpPr>
        <p:spPr bwMode="auto">
          <a:xfrm>
            <a:off x="1870075" y="39116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5" name="Rectangle 23"/>
          <p:cNvSpPr>
            <a:spLocks noChangeArrowheads="1"/>
          </p:cNvSpPr>
          <p:nvPr/>
        </p:nvSpPr>
        <p:spPr bwMode="auto">
          <a:xfrm>
            <a:off x="5353050" y="21082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6" name="Rectangle 24"/>
          <p:cNvSpPr>
            <a:spLocks noChangeArrowheads="1"/>
          </p:cNvSpPr>
          <p:nvPr/>
        </p:nvSpPr>
        <p:spPr bwMode="auto">
          <a:xfrm>
            <a:off x="312738" y="4130675"/>
            <a:ext cx="2035175" cy="276225"/>
          </a:xfrm>
          <a:prstGeom prst="rect">
            <a:avLst/>
          </a:prstGeom>
          <a:noFill/>
          <a:ln w="38100">
            <a:solidFill>
              <a:srgbClr val="FF0000"/>
            </a:solidFill>
            <a:miter lim="800000"/>
            <a:headEnd/>
            <a:tailEnd/>
          </a:ln>
        </p:spPr>
        <p:txBody>
          <a:bodyPr anchor="ctr">
            <a:spAutoFit/>
          </a:bodyPr>
          <a:lstStyle/>
          <a:p>
            <a:endParaRPr lang="nl-NL"/>
          </a:p>
        </p:txBody>
      </p:sp>
      <p:sp>
        <p:nvSpPr>
          <p:cNvPr id="1533977" name="Rectangle 25"/>
          <p:cNvSpPr>
            <a:spLocks noChangeArrowheads="1"/>
          </p:cNvSpPr>
          <p:nvPr/>
        </p:nvSpPr>
        <p:spPr bwMode="auto">
          <a:xfrm>
            <a:off x="3862388" y="2268538"/>
            <a:ext cx="2036762" cy="276225"/>
          </a:xfrm>
          <a:prstGeom prst="rect">
            <a:avLst/>
          </a:prstGeom>
          <a:noFill/>
          <a:ln w="38100">
            <a:solidFill>
              <a:srgbClr val="FF0000"/>
            </a:solidFill>
            <a:miter lim="800000"/>
            <a:headEnd/>
            <a:tailEnd/>
          </a:ln>
        </p:spPr>
        <p:txBody>
          <a:bodyPr anchor="ctr">
            <a:spAutoFit/>
          </a:bodyPr>
          <a:lstStyle/>
          <a:p>
            <a:endParaRPr lang="nl-NL"/>
          </a:p>
        </p:txBody>
      </p:sp>
      <p:sp>
        <p:nvSpPr>
          <p:cNvPr id="1533978" name="Rectangle 26"/>
          <p:cNvSpPr>
            <a:spLocks noChangeArrowheads="1"/>
          </p:cNvSpPr>
          <p:nvPr/>
        </p:nvSpPr>
        <p:spPr bwMode="auto">
          <a:xfrm>
            <a:off x="1020763" y="5119688"/>
            <a:ext cx="814387" cy="276225"/>
          </a:xfrm>
          <a:prstGeom prst="rect">
            <a:avLst/>
          </a:prstGeom>
          <a:noFill/>
          <a:ln w="38100">
            <a:solidFill>
              <a:srgbClr val="FF0000"/>
            </a:solidFill>
            <a:miter lim="800000"/>
            <a:headEnd/>
            <a:tailEnd/>
          </a:ln>
        </p:spPr>
        <p:txBody>
          <a:bodyPr anchor="ctr">
            <a:spAutoFit/>
          </a:bodyPr>
          <a:lstStyle/>
          <a:p>
            <a:endParaRPr lang="nl-NL"/>
          </a:p>
        </p:txBody>
      </p:sp>
      <p:sp>
        <p:nvSpPr>
          <p:cNvPr id="1533979" name="Rectangle 27"/>
          <p:cNvSpPr>
            <a:spLocks noChangeArrowheads="1"/>
          </p:cNvSpPr>
          <p:nvPr/>
        </p:nvSpPr>
        <p:spPr bwMode="auto">
          <a:xfrm>
            <a:off x="6834188" y="4265613"/>
            <a:ext cx="8001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2" name="Rectangle 30"/>
          <p:cNvSpPr>
            <a:spLocks noChangeArrowheads="1"/>
          </p:cNvSpPr>
          <p:nvPr/>
        </p:nvSpPr>
        <p:spPr bwMode="auto">
          <a:xfrm>
            <a:off x="342900" y="512286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3" name="Rectangle 31"/>
          <p:cNvSpPr>
            <a:spLocks noChangeArrowheads="1"/>
          </p:cNvSpPr>
          <p:nvPr/>
        </p:nvSpPr>
        <p:spPr bwMode="auto">
          <a:xfrm>
            <a:off x="3892550" y="4265613"/>
            <a:ext cx="2971800" cy="276225"/>
          </a:xfrm>
          <a:prstGeom prst="rect">
            <a:avLst/>
          </a:prstGeom>
          <a:noFill/>
          <a:ln w="38100">
            <a:solidFill>
              <a:srgbClr val="FF0000"/>
            </a:solidFill>
            <a:miter lim="800000"/>
            <a:headEnd/>
            <a:tailEnd/>
          </a:ln>
        </p:spPr>
        <p:txBody>
          <a:bodyPr anchor="ctr">
            <a:spAutoFit/>
          </a:bodyPr>
          <a:lstStyle/>
          <a:p>
            <a:endParaRPr lang="nl-NL"/>
          </a:p>
        </p:txBody>
      </p:sp>
      <p:sp>
        <p:nvSpPr>
          <p:cNvPr id="140306" name="Text Box 33"/>
          <p:cNvSpPr txBox="1">
            <a:spLocks noChangeArrowheads="1"/>
          </p:cNvSpPr>
          <p:nvPr/>
        </p:nvSpPr>
        <p:spPr bwMode="auto">
          <a:xfrm>
            <a:off x="-7938" y="5645150"/>
            <a:ext cx="4029076"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type maps to local interface, base class, &amp; return type of accessor operation</a:t>
            </a:r>
          </a:p>
        </p:txBody>
      </p:sp>
      <p:sp>
        <p:nvSpPr>
          <p:cNvPr id="140307" name="Text Box 34"/>
          <p:cNvSpPr txBox="1">
            <a:spLocks noChangeArrowheads="1"/>
          </p:cNvSpPr>
          <p:nvPr/>
        </p:nvSpPr>
        <p:spPr bwMode="auto">
          <a:xfrm>
            <a:off x="3822700" y="5170488"/>
            <a:ext cx="5214938" cy="1116012"/>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Facet name maps to accessor operation</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with no change to component executor IDL</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 maps to implicit (base class) return type</a:t>
            </a:r>
          </a:p>
          <a:p>
            <a:pPr>
              <a:lnSpc>
                <a:spcPct val="75000"/>
              </a:lnSpc>
              <a:buFontTx/>
              <a:buChar char="•"/>
            </a:pPr>
            <a:r>
              <a:rPr lang="en-US" altLang="zh-CN" sz="1200" b="1" i="0">
                <a:ea typeface="宋体" pitchFamily="2" charset="-122"/>
              </a:rPr>
              <a:t> Factory name maps to IDL operation</a:t>
            </a:r>
          </a:p>
          <a:p>
            <a:pPr>
              <a:lnSpc>
                <a:spcPct val="75000"/>
              </a:lnSpc>
              <a:buFontTx/>
              <a:buChar char="•"/>
            </a:pPr>
            <a:r>
              <a:rPr lang="en-US" altLang="zh-CN" sz="1200" b="1" i="0">
                <a:ea typeface="宋体" pitchFamily="2" charset="-122"/>
              </a:rPr>
              <a:t> Factory parameters map with no change</a:t>
            </a:r>
          </a:p>
        </p:txBody>
      </p:sp>
      <p:sp>
        <p:nvSpPr>
          <p:cNvPr id="1533987" name="Rectangle 35"/>
          <p:cNvSpPr>
            <a:spLocks noChangeArrowheads="1"/>
          </p:cNvSpPr>
          <p:nvPr/>
        </p:nvSpPr>
        <p:spPr bwMode="auto">
          <a:xfrm>
            <a:off x="1892300" y="51149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8" name="Rectangle 36"/>
          <p:cNvSpPr>
            <a:spLocks noChangeArrowheads="1"/>
          </p:cNvSpPr>
          <p:nvPr/>
        </p:nvSpPr>
        <p:spPr bwMode="auto">
          <a:xfrm>
            <a:off x="7650163" y="42640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9" name="Rectangle 37"/>
          <p:cNvSpPr>
            <a:spLocks noChangeArrowheads="1"/>
          </p:cNvSpPr>
          <p:nvPr/>
        </p:nvSpPr>
        <p:spPr bwMode="auto">
          <a:xfrm>
            <a:off x="4052888" y="1936750"/>
            <a:ext cx="3024187" cy="276225"/>
          </a:xfrm>
          <a:prstGeom prst="rect">
            <a:avLst/>
          </a:prstGeom>
          <a:noFill/>
          <a:ln w="38100">
            <a:solidFill>
              <a:srgbClr val="FF0000"/>
            </a:solidFill>
            <a:miter lim="800000"/>
            <a:headEnd/>
            <a:tailEnd/>
          </a:ln>
        </p:spPr>
        <p:txBody>
          <a:bodyPr anchor="ctr">
            <a:spAutoFit/>
          </a:bodyPr>
          <a:lstStyle/>
          <a:p>
            <a:endParaRPr lang="nl-NL"/>
          </a:p>
        </p:txBody>
      </p:sp>
      <p:sp>
        <p:nvSpPr>
          <p:cNvPr id="1533990" name="Rectangle 38"/>
          <p:cNvSpPr>
            <a:spLocks noChangeArrowheads="1"/>
          </p:cNvSpPr>
          <p:nvPr/>
        </p:nvSpPr>
        <p:spPr bwMode="auto">
          <a:xfrm>
            <a:off x="47625" y="5632450"/>
            <a:ext cx="3738563" cy="592138"/>
          </a:xfrm>
          <a:prstGeom prst="rect">
            <a:avLst/>
          </a:prstGeom>
          <a:noFill/>
          <a:ln w="38100">
            <a:solidFill>
              <a:srgbClr val="FF0000"/>
            </a:solidFill>
            <a:miter lim="800000"/>
            <a:headEnd/>
            <a:tailEnd/>
          </a:ln>
        </p:spPr>
        <p:txBody>
          <a:bodyPr anchor="ctr">
            <a:spAutoFit/>
          </a:bodyPr>
          <a:lstStyle/>
          <a:p>
            <a:endParaRPr lang="nl-NL"/>
          </a:p>
        </p:txBody>
      </p:sp>
      <p:sp>
        <p:nvSpPr>
          <p:cNvPr id="1533991" name="Rectangle 39"/>
          <p:cNvSpPr>
            <a:spLocks noChangeArrowheads="1"/>
          </p:cNvSpPr>
          <p:nvPr/>
        </p:nvSpPr>
        <p:spPr bwMode="auto">
          <a:xfrm>
            <a:off x="3865563" y="5106988"/>
            <a:ext cx="3192462" cy="276225"/>
          </a:xfrm>
          <a:prstGeom prst="rect">
            <a:avLst/>
          </a:prstGeom>
          <a:noFill/>
          <a:ln w="38100">
            <a:solidFill>
              <a:srgbClr val="FF0000"/>
            </a:solidFill>
            <a:miter lim="800000"/>
            <a:headEnd/>
            <a:tailEnd/>
          </a:ln>
        </p:spPr>
        <p:txBody>
          <a:bodyPr anchor="ctr">
            <a:spAutoFit/>
          </a:bodyPr>
          <a:lstStyle/>
          <a:p>
            <a:endParaRPr lang="nl-NL"/>
          </a:p>
        </p:txBody>
      </p:sp>
      <p:sp>
        <p:nvSpPr>
          <p:cNvPr id="1533993" name="Rectangle 41"/>
          <p:cNvSpPr>
            <a:spLocks noChangeArrowheads="1"/>
          </p:cNvSpPr>
          <p:nvPr/>
        </p:nvSpPr>
        <p:spPr bwMode="auto">
          <a:xfrm>
            <a:off x="3865563" y="5349875"/>
            <a:ext cx="4695825" cy="276225"/>
          </a:xfrm>
          <a:prstGeom prst="rect">
            <a:avLst/>
          </a:prstGeom>
          <a:noFill/>
          <a:ln w="38100">
            <a:solidFill>
              <a:srgbClr val="FF0000"/>
            </a:solidFill>
            <a:miter lim="800000"/>
            <a:headEnd/>
            <a:tailEnd/>
          </a:ln>
        </p:spPr>
        <p:txBody>
          <a:bodyPr anchor="ctr">
            <a:spAutoFit/>
          </a:bodyPr>
          <a:lstStyle/>
          <a:p>
            <a:endParaRPr lang="nl-NL"/>
          </a:p>
        </p:txBody>
      </p:sp>
      <p:sp>
        <p:nvSpPr>
          <p:cNvPr id="1533994" name="Rectangle 42"/>
          <p:cNvSpPr>
            <a:spLocks noChangeArrowheads="1"/>
          </p:cNvSpPr>
          <p:nvPr/>
        </p:nvSpPr>
        <p:spPr bwMode="auto">
          <a:xfrm>
            <a:off x="3873500" y="5573713"/>
            <a:ext cx="4724400" cy="276225"/>
          </a:xfrm>
          <a:prstGeom prst="rect">
            <a:avLst/>
          </a:prstGeom>
          <a:noFill/>
          <a:ln w="38100">
            <a:solidFill>
              <a:srgbClr val="FF0000"/>
            </a:solidFill>
            <a:miter lim="800000"/>
            <a:headEnd/>
            <a:tailEnd/>
          </a:ln>
        </p:spPr>
        <p:txBody>
          <a:bodyPr anchor="ctr">
            <a:spAutoFit/>
          </a:bodyPr>
          <a:lstStyle/>
          <a:p>
            <a:endParaRPr lang="nl-NL"/>
          </a:p>
        </p:txBody>
      </p:sp>
      <p:sp>
        <p:nvSpPr>
          <p:cNvPr id="1533995" name="Rectangle 43"/>
          <p:cNvSpPr>
            <a:spLocks noChangeArrowheads="1"/>
          </p:cNvSpPr>
          <p:nvPr/>
        </p:nvSpPr>
        <p:spPr bwMode="auto">
          <a:xfrm>
            <a:off x="3857625" y="5784850"/>
            <a:ext cx="2995613" cy="276225"/>
          </a:xfrm>
          <a:prstGeom prst="rect">
            <a:avLst/>
          </a:prstGeom>
          <a:noFill/>
          <a:ln w="38100">
            <a:solidFill>
              <a:srgbClr val="FF0000"/>
            </a:solidFill>
            <a:miter lim="800000"/>
            <a:headEnd/>
            <a:tailEnd/>
          </a:ln>
        </p:spPr>
        <p:txBody>
          <a:bodyPr anchor="ctr">
            <a:spAutoFit/>
          </a:bodyPr>
          <a:lstStyle/>
          <a:p>
            <a:endParaRPr lang="nl-NL"/>
          </a:p>
        </p:txBody>
      </p:sp>
      <p:sp>
        <p:nvSpPr>
          <p:cNvPr id="1533996" name="Rectangle 44"/>
          <p:cNvSpPr>
            <a:spLocks noChangeArrowheads="1"/>
          </p:cNvSpPr>
          <p:nvPr/>
        </p:nvSpPr>
        <p:spPr bwMode="auto">
          <a:xfrm>
            <a:off x="3843338" y="6015038"/>
            <a:ext cx="3206750"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39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39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39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39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39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39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397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395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397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39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397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399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39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39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39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3397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53397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39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339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39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39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3397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397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399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5339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39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39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39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398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398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398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3994"/>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39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39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39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53397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397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399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53398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39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3399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53398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398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5339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3959" grpId="0" animBg="1"/>
      <p:bldP spid="1533959" grpId="1" animBg="1"/>
      <p:bldP spid="1533970" grpId="0" animBg="1"/>
      <p:bldP spid="1533970" grpId="1" animBg="1"/>
      <p:bldP spid="1533971" grpId="0" animBg="1"/>
      <p:bldP spid="1533971" grpId="1" animBg="1"/>
      <p:bldP spid="1533972" grpId="0" animBg="1"/>
      <p:bldP spid="1533972" grpId="1" animBg="1"/>
      <p:bldP spid="1533973" grpId="0" animBg="1"/>
      <p:bldP spid="1533973" grpId="1" animBg="1"/>
      <p:bldP spid="1533974" grpId="0" animBg="1"/>
      <p:bldP spid="1533974" grpId="1" animBg="1"/>
      <p:bldP spid="1533975" grpId="0" animBg="1"/>
      <p:bldP spid="1533975" grpId="1" animBg="1"/>
      <p:bldP spid="1533976" grpId="0" animBg="1"/>
      <p:bldP spid="1533976" grpId="1" animBg="1"/>
      <p:bldP spid="1533977" grpId="0" animBg="1"/>
      <p:bldP spid="1533977" grpId="1" animBg="1"/>
      <p:bldP spid="1533978" grpId="0" animBg="1"/>
      <p:bldP spid="1533978" grpId="1" animBg="1"/>
      <p:bldP spid="1533979" grpId="0" animBg="1"/>
      <p:bldP spid="1533979" grpId="1" animBg="1"/>
      <p:bldP spid="1533982" grpId="0" animBg="1"/>
      <p:bldP spid="1533982" grpId="1" animBg="1"/>
      <p:bldP spid="1533983" grpId="0" animBg="1"/>
      <p:bldP spid="1533983" grpId="1" animBg="1"/>
      <p:bldP spid="1533987" grpId="0" animBg="1"/>
      <p:bldP spid="1533987" grpId="1" animBg="1"/>
      <p:bldP spid="1533988" grpId="0" animBg="1"/>
      <p:bldP spid="1533988" grpId="1" animBg="1"/>
      <p:bldP spid="1533989" grpId="0" animBg="1"/>
      <p:bldP spid="1533989" grpId="1" animBg="1"/>
      <p:bldP spid="1533990" grpId="0" animBg="1"/>
      <p:bldP spid="1533990" grpId="1" animBg="1"/>
      <p:bldP spid="1533991" grpId="0" animBg="1"/>
      <p:bldP spid="1533991" grpId="1" animBg="1"/>
      <p:bldP spid="1533993" grpId="0" animBg="1"/>
      <p:bldP spid="1533993" grpId="1" animBg="1"/>
      <p:bldP spid="1533994" grpId="0" animBg="1"/>
      <p:bldP spid="1533994" grpId="1" animBg="1"/>
      <p:bldP spid="1533995" grpId="0" animBg="1"/>
      <p:bldP spid="1533995" grpId="1" animBg="1"/>
      <p:bldP spid="1533996" grpId="0" animBg="1"/>
      <p:bldP spid="1533996" grpId="1"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Text Box 16"/>
          <p:cNvSpPr>
            <a:spLocks noGrp="1" noChangeArrowheads="1"/>
          </p:cNvSpPr>
          <p:nvPr>
            <p:ph type="body" idx="1"/>
          </p:nvPr>
        </p:nvSpPr>
        <p:spPr>
          <a:xfrm>
            <a:off x="28575" y="968375"/>
            <a:ext cx="4165600" cy="2462213"/>
          </a:xfrm>
          <a:solidFill>
            <a:srgbClr val="FFFF66"/>
          </a:solidFill>
          <a:ln>
            <a:solidFill>
              <a:schemeClr val="tx1"/>
            </a:solidFill>
          </a:ln>
        </p:spPr>
        <p:txBody>
          <a:bodyPr/>
          <a:lstStyle/>
          <a:p>
            <a:pPr eaLnBrk="1" hangingPunct="1">
              <a:lnSpc>
                <a:spcPct val="85000"/>
              </a:lnSpc>
              <a:spcBef>
                <a:spcPct val="0"/>
              </a:spcBef>
              <a:buClr>
                <a:schemeClr val="tx1"/>
              </a:buClr>
              <a:buFontTx/>
              <a:buNone/>
            </a:pPr>
            <a:r>
              <a:rPr lang="en-US" altLang="zh-CN" sz="1800" smtClean="0">
                <a:ea typeface="宋体" pitchFamily="2" charset="-122"/>
              </a:rPr>
              <a:t>// hello.cdl</a:t>
            </a:r>
          </a:p>
          <a:p>
            <a:pPr eaLnBrk="1" hangingPunct="1">
              <a:lnSpc>
                <a:spcPct val="85000"/>
              </a:lnSpc>
              <a:spcBef>
                <a:spcPct val="0"/>
              </a:spcBef>
              <a:buClr>
                <a:schemeClr val="tx1"/>
              </a:buClr>
              <a:buFontTx/>
              <a:buNone/>
            </a:pPr>
            <a:r>
              <a:rPr lang="en-US" altLang="zh-CN" sz="1800" smtClean="0">
                <a:ea typeface="宋体" pitchFamily="2" charset="-122"/>
              </a:rPr>
              <a:t>#include “hello.idl”</a:t>
            </a:r>
          </a:p>
          <a:p>
            <a:pPr eaLnBrk="1" hangingPunct="1">
              <a:lnSpc>
                <a:spcPct val="85000"/>
              </a:lnSpc>
              <a:spcBef>
                <a:spcPct val="0"/>
              </a:spcBef>
              <a:buClr>
                <a:schemeClr val="tx1"/>
              </a:buClr>
              <a:buFontTx/>
              <a:buNone/>
            </a:pPr>
            <a:r>
              <a:rPr lang="en-US" altLang="zh-CN" sz="1800" smtClean="0">
                <a:ea typeface="宋体" pitchFamily="2" charset="-122"/>
              </a:rPr>
              <a:t>composition session Hello_Example</a:t>
            </a:r>
          </a:p>
          <a:p>
            <a:pPr eaLnBrk="1" hangingPunct="1">
              <a:lnSpc>
                <a:spcPct val="85000"/>
              </a:lnSpc>
              <a:spcBef>
                <a:spcPct val="0"/>
              </a:spcBef>
              <a:buClr>
                <a:schemeClr val="tx1"/>
              </a:buClr>
              <a:buFontTx/>
              <a:buNone/>
            </a:pP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home executor HelloHome_Exec</a:t>
            </a:r>
            <a:br>
              <a:rPr lang="en-US" altLang="zh-CN" sz="1800" smtClean="0">
                <a:ea typeface="宋体" pitchFamily="2" charset="-122"/>
              </a:rPr>
            </a:b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    implements HelloHome;      </a:t>
            </a:r>
            <a:br>
              <a:rPr lang="en-US" altLang="zh-CN" sz="1800" smtClean="0">
                <a:ea typeface="宋体" pitchFamily="2" charset="-122"/>
              </a:rPr>
            </a:br>
            <a:r>
              <a:rPr lang="en-US" altLang="zh-CN" sz="1800" smtClean="0">
                <a:ea typeface="宋体" pitchFamily="2" charset="-122"/>
              </a:rPr>
              <a:t>    manages HelloWorld_Exec; </a:t>
            </a:r>
            <a:br>
              <a:rPr lang="en-US" altLang="zh-CN" sz="1800" smtClean="0">
                <a:ea typeface="宋体" pitchFamily="2" charset="-122"/>
              </a:rPr>
            </a:br>
            <a:r>
              <a:rPr lang="en-US" altLang="zh-CN" sz="1800" smtClean="0">
                <a:ea typeface="宋体" pitchFamily="2" charset="-122"/>
              </a:rPr>
              <a:t>}</a:t>
            </a:r>
          </a:p>
          <a:p>
            <a:pPr eaLnBrk="1" hangingPunct="1">
              <a:lnSpc>
                <a:spcPct val="85000"/>
              </a:lnSpc>
              <a:spcBef>
                <a:spcPct val="0"/>
              </a:spcBef>
              <a:buClr>
                <a:schemeClr val="tx1"/>
              </a:buClr>
              <a:buFontTx/>
              <a:buNone/>
            </a:pPr>
            <a:r>
              <a:rPr lang="en-US" altLang="zh-CN" sz="1800" smtClean="0">
                <a:ea typeface="宋体" pitchFamily="2" charset="-122"/>
              </a:rPr>
              <a:t>};</a:t>
            </a:r>
          </a:p>
        </p:txBody>
      </p:sp>
      <p:sp>
        <p:nvSpPr>
          <p:cNvPr id="14131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Implementing</a:t>
            </a:r>
            <a:r>
              <a:rPr lang="en-US" altLang="zh-CN" sz="3200" smtClean="0">
                <a:ea typeface="宋体" pitchFamily="2" charset="-122"/>
              </a:rPr>
              <a:t> </a:t>
            </a:r>
            <a:r>
              <a:rPr lang="en-US" altLang="zh-CN" sz="3200" b="1" smtClean="0">
                <a:latin typeface="Courier New" pitchFamily="49" charset="0"/>
                <a:ea typeface="宋体" pitchFamily="2" charset="-122"/>
              </a:rPr>
              <a:t>HelloWorld</a:t>
            </a:r>
            <a:r>
              <a:rPr lang="en-US" altLang="zh-CN" sz="3200" smtClean="0">
                <a:ea typeface="宋体" pitchFamily="2" charset="-122"/>
              </a:rPr>
              <a:t> Executor (hello_exec.*) </a:t>
            </a:r>
          </a:p>
        </p:txBody>
      </p:sp>
      <p:sp>
        <p:nvSpPr>
          <p:cNvPr id="141316" name="AutoShape 4"/>
          <p:cNvSpPr>
            <a:spLocks noChangeArrowheads="1"/>
          </p:cNvSpPr>
          <p:nvPr/>
        </p:nvSpPr>
        <p:spPr bwMode="auto">
          <a:xfrm>
            <a:off x="446088" y="3505200"/>
            <a:ext cx="2840037" cy="990600"/>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HelloHome servant</a:t>
            </a:r>
          </a:p>
        </p:txBody>
      </p:sp>
      <p:sp>
        <p:nvSpPr>
          <p:cNvPr id="141317" name="AutoShape 5"/>
          <p:cNvSpPr>
            <a:spLocks noChangeArrowheads="1"/>
          </p:cNvSpPr>
          <p:nvPr/>
        </p:nvSpPr>
        <p:spPr bwMode="auto">
          <a:xfrm>
            <a:off x="544513" y="5105400"/>
            <a:ext cx="2590800" cy="1066800"/>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HelloWorld servant</a:t>
            </a:r>
          </a:p>
        </p:txBody>
      </p:sp>
      <p:sp>
        <p:nvSpPr>
          <p:cNvPr id="141318" name="AutoShape 6"/>
          <p:cNvSpPr>
            <a:spLocks noChangeArrowheads="1"/>
          </p:cNvSpPr>
          <p:nvPr/>
        </p:nvSpPr>
        <p:spPr bwMode="auto">
          <a:xfrm>
            <a:off x="836613" y="4113213"/>
            <a:ext cx="20574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HelloHome_Exec</a:t>
            </a:r>
          </a:p>
        </p:txBody>
      </p:sp>
      <p:sp>
        <p:nvSpPr>
          <p:cNvPr id="141319" name="AutoShape 7"/>
          <p:cNvSpPr>
            <a:spLocks noChangeArrowheads="1"/>
          </p:cNvSpPr>
          <p:nvPr/>
        </p:nvSpPr>
        <p:spPr bwMode="auto">
          <a:xfrm>
            <a:off x="925513" y="5713413"/>
            <a:ext cx="18288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HelloWorld_Exec</a:t>
            </a:r>
          </a:p>
        </p:txBody>
      </p:sp>
      <p:sp>
        <p:nvSpPr>
          <p:cNvPr id="141320" name="AutoShape 8"/>
          <p:cNvSpPr>
            <a:spLocks noChangeArrowheads="1"/>
          </p:cNvSpPr>
          <p:nvPr/>
        </p:nvSpPr>
        <p:spPr bwMode="auto">
          <a:xfrm>
            <a:off x="1663700" y="4572000"/>
            <a:ext cx="381000" cy="457200"/>
          </a:xfrm>
          <a:prstGeom prst="downArrow">
            <a:avLst>
              <a:gd name="adj1" fmla="val 50000"/>
              <a:gd name="adj2" fmla="val 30000"/>
            </a:avLst>
          </a:prstGeom>
          <a:noFill/>
          <a:ln w="9525">
            <a:solidFill>
              <a:schemeClr val="tx2"/>
            </a:solidFill>
            <a:miter lim="800000"/>
            <a:headEnd/>
            <a:tailEnd/>
          </a:ln>
        </p:spPr>
        <p:txBody>
          <a:bodyPr wrap="none" anchor="ctr"/>
          <a:lstStyle/>
          <a:p>
            <a:endParaRPr lang="nl-NL"/>
          </a:p>
        </p:txBody>
      </p:sp>
      <p:sp>
        <p:nvSpPr>
          <p:cNvPr id="141321" name="Text Box 9"/>
          <p:cNvSpPr txBox="1">
            <a:spLocks noChangeArrowheads="1"/>
          </p:cNvSpPr>
          <p:nvPr/>
        </p:nvSpPr>
        <p:spPr bwMode="auto">
          <a:xfrm>
            <a:off x="2044700" y="4667250"/>
            <a:ext cx="993775" cy="304800"/>
          </a:xfrm>
          <a:prstGeom prst="rect">
            <a:avLst/>
          </a:prstGeom>
          <a:noFill/>
          <a:ln w="9525">
            <a:noFill/>
            <a:miter lim="800000"/>
            <a:headEnd/>
            <a:tailEnd/>
          </a:ln>
        </p:spPr>
        <p:txBody>
          <a:bodyPr>
            <a:spAutoFit/>
          </a:bodyPr>
          <a:lstStyle/>
          <a:p>
            <a:pPr algn="ctr"/>
            <a:r>
              <a:rPr lang="en-US" altLang="zh-CN" sz="1400" i="0">
                <a:latin typeface="Arial Unicode MS" pitchFamily="34" charset="-128"/>
                <a:ea typeface="宋体" pitchFamily="2" charset="-122"/>
              </a:rPr>
              <a:t>Manages</a:t>
            </a:r>
          </a:p>
        </p:txBody>
      </p:sp>
      <p:sp>
        <p:nvSpPr>
          <p:cNvPr id="141322" name="Line 10"/>
          <p:cNvSpPr>
            <a:spLocks noChangeShapeType="1"/>
          </p:cNvSpPr>
          <p:nvPr/>
        </p:nvSpPr>
        <p:spPr bwMode="auto">
          <a:xfrm flipV="1">
            <a:off x="4027488" y="2092325"/>
            <a:ext cx="338137" cy="6350"/>
          </a:xfrm>
          <a:prstGeom prst="line">
            <a:avLst/>
          </a:prstGeom>
          <a:noFill/>
          <a:ln w="28575">
            <a:solidFill>
              <a:schemeClr val="tx2"/>
            </a:solidFill>
            <a:round/>
            <a:headEnd type="oval" w="med" len="med"/>
            <a:tailEnd/>
          </a:ln>
        </p:spPr>
        <p:txBody>
          <a:bodyPr wrap="none" anchor="ctr"/>
          <a:lstStyle/>
          <a:p>
            <a:endParaRPr lang="nl-NL"/>
          </a:p>
        </p:txBody>
      </p:sp>
      <p:sp>
        <p:nvSpPr>
          <p:cNvPr id="141323" name="Line 11"/>
          <p:cNvSpPr>
            <a:spLocks noChangeShapeType="1"/>
          </p:cNvSpPr>
          <p:nvPr/>
        </p:nvSpPr>
        <p:spPr bwMode="auto">
          <a:xfrm>
            <a:off x="4359275" y="2101850"/>
            <a:ext cx="0" cy="2136775"/>
          </a:xfrm>
          <a:prstGeom prst="line">
            <a:avLst/>
          </a:prstGeom>
          <a:noFill/>
          <a:ln w="28575">
            <a:solidFill>
              <a:schemeClr val="tx2"/>
            </a:solidFill>
            <a:round/>
            <a:headEnd/>
            <a:tailEnd/>
          </a:ln>
        </p:spPr>
        <p:txBody>
          <a:bodyPr wrap="none" anchor="ctr"/>
          <a:lstStyle/>
          <a:p>
            <a:endParaRPr lang="nl-NL"/>
          </a:p>
        </p:txBody>
      </p:sp>
      <p:sp>
        <p:nvSpPr>
          <p:cNvPr id="141324" name="Line 12"/>
          <p:cNvSpPr>
            <a:spLocks noChangeShapeType="1"/>
          </p:cNvSpPr>
          <p:nvPr/>
        </p:nvSpPr>
        <p:spPr bwMode="auto">
          <a:xfrm flipH="1" flipV="1">
            <a:off x="2897188" y="4254500"/>
            <a:ext cx="1470025" cy="7938"/>
          </a:xfrm>
          <a:prstGeom prst="line">
            <a:avLst/>
          </a:prstGeom>
          <a:noFill/>
          <a:ln w="28575">
            <a:solidFill>
              <a:schemeClr val="tx2"/>
            </a:solidFill>
            <a:round/>
            <a:headEnd/>
            <a:tailEnd type="triangle" w="lg" len="lg"/>
          </a:ln>
        </p:spPr>
        <p:txBody>
          <a:bodyPr wrap="none" anchor="ctr"/>
          <a:lstStyle/>
          <a:p>
            <a:endParaRPr lang="nl-NL"/>
          </a:p>
        </p:txBody>
      </p:sp>
      <p:sp>
        <p:nvSpPr>
          <p:cNvPr id="141325" name="Line 13"/>
          <p:cNvSpPr>
            <a:spLocks noChangeShapeType="1"/>
          </p:cNvSpPr>
          <p:nvPr/>
        </p:nvSpPr>
        <p:spPr bwMode="auto">
          <a:xfrm flipV="1">
            <a:off x="3697288" y="2854325"/>
            <a:ext cx="371475" cy="0"/>
          </a:xfrm>
          <a:prstGeom prst="line">
            <a:avLst/>
          </a:prstGeom>
          <a:noFill/>
          <a:ln w="28575">
            <a:solidFill>
              <a:schemeClr val="bg2"/>
            </a:solidFill>
            <a:round/>
            <a:headEnd type="oval" w="med" len="med"/>
            <a:tailEnd/>
          </a:ln>
        </p:spPr>
        <p:txBody>
          <a:bodyPr wrap="none" anchor="ctr"/>
          <a:lstStyle/>
          <a:p>
            <a:endParaRPr lang="nl-NL"/>
          </a:p>
        </p:txBody>
      </p:sp>
      <p:sp>
        <p:nvSpPr>
          <p:cNvPr id="141326" name="Line 14"/>
          <p:cNvSpPr>
            <a:spLocks noChangeShapeType="1"/>
          </p:cNvSpPr>
          <p:nvPr/>
        </p:nvSpPr>
        <p:spPr bwMode="auto">
          <a:xfrm>
            <a:off x="4089400" y="2841625"/>
            <a:ext cx="0" cy="2971800"/>
          </a:xfrm>
          <a:prstGeom prst="line">
            <a:avLst/>
          </a:prstGeom>
          <a:noFill/>
          <a:ln w="28575">
            <a:solidFill>
              <a:schemeClr val="bg2"/>
            </a:solidFill>
            <a:round/>
            <a:headEnd/>
            <a:tailEnd/>
          </a:ln>
        </p:spPr>
        <p:txBody>
          <a:bodyPr wrap="none" anchor="ctr"/>
          <a:lstStyle/>
          <a:p>
            <a:endParaRPr lang="nl-NL"/>
          </a:p>
        </p:txBody>
      </p:sp>
      <p:sp>
        <p:nvSpPr>
          <p:cNvPr id="141327" name="Line 15"/>
          <p:cNvSpPr>
            <a:spLocks noChangeShapeType="1"/>
          </p:cNvSpPr>
          <p:nvPr/>
        </p:nvSpPr>
        <p:spPr bwMode="auto">
          <a:xfrm flipH="1">
            <a:off x="2757488" y="5808663"/>
            <a:ext cx="1346200" cy="0"/>
          </a:xfrm>
          <a:prstGeom prst="line">
            <a:avLst/>
          </a:prstGeom>
          <a:noFill/>
          <a:ln w="28575">
            <a:solidFill>
              <a:schemeClr val="bg2"/>
            </a:solidFill>
            <a:round/>
            <a:headEnd/>
            <a:tailEnd type="triangle" w="lg" len="lg"/>
          </a:ln>
        </p:spPr>
        <p:txBody>
          <a:bodyPr wrap="none" anchor="ctr"/>
          <a:lstStyle/>
          <a:p>
            <a:endParaRPr lang="nl-NL"/>
          </a:p>
        </p:txBody>
      </p:sp>
      <p:sp>
        <p:nvSpPr>
          <p:cNvPr id="141328" name="Rectangle 18"/>
          <p:cNvSpPr>
            <a:spLocks noChangeArrowheads="1"/>
          </p:cNvSpPr>
          <p:nvPr/>
        </p:nvSpPr>
        <p:spPr bwMode="auto">
          <a:xfrm>
            <a:off x="4446588" y="879475"/>
            <a:ext cx="4592637" cy="518160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An executor is where a component/home is implemented</a:t>
            </a:r>
          </a:p>
          <a:p>
            <a:pPr marL="517525" lvl="1" indent="-173038">
              <a:spcBef>
                <a:spcPct val="30000"/>
              </a:spcBef>
              <a:buFontTx/>
              <a:buChar char="–"/>
            </a:pPr>
            <a:r>
              <a:rPr lang="en-US" altLang="zh-CN" sz="2000" i="0">
                <a:ea typeface="宋体" pitchFamily="2" charset="-122"/>
              </a:rPr>
              <a:t>The component/home’s servant forwards a client’s </a:t>
            </a:r>
            <a:r>
              <a:rPr lang="en-US" altLang="zh-CN" sz="2000">
                <a:ea typeface="宋体" pitchFamily="2" charset="-122"/>
              </a:rPr>
              <a:t>business logic</a:t>
            </a:r>
            <a:r>
              <a:rPr lang="en-US" altLang="zh-CN" sz="2000" i="0">
                <a:ea typeface="宋体" pitchFamily="2" charset="-122"/>
              </a:rPr>
              <a:t> request to component’s executor</a:t>
            </a:r>
          </a:p>
          <a:p>
            <a:pPr marL="173038" indent="-173038">
              <a:spcBef>
                <a:spcPct val="30000"/>
              </a:spcBef>
              <a:buFontTx/>
              <a:buChar char="•"/>
            </a:pPr>
            <a:r>
              <a:rPr lang="en-US" altLang="zh-CN" sz="2000" i="0">
                <a:ea typeface="宋体" pitchFamily="2" charset="-122"/>
              </a:rPr>
              <a:t>Developers subclass &amp; implement the following </a:t>
            </a:r>
            <a:r>
              <a:rPr lang="en-US" altLang="zh-CN" sz="2000" b="1" i="0">
                <a:latin typeface="Courier New" pitchFamily="49" charset="0"/>
                <a:ea typeface="宋体" pitchFamily="2" charset="-122"/>
              </a:rPr>
              <a:t>*_Exec</a:t>
            </a:r>
            <a:r>
              <a:rPr lang="en-US" altLang="zh-CN" sz="2000" i="0">
                <a:ea typeface="宋体" pitchFamily="2" charset="-122"/>
              </a:rPr>
              <a:t> </a:t>
            </a:r>
            <a:r>
              <a:rPr lang="en-US" altLang="zh-CN" sz="2000" b="1" i="0">
                <a:latin typeface="Courier New" pitchFamily="49" charset="0"/>
                <a:ea typeface="宋体" pitchFamily="2" charset="-122"/>
              </a:rPr>
              <a:t>local</a:t>
            </a:r>
            <a:r>
              <a:rPr lang="en-US" altLang="zh-CN" sz="2000" i="0">
                <a:ea typeface="宋体" pitchFamily="2" charset="-122"/>
              </a:rPr>
              <a:t> interfaces generated by CIDL:</a:t>
            </a:r>
          </a:p>
          <a:p>
            <a:pPr marL="517525" lvl="1" indent="-173038">
              <a:spcBef>
                <a:spcPct val="30000"/>
              </a:spcBef>
              <a:buFontTx/>
              <a:buChar char="–"/>
            </a:pPr>
            <a:r>
              <a:rPr lang="en-US" altLang="zh-CN" sz="2000" b="1" i="0">
                <a:latin typeface="Courier New" pitchFamily="49" charset="0"/>
                <a:ea typeface="宋体" pitchFamily="2" charset="-122"/>
              </a:rPr>
              <a:t>HelloHome_Exec</a:t>
            </a:r>
            <a:r>
              <a:rPr lang="en-US" altLang="zh-CN" sz="2000" i="0">
                <a:ea typeface="宋体" pitchFamily="2" charset="-122"/>
              </a:rPr>
              <a:t> </a:t>
            </a:r>
          </a:p>
          <a:p>
            <a:pPr marL="517525" lvl="1" indent="-173038">
              <a:spcBef>
                <a:spcPct val="30000"/>
              </a:spcBef>
              <a:buFontTx/>
              <a:buChar char="–"/>
            </a:pPr>
            <a:r>
              <a:rPr lang="en-US" altLang="zh-CN" sz="2000" b="1" i="0">
                <a:latin typeface="Courier New" pitchFamily="49" charset="0"/>
                <a:ea typeface="宋体" pitchFamily="2" charset="-122"/>
              </a:rPr>
              <a:t>HelloWorld_Exec </a:t>
            </a:r>
          </a:p>
          <a:p>
            <a:pPr marL="173038" indent="-173038">
              <a:spcBef>
                <a:spcPct val="30000"/>
              </a:spcBef>
              <a:buFontTx/>
              <a:buChar char="•"/>
            </a:pPr>
            <a:r>
              <a:rPr lang="en-US" altLang="zh-CN" sz="2000">
                <a:ea typeface="宋体" pitchFamily="2" charset="-122"/>
              </a:rPr>
              <a:t>Our</a:t>
            </a:r>
            <a:r>
              <a:rPr lang="en-US" altLang="zh-CN" sz="2000" i="0">
                <a:ea typeface="宋体" pitchFamily="2" charset="-122"/>
              </a:rPr>
              <a:t> (CIAO’s) convention is to give these executor implementations stylized names, such as</a:t>
            </a:r>
          </a:p>
          <a:p>
            <a:pPr marL="517525" lvl="1" indent="-173038">
              <a:spcBef>
                <a:spcPct val="30000"/>
              </a:spcBef>
              <a:buFontTx/>
              <a:buChar char="–"/>
            </a:pPr>
            <a:r>
              <a:rPr lang="en-US" altLang="zh-CN" sz="2000" b="1" i="0">
                <a:latin typeface="Courier New" pitchFamily="49" charset="0"/>
                <a:ea typeface="宋体" pitchFamily="2" charset="-122"/>
              </a:rPr>
              <a:t>HelloHome_Exec_Impl</a:t>
            </a:r>
          </a:p>
          <a:p>
            <a:pPr marL="517525" lvl="1" indent="-173038">
              <a:spcBef>
                <a:spcPct val="30000"/>
              </a:spcBef>
              <a:buFontTx/>
              <a:buChar char="–"/>
            </a:pPr>
            <a:r>
              <a:rPr lang="en-US" altLang="zh-CN" sz="2000" b="1" i="0">
                <a:latin typeface="Courier New" pitchFamily="49" charset="0"/>
                <a:ea typeface="宋体" pitchFamily="2" charset="-122"/>
              </a:rPr>
              <a:t>HelloWorld_Exec_Impl</a:t>
            </a:r>
          </a:p>
          <a:p>
            <a:pPr marL="173038" indent="-173038">
              <a:spcBef>
                <a:spcPct val="30000"/>
              </a:spcBef>
              <a:buFontTx/>
              <a:buChar char="•"/>
            </a:pP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28575" y="533400"/>
            <a:ext cx="8991600" cy="381000"/>
          </a:xfrm>
        </p:spPr>
        <p:txBody>
          <a:bodyPr/>
          <a:lstStyle/>
          <a:p>
            <a:pPr eaLnBrk="1" hangingPunct="1"/>
            <a:r>
              <a:rPr lang="en-US" altLang="zh-CN" sz="3200" smtClean="0">
                <a:ea typeface="宋体" pitchFamily="2" charset="-122"/>
              </a:rPr>
              <a:t>Example 2: Heads Up Display (HUD)</a:t>
            </a:r>
          </a:p>
        </p:txBody>
      </p:sp>
      <p:sp>
        <p:nvSpPr>
          <p:cNvPr id="41988" name="Rectangle 3"/>
          <p:cNvSpPr>
            <a:spLocks noGrp="1" noChangeArrowheads="1"/>
          </p:cNvSpPr>
          <p:nvPr>
            <p:ph type="body" sz="half" idx="1"/>
          </p:nvPr>
        </p:nvSpPr>
        <p:spPr>
          <a:xfrm>
            <a:off x="5181600" y="1046163"/>
            <a:ext cx="3962400" cy="3048000"/>
          </a:xfrm>
        </p:spPr>
        <p:txBody>
          <a:bodyPr/>
          <a:lstStyle/>
          <a:p>
            <a:pPr marL="169863" indent="-169863" eaLnBrk="1" hangingPunct="1">
              <a:spcBef>
                <a:spcPct val="40000"/>
              </a:spcBef>
            </a:pPr>
            <a:r>
              <a:rPr lang="en-US" altLang="zh-CN" sz="2000" smtClean="0">
                <a:ea typeface="宋体" pitchFamily="2" charset="-122"/>
              </a:rPr>
              <a:t>Component developers must implement </a:t>
            </a:r>
          </a:p>
          <a:p>
            <a:pPr marL="511175" lvl="1" indent="-169863" eaLnBrk="1" hangingPunct="1">
              <a:spcBef>
                <a:spcPct val="40000"/>
              </a:spcBef>
            </a:pPr>
            <a:r>
              <a:rPr lang="en-US" altLang="zh-CN" sz="2000" smtClean="0">
                <a:ea typeface="宋体" pitchFamily="2" charset="-122"/>
              </a:rPr>
              <a:t>Executors for “provided” ports that are invoked by its clients</a:t>
            </a:r>
          </a:p>
          <a:p>
            <a:pPr marL="854075" lvl="2" indent="-163513" eaLnBrk="1" hangingPunct="1">
              <a:spcBef>
                <a:spcPct val="40000"/>
              </a:spcBef>
            </a:pPr>
            <a:r>
              <a:rPr lang="en-US" altLang="zh-CN" smtClean="0">
                <a:ea typeface="宋体" pitchFamily="2" charset="-122"/>
              </a:rPr>
              <a:t>Facets</a:t>
            </a:r>
          </a:p>
          <a:p>
            <a:pPr marL="854075" lvl="2" indent="-163513" eaLnBrk="1" hangingPunct="1">
              <a:spcBef>
                <a:spcPct val="40000"/>
              </a:spcBef>
            </a:pPr>
            <a:r>
              <a:rPr lang="en-US" altLang="zh-CN" smtClean="0">
                <a:ea typeface="宋体" pitchFamily="2" charset="-122"/>
              </a:rPr>
              <a:t>Event sinks</a:t>
            </a:r>
          </a:p>
          <a:p>
            <a:pPr marL="511175" lvl="1" indent="-169863" eaLnBrk="1" hangingPunct="1">
              <a:spcBef>
                <a:spcPct val="40000"/>
              </a:spcBef>
            </a:pPr>
            <a:r>
              <a:rPr lang="en-US" altLang="zh-CN" sz="2000" smtClean="0">
                <a:ea typeface="宋体" pitchFamily="2" charset="-122"/>
              </a:rPr>
              <a:t>Executors that invoke operations on the component’s “required” ports</a:t>
            </a:r>
          </a:p>
          <a:p>
            <a:pPr marL="854075" lvl="2" indent="-163513" eaLnBrk="1" hangingPunct="1">
              <a:spcBef>
                <a:spcPct val="40000"/>
              </a:spcBef>
            </a:pPr>
            <a:r>
              <a:rPr lang="en-US" altLang="zh-CN" smtClean="0">
                <a:ea typeface="宋体" pitchFamily="2" charset="-122"/>
              </a:rPr>
              <a:t>Receptacles</a:t>
            </a:r>
          </a:p>
          <a:p>
            <a:pPr marL="854075" lvl="2" indent="-163513" eaLnBrk="1" hangingPunct="1">
              <a:spcBef>
                <a:spcPct val="40000"/>
              </a:spcBef>
            </a:pPr>
            <a:r>
              <a:rPr lang="en-US" altLang="zh-CN" smtClean="0">
                <a:ea typeface="宋体" pitchFamily="2" charset="-122"/>
              </a:rPr>
              <a:t>Event sources</a:t>
            </a:r>
          </a:p>
        </p:txBody>
      </p:sp>
      <p:graphicFrame>
        <p:nvGraphicFramePr>
          <p:cNvPr id="41986" name="Object 2"/>
          <p:cNvGraphicFramePr>
            <a:graphicFrameLocks noChangeAspect="1"/>
          </p:cNvGraphicFramePr>
          <p:nvPr/>
        </p:nvGraphicFramePr>
        <p:xfrm>
          <a:off x="228600" y="2133600"/>
          <a:ext cx="4691063" cy="1933575"/>
        </p:xfrm>
        <a:graphic>
          <a:graphicData uri="http://schemas.openxmlformats.org/presentationml/2006/ole">
            <p:oleObj spid="_x0000_s41986" name="Visio" r:id="rId4" imgW="4695217" imgH="1935889" progId="Visio.Drawing.11">
              <p:embed/>
            </p:oleObj>
          </a:graphicData>
        </a:graphic>
      </p:graphicFrame>
      <p:sp>
        <p:nvSpPr>
          <p:cNvPr id="41989" name="Rectangle 5"/>
          <p:cNvSpPr>
            <a:spLocks noChangeArrowheads="1"/>
          </p:cNvSpPr>
          <p:nvPr/>
        </p:nvSpPr>
        <p:spPr bwMode="auto">
          <a:xfrm>
            <a:off x="76200" y="205740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41990" name="Text Box 6"/>
          <p:cNvSpPr txBox="1">
            <a:spLocks noChangeArrowheads="1"/>
          </p:cNvSpPr>
          <p:nvPr/>
        </p:nvSpPr>
        <p:spPr bwMode="auto">
          <a:xfrm>
            <a:off x="990600" y="411480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41991" name="Text Box 7"/>
          <p:cNvSpPr txBox="1">
            <a:spLocks noChangeArrowheads="1"/>
          </p:cNvSpPr>
          <p:nvPr/>
        </p:nvSpPr>
        <p:spPr bwMode="auto">
          <a:xfrm>
            <a:off x="152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41992" name="Text Box 9"/>
          <p:cNvSpPr txBox="1">
            <a:spLocks noChangeArrowheads="1"/>
          </p:cNvSpPr>
          <p:nvPr/>
        </p:nvSpPr>
        <p:spPr bwMode="auto">
          <a:xfrm>
            <a:off x="1676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41993" name="Text Box 10"/>
          <p:cNvSpPr txBox="1">
            <a:spLocks noChangeArrowheads="1"/>
          </p:cNvSpPr>
          <p:nvPr/>
        </p:nvSpPr>
        <p:spPr bwMode="auto">
          <a:xfrm>
            <a:off x="3200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41994" name="Rectangle 11"/>
          <p:cNvSpPr>
            <a:spLocks noChangeArrowheads="1"/>
          </p:cNvSpPr>
          <p:nvPr/>
        </p:nvSpPr>
        <p:spPr bwMode="auto">
          <a:xfrm>
            <a:off x="434975" y="5721350"/>
            <a:ext cx="8274050" cy="406400"/>
          </a:xfrm>
          <a:prstGeom prst="rect">
            <a:avLst/>
          </a:prstGeom>
          <a:solidFill>
            <a:srgbClr val="FFFF66"/>
          </a:solidFill>
          <a:ln w="9525">
            <a:solidFill>
              <a:schemeClr val="tx1"/>
            </a:solidFill>
            <a:miter lim="800000"/>
            <a:headEnd/>
            <a:tailEnd/>
          </a:ln>
        </p:spPr>
        <p:txBody>
          <a:bodyPr wrap="none">
            <a:spAutoFit/>
          </a:bodyPr>
          <a:lstStyle/>
          <a:p>
            <a:pPr algn="ctr">
              <a:spcBef>
                <a:spcPct val="0"/>
              </a:spcBef>
            </a:pPr>
            <a:r>
              <a:rPr lang="en-US" altLang="zh-CN" sz="2000" i="0">
                <a:ea typeface="宋体" pitchFamily="2" charset="-122"/>
              </a:rPr>
              <a:t>This is the majority of the code implemented by component developers! </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zh-CN" sz="3200" smtClean="0">
                <a:ea typeface="宋体" pitchFamily="2" charset="-122"/>
              </a:rPr>
              <a:t>Implementing GPS Facet Local Interface </a:t>
            </a:r>
          </a:p>
        </p:txBody>
      </p:sp>
      <p:sp>
        <p:nvSpPr>
          <p:cNvPr id="43012" name="Text Box 4"/>
          <p:cNvSpPr txBox="1">
            <a:spLocks noChangeArrowheads="1"/>
          </p:cNvSpPr>
          <p:nvPr/>
        </p:nvSpPr>
        <p:spPr bwMode="auto">
          <a:xfrm>
            <a:off x="152400" y="1066800"/>
            <a:ext cx="36576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interface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get_pos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component 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provides</a:t>
            </a:r>
            <a:r>
              <a:rPr lang="en-US" altLang="zh-CN" sz="1400" b="1" i="0">
                <a:latin typeface="Courier New" pitchFamily="49" charset="0"/>
                <a:ea typeface="宋体" pitchFamily="2" charset="-122"/>
              </a:rPr>
              <a:t>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MyLocation;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GPS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provide_MyLocation ();</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3013" name="Text Box 7"/>
          <p:cNvSpPr txBox="1">
            <a:spLocks noChangeArrowheads="1"/>
          </p:cNvSpPr>
          <p:nvPr/>
        </p:nvSpPr>
        <p:spPr bwMode="auto">
          <a:xfrm>
            <a:off x="3781425" y="1023938"/>
            <a:ext cx="5173663" cy="178752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Executor IDL generated by CIDL compiler</a:t>
            </a:r>
          </a:p>
          <a:p>
            <a:pPr>
              <a:spcBef>
                <a:spcPct val="0"/>
              </a:spcBef>
            </a:pPr>
            <a:r>
              <a:rPr lang="en-US" altLang="zh-CN" sz="1400" b="1" i="0">
                <a:latin typeface="Courier New" pitchFamily="49" charset="0"/>
                <a:ea typeface="宋体" pitchFamily="2" charset="-122"/>
              </a:rPr>
              <a:t>local interface CCM_position : position {};</a:t>
            </a:r>
          </a:p>
          <a:p>
            <a:pPr>
              <a:spcBef>
                <a:spcPct val="0"/>
              </a:spcBef>
            </a:pPr>
            <a:r>
              <a:rPr lang="en-US" altLang="zh-CN" sz="1400" b="1" i="0">
                <a:latin typeface="Courier New" pitchFamily="49" charset="0"/>
                <a:ea typeface="宋体" pitchFamily="2" charset="-122"/>
              </a:rPr>
              <a:t>local interface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CCM_GPS,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Components::SessionComponent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CCM_position get_MyLocation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sp>
        <p:nvSpPr>
          <p:cNvPr id="43014" name="AutoShape 8"/>
          <p:cNvSpPr>
            <a:spLocks noChangeArrowheads="1"/>
          </p:cNvSpPr>
          <p:nvPr/>
        </p:nvSpPr>
        <p:spPr bwMode="auto">
          <a:xfrm>
            <a:off x="990600" y="3394075"/>
            <a:ext cx="485775" cy="976313"/>
          </a:xfrm>
          <a:prstGeom prst="downArrow">
            <a:avLst>
              <a:gd name="adj1" fmla="val 50000"/>
              <a:gd name="adj2" fmla="val 50245"/>
            </a:avLst>
          </a:prstGeom>
          <a:noFill/>
          <a:ln w="9525">
            <a:solidFill>
              <a:schemeClr val="tx1"/>
            </a:solidFill>
            <a:miter lim="800000"/>
            <a:headEnd/>
            <a:tailEnd/>
          </a:ln>
        </p:spPr>
        <p:txBody>
          <a:bodyPr wrap="none" anchor="ctr">
            <a:spAutoFit/>
          </a:bodyPr>
          <a:lstStyle/>
          <a:p>
            <a:endParaRPr lang="nl-NL"/>
          </a:p>
        </p:txBody>
      </p:sp>
      <p:sp>
        <p:nvSpPr>
          <p:cNvPr id="43015" name="Text Box 10"/>
          <p:cNvSpPr txBox="1">
            <a:spLocks noChangeArrowheads="1"/>
          </p:cNvSpPr>
          <p:nvPr/>
        </p:nvSpPr>
        <p:spPr bwMode="auto">
          <a:xfrm>
            <a:off x="4619625" y="3001963"/>
            <a:ext cx="4343400" cy="3182937"/>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Implemented by executor developers</a:t>
            </a:r>
          </a:p>
          <a:p>
            <a:pPr>
              <a:spcBef>
                <a:spcPct val="0"/>
              </a:spcBef>
            </a:pPr>
            <a:r>
              <a:rPr lang="en-US" altLang="zh-CN" sz="1400" b="1" i="0">
                <a:latin typeface="Courier New" pitchFamily="49" charset="0"/>
                <a:ea typeface="宋体" pitchFamily="2" charset="-122"/>
              </a:rPr>
              <a:t>class position_Exec_Impl : </a:t>
            </a:r>
          </a:p>
          <a:p>
            <a:pPr>
              <a:spcBef>
                <a:spcPct val="0"/>
              </a:spcBef>
            </a:pPr>
            <a:r>
              <a:rPr lang="en-US" altLang="zh-CN" sz="1400" b="1" i="0">
                <a:latin typeface="Courier New" pitchFamily="49" charset="0"/>
                <a:ea typeface="宋体" pitchFamily="2" charset="-122"/>
              </a:rPr>
              <a:t>  public CCM_position, … { </a:t>
            </a:r>
          </a:p>
          <a:p>
            <a:pPr>
              <a:spcBef>
                <a:spcPct val="0"/>
              </a:spcBef>
            </a:pPr>
            <a:r>
              <a:rPr lang="en-US" altLang="zh-CN" sz="1400" b="1" i="0">
                <a:latin typeface="Courier New" pitchFamily="49" charset="0"/>
                <a:ea typeface="宋体" pitchFamily="2" charset="-122"/>
              </a:rPr>
              <a:t>  virtual CORBA::Long </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cached_current_location_;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endParaRPr lang="en-US" altLang="zh-CN" sz="1000" b="1" i="0">
              <a:latin typeface="Courier New" pitchFamily="49" charset="0"/>
              <a:ea typeface="宋体" pitchFamily="2" charset="-122"/>
            </a:endParaRPr>
          </a:p>
          <a:p>
            <a:pPr>
              <a:spcBef>
                <a:spcPct val="0"/>
              </a:spcBef>
            </a:pPr>
            <a:r>
              <a:rPr lang="en-US" altLang="zh-CN" sz="1400" b="1" i="0">
                <a:latin typeface="Courier New" pitchFamily="49" charset="0"/>
                <a:ea typeface="宋体" pitchFamily="2" charset="-122"/>
              </a:rPr>
              <a:t>class GPS_Exec_Impl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CCM_position_ptr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get_MyLocation</a:t>
            </a:r>
            <a:r>
              <a:rPr lang="en-US" altLang="zh-CN" sz="1400" b="1" i="0">
                <a:latin typeface="Courier New" pitchFamily="49" charset="0"/>
                <a:ea typeface="宋体" pitchFamily="2" charset="-122"/>
              </a:rPr>
              <a:t>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new position_Exec_Impl;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graphicFrame>
        <p:nvGraphicFramePr>
          <p:cNvPr id="43010" name="Object 2"/>
          <p:cNvGraphicFramePr>
            <a:graphicFrameLocks noChangeAspect="1"/>
          </p:cNvGraphicFramePr>
          <p:nvPr/>
        </p:nvGraphicFramePr>
        <p:xfrm>
          <a:off x="2489200" y="2911475"/>
          <a:ext cx="1816100" cy="1728788"/>
        </p:xfrm>
        <a:graphic>
          <a:graphicData uri="http://schemas.openxmlformats.org/presentationml/2006/ole">
            <p:oleObj spid="_x0000_s43010" name="Visio" r:id="rId4" imgW="1625240" imgH="1548639" progId="Visio.Drawing.11">
              <p:embed/>
            </p:oleObj>
          </a:graphicData>
        </a:graphic>
      </p:graphicFrame>
      <p:sp>
        <p:nvSpPr>
          <p:cNvPr id="43016" name="AutoShape 14"/>
          <p:cNvSpPr>
            <a:spLocks noChangeArrowheads="1"/>
          </p:cNvSpPr>
          <p:nvPr/>
        </p:nvSpPr>
        <p:spPr bwMode="auto">
          <a:xfrm>
            <a:off x="2341563" y="6367463"/>
            <a:ext cx="1808162" cy="365125"/>
          </a:xfrm>
          <a:prstGeom prst="wedgeRectCallout">
            <a:avLst>
              <a:gd name="adj1" fmla="val 86259"/>
              <a:gd name="adj2" fmla="val -243912"/>
            </a:avLst>
          </a:prstGeom>
          <a:solidFill>
            <a:srgbClr val="FFFF99"/>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Factory method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zh-CN" sz="3200" smtClean="0">
                <a:ea typeface="宋体" pitchFamily="2" charset="-122"/>
              </a:rPr>
              <a:t>NavDisplay Component Event Sink</a:t>
            </a:r>
          </a:p>
        </p:txBody>
      </p:sp>
      <p:sp>
        <p:nvSpPr>
          <p:cNvPr id="44036" name="Rectangle 3"/>
          <p:cNvSpPr>
            <a:spLocks noGrp="1" noChangeArrowheads="1"/>
          </p:cNvSpPr>
          <p:nvPr>
            <p:ph type="body" idx="1"/>
          </p:nvPr>
        </p:nvSpPr>
        <p:spPr>
          <a:xfrm>
            <a:off x="3760788" y="1093788"/>
            <a:ext cx="5383212" cy="1905000"/>
          </a:xfrm>
        </p:spPr>
        <p:txBody>
          <a:bodyPr/>
          <a:lstStyle/>
          <a:p>
            <a:pPr marL="169863" indent="-169863" eaLnBrk="1" hangingPunct="1">
              <a:spcBef>
                <a:spcPct val="30000"/>
              </a:spcBef>
            </a:pPr>
            <a:r>
              <a:rPr lang="en-US" altLang="zh-CN" sz="2000" smtClean="0">
                <a:ea typeface="宋体" pitchFamily="2" charset="-122"/>
              </a:rPr>
              <a:t>Components can be connected to event consumer interfaces, similar to facets </a:t>
            </a:r>
          </a:p>
          <a:p>
            <a:pPr marL="169863" indent="-169863" eaLnBrk="1" hangingPunct="1">
              <a:spcBef>
                <a:spcPct val="30000"/>
              </a:spcBef>
            </a:pPr>
            <a:r>
              <a:rPr lang="en-US" altLang="zh-CN" sz="2000" smtClean="0">
                <a:ea typeface="宋体" pitchFamily="2" charset="-122"/>
              </a:rPr>
              <a:t>CIDL generates event consumer servants</a:t>
            </a:r>
          </a:p>
          <a:p>
            <a:pPr marL="169863" indent="-169863" eaLnBrk="1" hangingPunct="1">
              <a:spcBef>
                <a:spcPct val="30000"/>
              </a:spcBef>
            </a:pPr>
            <a:r>
              <a:rPr lang="en-US" altLang="zh-CN" sz="2000" smtClean="0">
                <a:ea typeface="宋体" pitchFamily="2" charset="-122"/>
              </a:rPr>
              <a:t>Executor mapping defines typed push operations directly</a:t>
            </a:r>
          </a:p>
        </p:txBody>
      </p:sp>
      <p:sp>
        <p:nvSpPr>
          <p:cNvPr id="44037" name="Text Box 4"/>
          <p:cNvSpPr txBox="1">
            <a:spLocks noChangeArrowheads="1"/>
          </p:cNvSpPr>
          <p:nvPr/>
        </p:nvSpPr>
        <p:spPr bwMode="auto">
          <a:xfrm>
            <a:off x="-11113" y="1066800"/>
            <a:ext cx="4349751"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consumes</a:t>
            </a:r>
            <a:r>
              <a:rPr lang="en-US" altLang="zh-CN" sz="1400" b="1" i="0">
                <a:latin typeface="Courier New" pitchFamily="49" charset="0"/>
                <a:ea typeface="宋体" pitchFamily="2" charset="-122"/>
              </a:rPr>
              <a:t> tick Refresh;</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 get_consumer_Refresh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4038" name="AutoShape 5"/>
          <p:cNvSpPr>
            <a:spLocks noChangeArrowheads="1"/>
          </p:cNvSpPr>
          <p:nvPr/>
        </p:nvSpPr>
        <p:spPr bwMode="auto">
          <a:xfrm>
            <a:off x="533400" y="27479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4034" name="Object 2"/>
          <p:cNvGraphicFramePr>
            <a:graphicFrameLocks noChangeAspect="1"/>
          </p:cNvGraphicFramePr>
          <p:nvPr/>
        </p:nvGraphicFramePr>
        <p:xfrm>
          <a:off x="1662113" y="2300288"/>
          <a:ext cx="2057400" cy="1816100"/>
        </p:xfrm>
        <a:graphic>
          <a:graphicData uri="http://schemas.openxmlformats.org/presentationml/2006/ole">
            <p:oleObj spid="_x0000_s44034" name="Visio" r:id="rId4" imgW="1755662" imgH="1551163" progId="Visio.Drawing.11">
              <p:embed/>
            </p:oleObj>
          </a:graphicData>
        </a:graphic>
      </p:graphicFrame>
      <p:sp>
        <p:nvSpPr>
          <p:cNvPr id="44039" name="Text Box 7"/>
          <p:cNvSpPr txBox="1">
            <a:spLocks noChangeArrowheads="1"/>
          </p:cNvSpPr>
          <p:nvPr/>
        </p:nvSpPr>
        <p:spPr bwMode="auto">
          <a:xfrm>
            <a:off x="4435475" y="3324225"/>
            <a:ext cx="4511675" cy="272415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void </a:t>
            </a:r>
            <a:r>
              <a:rPr lang="en-US" altLang="zh-CN" sz="1400" b="1" i="0">
                <a:solidFill>
                  <a:srgbClr val="FF0066"/>
                </a:solidFill>
                <a:latin typeface="Courier New" pitchFamily="49" charset="0"/>
                <a:ea typeface="宋体" pitchFamily="2" charset="-122"/>
              </a:rPr>
              <a:t>push_Refresh</a:t>
            </a:r>
            <a:r>
              <a:rPr lang="en-US" altLang="zh-CN" sz="1400" b="1" i="0">
                <a:latin typeface="Courier New" pitchFamily="49" charset="0"/>
                <a:ea typeface="宋体" pitchFamily="2" charset="-122"/>
              </a:rPr>
              <a:t> (tick *ev)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Call a user-defined method </a:t>
            </a:r>
          </a:p>
          <a:p>
            <a:pPr>
              <a:lnSpc>
                <a:spcPct val="95000"/>
              </a:lnSpc>
              <a:spcBef>
                <a:spcPct val="0"/>
              </a:spcBef>
            </a:pPr>
            <a:r>
              <a:rPr lang="en-US" altLang="zh-CN" sz="1400" b="1" i="0">
                <a:latin typeface="Courier New" pitchFamily="49" charset="0"/>
                <a:ea typeface="宋体" pitchFamily="2" charset="-122"/>
              </a:rPr>
              <a:t>    // (see next page) to perform some </a:t>
            </a:r>
          </a:p>
          <a:p>
            <a:pPr>
              <a:lnSpc>
                <a:spcPct val="95000"/>
              </a:lnSpc>
              <a:spcBef>
                <a:spcPct val="0"/>
              </a:spcBef>
            </a:pPr>
            <a:r>
              <a:rPr lang="en-US" altLang="zh-CN" sz="1400" b="1" i="0">
                <a:latin typeface="Courier New" pitchFamily="49" charset="0"/>
                <a:ea typeface="宋体" pitchFamily="2" charset="-122"/>
              </a:rPr>
              <a:t>    // work on the</a:t>
            </a:r>
            <a:r>
              <a:rPr lang="en-US" altLang="zh-CN" sz="1400" i="0">
                <a:latin typeface="Courier New" pitchFamily="49" charset="0"/>
                <a:ea typeface="宋体" pitchFamily="2" charset="-122"/>
              </a:rPr>
              <a:t> </a:t>
            </a:r>
            <a:r>
              <a:rPr lang="en-US" altLang="zh-CN" sz="1400" b="1" i="0">
                <a:latin typeface="Courier New" pitchFamily="49" charset="0"/>
                <a:ea typeface="宋体" pitchFamily="2" charset="-122"/>
              </a:rPr>
              <a:t>event.</a:t>
            </a:r>
          </a:p>
          <a:p>
            <a:pPr>
              <a:lnSpc>
                <a:spcPct val="95000"/>
              </a:lnSpc>
              <a:spcBef>
                <a:spcPct val="0"/>
              </a:spcBef>
            </a:pPr>
            <a:r>
              <a:rPr lang="en-US" altLang="zh-CN" sz="1400" b="1" i="0">
                <a:latin typeface="Courier New" pitchFamily="49" charset="0"/>
                <a:ea typeface="宋体" pitchFamily="2" charset="-122"/>
              </a:rPr>
              <a:t>    this-&gt;refresh_reading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Solution: Component Middleware</a:t>
            </a:r>
          </a:p>
        </p:txBody>
      </p:sp>
      <p:sp>
        <p:nvSpPr>
          <p:cNvPr id="84995" name="Rectangle 11"/>
          <p:cNvSpPr>
            <a:spLocks noChangeArrowheads="1"/>
          </p:cNvSpPr>
          <p:nvPr/>
        </p:nvSpPr>
        <p:spPr bwMode="auto">
          <a:xfrm>
            <a:off x="0" y="1000125"/>
            <a:ext cx="3054350" cy="1739900"/>
          </a:xfrm>
          <a:prstGeom prst="rect">
            <a:avLst/>
          </a:prstGeom>
          <a:noFill/>
          <a:ln w="9525">
            <a:noFill/>
            <a:miter lim="800000"/>
            <a:headEnd/>
            <a:tailEnd/>
          </a:ln>
        </p:spPr>
        <p:txBody>
          <a:bodyPr>
            <a:spAutoFit/>
          </a:bodyPr>
          <a:lstStyle/>
          <a:p>
            <a:pPr marL="233363" lvl="1" indent="-117475">
              <a:spcBef>
                <a:spcPct val="30000"/>
              </a:spcBef>
              <a:buFontTx/>
              <a:buChar char="•"/>
            </a:pPr>
            <a:r>
              <a:rPr lang="en-US" i="0"/>
              <a:t>Creates a standard “virtual boundary” around application </a:t>
            </a:r>
            <a:r>
              <a:rPr lang="en-US" b="1" i="0"/>
              <a:t>component</a:t>
            </a:r>
            <a:r>
              <a:rPr lang="en-US" i="0"/>
              <a:t> implementations that interact only via well-defined interfaces</a:t>
            </a:r>
          </a:p>
        </p:txBody>
      </p:sp>
      <p:sp>
        <p:nvSpPr>
          <p:cNvPr id="727052" name="Rectangle 12"/>
          <p:cNvSpPr>
            <a:spLocks noChangeArrowheads="1"/>
          </p:cNvSpPr>
          <p:nvPr/>
        </p:nvSpPr>
        <p:spPr bwMode="auto">
          <a:xfrm>
            <a:off x="3162300" y="1000125"/>
            <a:ext cx="2976563" cy="1465263"/>
          </a:xfrm>
          <a:prstGeom prst="rect">
            <a:avLst/>
          </a:prstGeom>
          <a:noFill/>
          <a:ln w="9525">
            <a:noFill/>
            <a:miter lim="800000"/>
            <a:headEnd/>
            <a:tailEnd/>
          </a:ln>
        </p:spPr>
        <p:txBody>
          <a:bodyPr>
            <a:spAutoFit/>
          </a:bodyPr>
          <a:lstStyle/>
          <a:p>
            <a:pPr marL="233363" lvl="1" indent="-117475">
              <a:spcBef>
                <a:spcPct val="40000"/>
              </a:spcBef>
              <a:buFontTx/>
              <a:buChar char="•"/>
            </a:pPr>
            <a:r>
              <a:rPr lang="en-US" i="0"/>
              <a:t>Define standard </a:t>
            </a:r>
            <a:r>
              <a:rPr lang="en-US" b="1" i="0"/>
              <a:t>container</a:t>
            </a:r>
            <a:r>
              <a:rPr lang="en-US" i="0"/>
              <a:t> mechanisms needed to execute components in generic component servers </a:t>
            </a:r>
          </a:p>
        </p:txBody>
      </p:sp>
      <p:sp>
        <p:nvSpPr>
          <p:cNvPr id="727053" name="Rectangle 13"/>
          <p:cNvSpPr>
            <a:spLocks noChangeArrowheads="1"/>
          </p:cNvSpPr>
          <p:nvPr/>
        </p:nvSpPr>
        <p:spPr bwMode="auto">
          <a:xfrm>
            <a:off x="6049963" y="1001713"/>
            <a:ext cx="3297237" cy="1465262"/>
          </a:xfrm>
          <a:prstGeom prst="rect">
            <a:avLst/>
          </a:prstGeom>
          <a:noFill/>
          <a:ln w="9525">
            <a:noFill/>
            <a:miter lim="800000"/>
            <a:headEnd/>
            <a:tailEnd/>
          </a:ln>
        </p:spPr>
        <p:txBody>
          <a:bodyPr>
            <a:spAutoFit/>
          </a:bodyPr>
          <a:lstStyle/>
          <a:p>
            <a:pPr marL="233363" lvl="1" indent="-117475">
              <a:spcBef>
                <a:spcPct val="40000"/>
              </a:spcBef>
              <a:buFontTx/>
              <a:buChar char="•"/>
            </a:pPr>
            <a:r>
              <a:rPr lang="en-US" i="0"/>
              <a:t>Specify the infrastructure needed to </a:t>
            </a:r>
            <a:r>
              <a:rPr lang="en-US" b="1" i="0"/>
              <a:t>configure &amp; deploy</a:t>
            </a:r>
            <a:r>
              <a:rPr lang="en-US" i="0"/>
              <a:t> components throughout a distributed system</a:t>
            </a:r>
          </a:p>
        </p:txBody>
      </p:sp>
      <p:sp>
        <p:nvSpPr>
          <p:cNvPr id="727054" name="Text Box 14"/>
          <p:cNvSpPr txBox="1">
            <a:spLocks noChangeArrowheads="1"/>
          </p:cNvSpPr>
          <p:nvPr/>
        </p:nvSpPr>
        <p:spPr bwMode="auto">
          <a:xfrm>
            <a:off x="515938" y="4645025"/>
            <a:ext cx="8008937" cy="1930400"/>
          </a:xfrm>
          <a:prstGeom prst="rect">
            <a:avLst/>
          </a:prstGeom>
          <a:solidFill>
            <a:srgbClr val="CCFFFF"/>
          </a:solidFill>
          <a:ln w="9525">
            <a:solidFill>
              <a:schemeClr val="tx1"/>
            </a:solidFill>
            <a:miter lim="800000"/>
            <a:headEnd/>
            <a:tailEnd/>
          </a:ln>
        </p:spPr>
        <p:txBody>
          <a:bodyPr>
            <a:spAutoFit/>
          </a:bodyPr>
          <a:lstStyle/>
          <a:p>
            <a:pPr>
              <a:spcBef>
                <a:spcPct val="0"/>
              </a:spcBef>
            </a:pPr>
            <a:r>
              <a:rPr lang="en-US" sz="1000" b="1" i="0">
                <a:latin typeface="Courier New" pitchFamily="49" charset="0"/>
              </a:rPr>
              <a:t>&lt;ComponentAssemblyDescription id="a_HUDDisplay"&gt; ...</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&lt;name&gt;GPS-RateGen&lt;/name&gt; </a:t>
            </a:r>
          </a:p>
          <a:p>
            <a:pPr>
              <a:spcBef>
                <a:spcPct val="0"/>
              </a:spcBef>
            </a:pPr>
            <a:r>
              <a:rPr lang="en-US" sz="1000" b="1" i="0">
                <a:latin typeface="Courier New" pitchFamily="49" charset="0"/>
              </a:rPr>
              <a:t>   &lt;internalEndPoint&gt;&lt;portName&gt;Refresh&lt;/portName&gt;&lt;instance&gt;a_GPS&lt;/instance&gt;&lt;/internalEndPoint&gt;</a:t>
            </a:r>
          </a:p>
          <a:p>
            <a:pPr>
              <a:spcBef>
                <a:spcPct val="0"/>
              </a:spcBef>
            </a:pPr>
            <a:r>
              <a:rPr lang="en-US" sz="1000" b="1" i="0">
                <a:latin typeface="Courier New" pitchFamily="49" charset="0"/>
              </a:rPr>
              <a:t>   &lt;internalEndPoint&gt;&lt;portName&gt;Pulse&lt;/portName&gt;&lt;instance&gt;a_RateGen&lt;/instance&gt;&lt;/internalEndPoint&gt;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&lt;name&gt;NavDisplay-GPS&lt;/name&gt;</a:t>
            </a:r>
          </a:p>
          <a:p>
            <a:pPr>
              <a:spcBef>
                <a:spcPct val="0"/>
              </a:spcBef>
            </a:pPr>
            <a:r>
              <a:rPr lang="en-US" sz="1000" b="1" i="0">
                <a:latin typeface="Courier New" pitchFamily="49" charset="0"/>
              </a:rPr>
              <a:t>    &lt;internalEndPoint&gt;&lt;portName&gt;Refresh&lt;/portName&gt;&lt;instance&gt;a_NavDisplay&lt;/instance&gt;&lt;/internalEndPoint&gt;</a:t>
            </a:r>
          </a:p>
          <a:p>
            <a:pPr>
              <a:spcBef>
                <a:spcPct val="0"/>
              </a:spcBef>
            </a:pPr>
            <a:r>
              <a:rPr lang="en-US" sz="1000" b="1" i="0">
                <a:latin typeface="Courier New" pitchFamily="49" charset="0"/>
              </a:rPr>
              <a:t>    &lt;internalEndPoint&gt;&lt;portName&gt;Ready&lt;/portName&gt;&lt;instance&gt;a_GPS&lt;/instance&gt;&lt;/internalEndPoint&gt;</a:t>
            </a:r>
          </a:p>
          <a:p>
            <a:pPr>
              <a:spcBef>
                <a:spcPct val="0"/>
              </a:spcBef>
            </a:pPr>
            <a:r>
              <a:rPr lang="en-US" sz="1000" b="1" i="0">
                <a:latin typeface="Courier New" pitchFamily="49" charset="0"/>
              </a:rPr>
              <a:t>  &lt;/connection&gt; ...</a:t>
            </a:r>
          </a:p>
          <a:p>
            <a:pPr>
              <a:spcBef>
                <a:spcPct val="0"/>
              </a:spcBef>
            </a:pPr>
            <a:r>
              <a:rPr lang="en-US" sz="1000" b="1" i="0">
                <a:latin typeface="Courier New" pitchFamily="49" charset="0"/>
              </a:rPr>
              <a:t>&lt;/ComponentAssemblyDescription&gt;</a:t>
            </a:r>
          </a:p>
        </p:txBody>
      </p:sp>
      <p:grpSp>
        <p:nvGrpSpPr>
          <p:cNvPr id="2" name="Group 15"/>
          <p:cNvGrpSpPr>
            <a:grpSpLocks noChangeAspect="1"/>
          </p:cNvGrpSpPr>
          <p:nvPr/>
        </p:nvGrpSpPr>
        <p:grpSpPr bwMode="auto">
          <a:xfrm>
            <a:off x="704850" y="2908300"/>
            <a:ext cx="1292225" cy="1411288"/>
            <a:chOff x="429" y="2214"/>
            <a:chExt cx="1018" cy="1110"/>
          </a:xfrm>
        </p:grpSpPr>
        <p:sp>
          <p:nvSpPr>
            <p:cNvPr id="85051" name="Rectangle 16"/>
            <p:cNvSpPr>
              <a:spLocks noChangeAspect="1" noChangeArrowheads="1"/>
            </p:cNvSpPr>
            <p:nvPr/>
          </p:nvSpPr>
          <p:spPr bwMode="auto">
            <a:xfrm>
              <a:off x="429" y="2214"/>
              <a:ext cx="1011" cy="1090"/>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52" name="Text Box 17"/>
            <p:cNvSpPr txBox="1">
              <a:spLocks noChangeAspect="1" noChangeArrowheads="1"/>
            </p:cNvSpPr>
            <p:nvPr/>
          </p:nvSpPr>
          <p:spPr bwMode="auto">
            <a:xfrm>
              <a:off x="651" y="3084"/>
              <a:ext cx="796" cy="240"/>
            </a:xfrm>
            <a:prstGeom prst="rect">
              <a:avLst/>
            </a:prstGeom>
            <a:noFill/>
            <a:ln w="9525">
              <a:noFill/>
              <a:miter lim="800000"/>
              <a:headEnd/>
              <a:tailEnd/>
            </a:ln>
          </p:spPr>
          <p:txBody>
            <a:bodyPr wrap="none">
              <a:spAutoFit/>
            </a:bodyPr>
            <a:lstStyle/>
            <a:p>
              <a:pPr eaLnBrk="0" hangingPunct="0">
                <a:spcBef>
                  <a:spcPct val="0"/>
                </a:spcBef>
              </a:pPr>
              <a:r>
                <a:rPr lang="en-GB" sz="1400" b="1" i="0"/>
                <a:t>Container</a:t>
              </a:r>
            </a:p>
          </p:txBody>
        </p:sp>
      </p:grpSp>
      <p:sp>
        <p:nvSpPr>
          <p:cNvPr id="85000" name="AutoShape 18"/>
          <p:cNvSpPr>
            <a:spLocks noChangeAspect="1" noChangeArrowheads="1"/>
          </p:cNvSpPr>
          <p:nvPr/>
        </p:nvSpPr>
        <p:spPr bwMode="auto">
          <a:xfrm>
            <a:off x="1030288" y="3295650"/>
            <a:ext cx="754062" cy="633413"/>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01" name="Line 19"/>
          <p:cNvSpPr>
            <a:spLocks noChangeAspect="1" noChangeShapeType="1"/>
          </p:cNvSpPr>
          <p:nvPr/>
        </p:nvSpPr>
        <p:spPr bwMode="auto">
          <a:xfrm rot="5400000" flipH="1" flipV="1">
            <a:off x="1294606" y="3158332"/>
            <a:ext cx="242887" cy="0"/>
          </a:xfrm>
          <a:prstGeom prst="line">
            <a:avLst/>
          </a:prstGeom>
          <a:noFill/>
          <a:ln w="9525">
            <a:solidFill>
              <a:schemeClr val="tx1"/>
            </a:solidFill>
            <a:round/>
            <a:headEnd/>
            <a:tailEnd/>
          </a:ln>
        </p:spPr>
        <p:txBody>
          <a:bodyPr wrap="none" anchor="ctr"/>
          <a:lstStyle/>
          <a:p>
            <a:endParaRPr lang="nl-NL"/>
          </a:p>
        </p:txBody>
      </p:sp>
      <p:sp>
        <p:nvSpPr>
          <p:cNvPr id="85002" name="Oval 20"/>
          <p:cNvSpPr>
            <a:spLocks noChangeAspect="1" noChangeArrowheads="1"/>
          </p:cNvSpPr>
          <p:nvPr/>
        </p:nvSpPr>
        <p:spPr bwMode="auto">
          <a:xfrm rot="5400000">
            <a:off x="1299369" y="2978944"/>
            <a:ext cx="233363" cy="238125"/>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03" name="Line 21"/>
          <p:cNvSpPr>
            <a:spLocks noChangeAspect="1" noChangeShapeType="1"/>
          </p:cNvSpPr>
          <p:nvPr/>
        </p:nvSpPr>
        <p:spPr bwMode="auto">
          <a:xfrm flipH="1" flipV="1">
            <a:off x="1722438" y="3775075"/>
            <a:ext cx="782637" cy="0"/>
          </a:xfrm>
          <a:prstGeom prst="line">
            <a:avLst/>
          </a:prstGeom>
          <a:noFill/>
          <a:ln w="9525">
            <a:solidFill>
              <a:schemeClr val="tx1"/>
            </a:solidFill>
            <a:round/>
            <a:headEnd/>
            <a:tailEnd/>
          </a:ln>
        </p:spPr>
        <p:txBody>
          <a:bodyPr wrap="none" anchor="ctr"/>
          <a:lstStyle/>
          <a:p>
            <a:endParaRPr lang="nl-NL"/>
          </a:p>
        </p:txBody>
      </p:sp>
      <p:sp>
        <p:nvSpPr>
          <p:cNvPr id="85004" name="Rectangle 22"/>
          <p:cNvSpPr>
            <a:spLocks noChangeAspect="1" noChangeArrowheads="1"/>
          </p:cNvSpPr>
          <p:nvPr/>
        </p:nvSpPr>
        <p:spPr bwMode="auto">
          <a:xfrm>
            <a:off x="1627188" y="3721100"/>
            <a:ext cx="93662" cy="10795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05" name="AutoShape 23"/>
          <p:cNvSpPr>
            <a:spLocks noChangeAspect="1" noChangeArrowheads="1"/>
          </p:cNvSpPr>
          <p:nvPr/>
        </p:nvSpPr>
        <p:spPr bwMode="auto">
          <a:xfrm>
            <a:off x="2417763" y="3657600"/>
            <a:ext cx="214312" cy="222250"/>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85006" name="Group 24"/>
          <p:cNvGrpSpPr>
            <a:grpSpLocks noChangeAspect="1"/>
          </p:cNvGrpSpPr>
          <p:nvPr/>
        </p:nvGrpSpPr>
        <p:grpSpPr bwMode="auto">
          <a:xfrm>
            <a:off x="479425" y="3424238"/>
            <a:ext cx="565150" cy="349250"/>
            <a:chOff x="504" y="2290"/>
            <a:chExt cx="193" cy="275"/>
          </a:xfrm>
        </p:grpSpPr>
        <p:sp>
          <p:nvSpPr>
            <p:cNvPr id="85049" name="Line 25"/>
            <p:cNvSpPr>
              <a:spLocks noChangeAspect="1" noChangeShapeType="1"/>
            </p:cNvSpPr>
            <p:nvPr/>
          </p:nvSpPr>
          <p:spPr bwMode="auto">
            <a:xfrm flipH="1" flipV="1">
              <a:off x="518" y="2565"/>
              <a:ext cx="179" cy="0"/>
            </a:xfrm>
            <a:prstGeom prst="line">
              <a:avLst/>
            </a:prstGeom>
            <a:noFill/>
            <a:ln w="9525">
              <a:solidFill>
                <a:schemeClr val="tx1"/>
              </a:solidFill>
              <a:round/>
              <a:headEnd/>
              <a:tailEnd/>
            </a:ln>
          </p:spPr>
          <p:txBody>
            <a:bodyPr wrap="none" anchor="ctr"/>
            <a:lstStyle/>
            <a:p>
              <a:endParaRPr lang="nl-NL"/>
            </a:p>
          </p:txBody>
        </p:sp>
        <p:sp>
          <p:nvSpPr>
            <p:cNvPr id="85050" name="Line 26"/>
            <p:cNvSpPr>
              <a:spLocks noChangeAspect="1" noChangeShapeType="1"/>
            </p:cNvSpPr>
            <p:nvPr/>
          </p:nvSpPr>
          <p:spPr bwMode="auto">
            <a:xfrm flipH="1" flipV="1">
              <a:off x="504" y="2290"/>
              <a:ext cx="193" cy="0"/>
            </a:xfrm>
            <a:prstGeom prst="line">
              <a:avLst/>
            </a:prstGeom>
            <a:noFill/>
            <a:ln w="9525">
              <a:solidFill>
                <a:schemeClr val="tx1"/>
              </a:solidFill>
              <a:round/>
              <a:headEnd/>
              <a:tailEnd/>
            </a:ln>
          </p:spPr>
          <p:txBody>
            <a:bodyPr wrap="none" anchor="ctr"/>
            <a:lstStyle/>
            <a:p>
              <a:endParaRPr lang="nl-NL"/>
            </a:p>
          </p:txBody>
        </p:sp>
      </p:grpSp>
      <p:grpSp>
        <p:nvGrpSpPr>
          <p:cNvPr id="85007" name="Group 27"/>
          <p:cNvGrpSpPr>
            <a:grpSpLocks noChangeAspect="1"/>
          </p:cNvGrpSpPr>
          <p:nvPr/>
        </p:nvGrpSpPr>
        <p:grpSpPr bwMode="auto">
          <a:xfrm>
            <a:off x="328613" y="3306763"/>
            <a:ext cx="236537" cy="579437"/>
            <a:chOff x="349" y="2197"/>
            <a:chExt cx="186" cy="457"/>
          </a:xfrm>
        </p:grpSpPr>
        <p:sp>
          <p:nvSpPr>
            <p:cNvPr id="85047" name="AutoShape 28"/>
            <p:cNvSpPr>
              <a:spLocks noChangeAspect="1" noChangeArrowheads="1"/>
            </p:cNvSpPr>
            <p:nvPr/>
          </p:nvSpPr>
          <p:spPr bwMode="auto">
            <a:xfrm>
              <a:off x="350" y="2478"/>
              <a:ext cx="179" cy="176"/>
            </a:xfrm>
            <a:prstGeom prst="chevron">
              <a:avLst>
                <a:gd name="adj" fmla="val 25426"/>
              </a:avLst>
            </a:prstGeom>
            <a:solidFill>
              <a:srgbClr val="FF0000"/>
            </a:solidFill>
            <a:ln w="9525">
              <a:solidFill>
                <a:schemeClr val="tx1"/>
              </a:solidFill>
              <a:miter lim="800000"/>
              <a:headEnd/>
              <a:tailEnd/>
            </a:ln>
          </p:spPr>
          <p:txBody>
            <a:bodyPr wrap="none" anchor="ctr"/>
            <a:lstStyle/>
            <a:p>
              <a:endParaRPr lang="nl-NL"/>
            </a:p>
          </p:txBody>
        </p:sp>
        <p:sp>
          <p:nvSpPr>
            <p:cNvPr id="85048" name="Oval 29"/>
            <p:cNvSpPr>
              <a:spLocks noChangeAspect="1" noChangeArrowheads="1"/>
            </p:cNvSpPr>
            <p:nvPr/>
          </p:nvSpPr>
          <p:spPr bwMode="auto">
            <a:xfrm>
              <a:off x="349" y="2197"/>
              <a:ext cx="186" cy="186"/>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5008" name="Rectangle 30"/>
          <p:cNvSpPr>
            <a:spLocks noChangeAspect="1" noChangeArrowheads="1"/>
          </p:cNvSpPr>
          <p:nvPr/>
        </p:nvSpPr>
        <p:spPr bwMode="auto">
          <a:xfrm>
            <a:off x="1309688" y="3873500"/>
            <a:ext cx="209550" cy="104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09" name="Line 31"/>
          <p:cNvSpPr>
            <a:spLocks noChangeAspect="1" noChangeShapeType="1"/>
          </p:cNvSpPr>
          <p:nvPr/>
        </p:nvSpPr>
        <p:spPr bwMode="auto">
          <a:xfrm flipH="1" flipV="1">
            <a:off x="1735138" y="3413125"/>
            <a:ext cx="784225" cy="0"/>
          </a:xfrm>
          <a:prstGeom prst="line">
            <a:avLst/>
          </a:prstGeom>
          <a:noFill/>
          <a:ln w="9525">
            <a:solidFill>
              <a:schemeClr val="tx1"/>
            </a:solidFill>
            <a:round/>
            <a:headEnd/>
            <a:tailEnd/>
          </a:ln>
        </p:spPr>
        <p:txBody>
          <a:bodyPr wrap="none" anchor="ctr"/>
          <a:lstStyle/>
          <a:p>
            <a:endParaRPr lang="nl-NL"/>
          </a:p>
        </p:txBody>
      </p:sp>
      <p:sp>
        <p:nvSpPr>
          <p:cNvPr id="85010" name="Rectangle 32"/>
          <p:cNvSpPr>
            <a:spLocks noChangeAspect="1" noChangeArrowheads="1"/>
          </p:cNvSpPr>
          <p:nvPr/>
        </p:nvSpPr>
        <p:spPr bwMode="auto">
          <a:xfrm>
            <a:off x="1690688" y="3389313"/>
            <a:ext cx="65087" cy="6350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11" name="AutoShape 33"/>
          <p:cNvSpPr>
            <a:spLocks noChangeAspect="1" noChangeArrowheads="1"/>
          </p:cNvSpPr>
          <p:nvPr/>
        </p:nvSpPr>
        <p:spPr bwMode="auto">
          <a:xfrm rot="-5400000">
            <a:off x="2400300" y="3211513"/>
            <a:ext cx="446088" cy="3921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nvGrpSpPr>
          <p:cNvPr id="5" name="Group 34"/>
          <p:cNvGrpSpPr>
            <a:grpSpLocks/>
          </p:cNvGrpSpPr>
          <p:nvPr/>
        </p:nvGrpSpPr>
        <p:grpSpPr bwMode="auto">
          <a:xfrm>
            <a:off x="2527300" y="2362200"/>
            <a:ext cx="5703888" cy="2106613"/>
            <a:chOff x="1592" y="1254"/>
            <a:chExt cx="3593" cy="1327"/>
          </a:xfrm>
        </p:grpSpPr>
        <p:sp>
          <p:nvSpPr>
            <p:cNvPr id="85013" name="Rectangle 35"/>
            <p:cNvSpPr>
              <a:spLocks noChangeAspect="1" noChangeArrowheads="1"/>
            </p:cNvSpPr>
            <p:nvPr/>
          </p:nvSpPr>
          <p:spPr bwMode="auto">
            <a:xfrm rot="-5400000">
              <a:off x="2422" y="1306"/>
              <a:ext cx="928" cy="1477"/>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14" name="Line 36"/>
            <p:cNvSpPr>
              <a:spLocks noChangeAspect="1" noChangeShapeType="1"/>
            </p:cNvSpPr>
            <p:nvPr/>
          </p:nvSpPr>
          <p:spPr bwMode="auto">
            <a:xfrm rot="5400000" flipH="1" flipV="1">
              <a:off x="2389" y="1731"/>
              <a:ext cx="154" cy="0"/>
            </a:xfrm>
            <a:prstGeom prst="line">
              <a:avLst/>
            </a:prstGeom>
            <a:noFill/>
            <a:ln w="9525">
              <a:solidFill>
                <a:schemeClr val="tx1"/>
              </a:solidFill>
              <a:round/>
              <a:headEnd/>
              <a:tailEnd/>
            </a:ln>
          </p:spPr>
          <p:txBody>
            <a:bodyPr wrap="none" anchor="ctr"/>
            <a:lstStyle/>
            <a:p>
              <a:endParaRPr lang="nl-NL"/>
            </a:p>
          </p:txBody>
        </p:sp>
        <p:sp>
          <p:nvSpPr>
            <p:cNvPr id="85015" name="Oval 37"/>
            <p:cNvSpPr>
              <a:spLocks noChangeAspect="1" noChangeArrowheads="1"/>
            </p:cNvSpPr>
            <p:nvPr/>
          </p:nvSpPr>
          <p:spPr bwMode="auto">
            <a:xfrm rot="5400000">
              <a:off x="2392" y="1617"/>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16" name="AutoShape 38"/>
            <p:cNvSpPr>
              <a:spLocks noChangeAspect="1" noChangeArrowheads="1"/>
            </p:cNvSpPr>
            <p:nvPr/>
          </p:nvSpPr>
          <p:spPr bwMode="auto">
            <a:xfrm>
              <a:off x="1624" y="2072"/>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grpSp>
          <p:nvGrpSpPr>
            <p:cNvPr id="85017" name="Group 39"/>
            <p:cNvGrpSpPr>
              <a:grpSpLocks noChangeAspect="1"/>
            </p:cNvGrpSpPr>
            <p:nvPr/>
          </p:nvGrpSpPr>
          <p:grpSpPr bwMode="auto">
            <a:xfrm>
              <a:off x="1682" y="1918"/>
              <a:ext cx="649" cy="219"/>
              <a:chOff x="2019" y="2282"/>
              <a:chExt cx="414" cy="274"/>
            </a:xfrm>
          </p:grpSpPr>
          <p:sp>
            <p:nvSpPr>
              <p:cNvPr id="85045" name="Line 40"/>
              <p:cNvSpPr>
                <a:spLocks noChangeAspect="1" noChangeShapeType="1"/>
              </p:cNvSpPr>
              <p:nvPr/>
            </p:nvSpPr>
            <p:spPr bwMode="auto">
              <a:xfrm flipH="1" flipV="1">
                <a:off x="2079" y="2556"/>
                <a:ext cx="352" cy="0"/>
              </a:xfrm>
              <a:prstGeom prst="line">
                <a:avLst/>
              </a:prstGeom>
              <a:noFill/>
              <a:ln w="9525">
                <a:solidFill>
                  <a:schemeClr val="tx1"/>
                </a:solidFill>
                <a:round/>
                <a:headEnd/>
                <a:tailEnd/>
              </a:ln>
            </p:spPr>
            <p:txBody>
              <a:bodyPr wrap="none" anchor="ctr"/>
              <a:lstStyle/>
              <a:p>
                <a:endParaRPr lang="nl-NL"/>
              </a:p>
            </p:txBody>
          </p:sp>
          <p:sp>
            <p:nvSpPr>
              <p:cNvPr id="85046" name="Line 41"/>
              <p:cNvSpPr>
                <a:spLocks noChangeAspect="1" noChangeShapeType="1"/>
              </p:cNvSpPr>
              <p:nvPr/>
            </p:nvSpPr>
            <p:spPr bwMode="auto">
              <a:xfrm flipH="1" flipV="1">
                <a:off x="2019" y="2282"/>
                <a:ext cx="414" cy="0"/>
              </a:xfrm>
              <a:prstGeom prst="line">
                <a:avLst/>
              </a:prstGeom>
              <a:noFill/>
              <a:ln w="9525">
                <a:solidFill>
                  <a:schemeClr val="tx1"/>
                </a:solidFill>
                <a:round/>
                <a:headEnd/>
                <a:tailEnd/>
              </a:ln>
            </p:spPr>
            <p:txBody>
              <a:bodyPr wrap="none" anchor="ctr"/>
              <a:lstStyle/>
              <a:p>
                <a:endParaRPr lang="nl-NL"/>
              </a:p>
            </p:txBody>
          </p:sp>
        </p:grpSp>
        <p:sp>
          <p:nvSpPr>
            <p:cNvPr id="85018" name="AutoShape 42"/>
            <p:cNvSpPr>
              <a:spLocks noChangeAspect="1" noChangeArrowheads="1"/>
            </p:cNvSpPr>
            <p:nvPr/>
          </p:nvSpPr>
          <p:spPr bwMode="auto">
            <a:xfrm>
              <a:off x="3113" y="2021"/>
              <a:ext cx="475"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19" name="Rectangle 43"/>
            <p:cNvSpPr>
              <a:spLocks noChangeAspect="1" noChangeArrowheads="1"/>
            </p:cNvSpPr>
            <p:nvPr/>
          </p:nvSpPr>
          <p:spPr bwMode="auto">
            <a:xfrm>
              <a:off x="3308" y="2385"/>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20" name="Oval 44"/>
            <p:cNvSpPr>
              <a:spLocks noChangeAspect="1" noChangeArrowheads="1"/>
            </p:cNvSpPr>
            <p:nvPr/>
          </p:nvSpPr>
          <p:spPr bwMode="auto">
            <a:xfrm>
              <a:off x="1592" y="1839"/>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21" name="AutoShape 45"/>
            <p:cNvSpPr>
              <a:spLocks noChangeAspect="1" noChangeArrowheads="1"/>
            </p:cNvSpPr>
            <p:nvPr/>
          </p:nvSpPr>
          <p:spPr bwMode="auto">
            <a:xfrm>
              <a:off x="2222" y="1817"/>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22" name="Rectangle 46"/>
            <p:cNvSpPr>
              <a:spLocks noChangeAspect="1" noChangeArrowheads="1"/>
            </p:cNvSpPr>
            <p:nvPr/>
          </p:nvSpPr>
          <p:spPr bwMode="auto">
            <a:xfrm>
              <a:off x="2399" y="2181"/>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nvGrpSpPr>
            <p:cNvPr id="85023" name="Group 47"/>
            <p:cNvGrpSpPr>
              <a:grpSpLocks/>
            </p:cNvGrpSpPr>
            <p:nvPr/>
          </p:nvGrpSpPr>
          <p:grpSpPr bwMode="auto">
            <a:xfrm rot="-5400000">
              <a:off x="2805" y="1880"/>
              <a:ext cx="139" cy="477"/>
              <a:chOff x="2679" y="2150"/>
              <a:chExt cx="139" cy="477"/>
            </a:xfrm>
          </p:grpSpPr>
          <p:sp>
            <p:nvSpPr>
              <p:cNvPr id="85042" name="Line 48"/>
              <p:cNvSpPr>
                <a:spLocks noChangeAspect="1" noChangeShapeType="1"/>
              </p:cNvSpPr>
              <p:nvPr/>
            </p:nvSpPr>
            <p:spPr bwMode="auto">
              <a:xfrm rot="5400000" flipH="1" flipV="1">
                <a:off x="2509" y="2389"/>
                <a:ext cx="477" cy="0"/>
              </a:xfrm>
              <a:prstGeom prst="line">
                <a:avLst/>
              </a:prstGeom>
              <a:noFill/>
              <a:ln w="9525">
                <a:solidFill>
                  <a:schemeClr val="tx1"/>
                </a:solidFill>
                <a:round/>
                <a:headEnd/>
                <a:tailEnd/>
              </a:ln>
            </p:spPr>
            <p:txBody>
              <a:bodyPr wrap="none" anchor="ctr"/>
              <a:lstStyle/>
              <a:p>
                <a:endParaRPr lang="nl-NL"/>
              </a:p>
            </p:txBody>
          </p:sp>
          <p:sp>
            <p:nvSpPr>
              <p:cNvPr id="85043" name="AutoShape 49"/>
              <p:cNvSpPr>
                <a:spLocks noChangeAspect="1" noChangeArrowheads="1"/>
              </p:cNvSpPr>
              <p:nvPr/>
            </p:nvSpPr>
            <p:spPr bwMode="auto">
              <a:xfrm rot="5400000">
                <a:off x="2677" y="2414"/>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sp>
            <p:nvSpPr>
              <p:cNvPr id="85044" name="AutoShape 50"/>
              <p:cNvSpPr>
                <a:spLocks noChangeAspect="1" noChangeArrowheads="1"/>
              </p:cNvSpPr>
              <p:nvPr/>
            </p:nvSpPr>
            <p:spPr bwMode="auto">
              <a:xfrm rot="5400000">
                <a:off x="2682" y="2306"/>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5024" name="Line 51"/>
            <p:cNvSpPr>
              <a:spLocks noChangeShapeType="1"/>
            </p:cNvSpPr>
            <p:nvPr/>
          </p:nvSpPr>
          <p:spPr bwMode="auto">
            <a:xfrm flipV="1">
              <a:off x="2664" y="1758"/>
              <a:ext cx="1704" cy="138"/>
            </a:xfrm>
            <a:prstGeom prst="line">
              <a:avLst/>
            </a:prstGeom>
            <a:noFill/>
            <a:ln w="9525">
              <a:solidFill>
                <a:schemeClr val="tx1"/>
              </a:solidFill>
              <a:round/>
              <a:headEnd/>
              <a:tailEnd/>
            </a:ln>
          </p:spPr>
          <p:txBody>
            <a:bodyPr/>
            <a:lstStyle/>
            <a:p>
              <a:endParaRPr lang="nl-NL"/>
            </a:p>
          </p:txBody>
        </p:sp>
        <p:sp>
          <p:nvSpPr>
            <p:cNvPr id="85025" name="Rectangle 52"/>
            <p:cNvSpPr>
              <a:spLocks noChangeAspect="1" noChangeArrowheads="1"/>
            </p:cNvSpPr>
            <p:nvPr/>
          </p:nvSpPr>
          <p:spPr bwMode="auto">
            <a:xfrm>
              <a:off x="2598" y="2086"/>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6" name="Rectangle 53"/>
            <p:cNvSpPr>
              <a:spLocks noChangeAspect="1" noChangeArrowheads="1"/>
            </p:cNvSpPr>
            <p:nvPr/>
          </p:nvSpPr>
          <p:spPr bwMode="auto">
            <a:xfrm>
              <a:off x="2639" y="1875"/>
              <a:ext cx="41" cy="4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27" name="Line 54"/>
            <p:cNvSpPr>
              <a:spLocks noChangeAspect="1" noChangeShapeType="1"/>
            </p:cNvSpPr>
            <p:nvPr/>
          </p:nvSpPr>
          <p:spPr bwMode="auto">
            <a:xfrm flipH="1" flipV="1">
              <a:off x="3543" y="2132"/>
              <a:ext cx="843" cy="0"/>
            </a:xfrm>
            <a:prstGeom prst="line">
              <a:avLst/>
            </a:prstGeom>
            <a:noFill/>
            <a:ln w="9525">
              <a:solidFill>
                <a:schemeClr val="tx1"/>
              </a:solidFill>
              <a:round/>
              <a:headEnd/>
              <a:tailEnd/>
            </a:ln>
          </p:spPr>
          <p:txBody>
            <a:bodyPr wrap="none" anchor="ctr"/>
            <a:lstStyle/>
            <a:p>
              <a:endParaRPr lang="nl-NL"/>
            </a:p>
          </p:txBody>
        </p:sp>
        <p:sp>
          <p:nvSpPr>
            <p:cNvPr id="85028" name="Rectangle 55"/>
            <p:cNvSpPr>
              <a:spLocks noChangeAspect="1" noChangeArrowheads="1"/>
            </p:cNvSpPr>
            <p:nvPr/>
          </p:nvSpPr>
          <p:spPr bwMode="auto">
            <a:xfrm>
              <a:off x="3505" y="2099"/>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9" name="Rectangle 56"/>
            <p:cNvSpPr>
              <a:spLocks noChangeAspect="1" noChangeArrowheads="1"/>
            </p:cNvSpPr>
            <p:nvPr/>
          </p:nvSpPr>
          <p:spPr bwMode="auto">
            <a:xfrm>
              <a:off x="4425" y="1345"/>
              <a:ext cx="760" cy="1236"/>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30" name="AutoShape 57"/>
            <p:cNvSpPr>
              <a:spLocks noChangeAspect="1" noChangeArrowheads="1"/>
            </p:cNvSpPr>
            <p:nvPr/>
          </p:nvSpPr>
          <p:spPr bwMode="auto">
            <a:xfrm rot="-5400000">
              <a:off x="4158" y="1659"/>
              <a:ext cx="282" cy="2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5031" name="AutoShape 58"/>
            <p:cNvSpPr>
              <a:spLocks noChangeAspect="1" noChangeArrowheads="1"/>
            </p:cNvSpPr>
            <p:nvPr/>
          </p:nvSpPr>
          <p:spPr bwMode="auto">
            <a:xfrm>
              <a:off x="4155" y="2092"/>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5032" name="AutoShape 59"/>
            <p:cNvSpPr>
              <a:spLocks noChangeAspect="1" noChangeArrowheads="1"/>
            </p:cNvSpPr>
            <p:nvPr/>
          </p:nvSpPr>
          <p:spPr bwMode="auto">
            <a:xfrm>
              <a:off x="4575" y="1452"/>
              <a:ext cx="474"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33" name="Line 60"/>
            <p:cNvSpPr>
              <a:spLocks noChangeAspect="1" noChangeShapeType="1"/>
            </p:cNvSpPr>
            <p:nvPr/>
          </p:nvSpPr>
          <p:spPr bwMode="auto">
            <a:xfrm rot="5400000" flipH="1" flipV="1">
              <a:off x="4742" y="1367"/>
              <a:ext cx="154" cy="0"/>
            </a:xfrm>
            <a:prstGeom prst="line">
              <a:avLst/>
            </a:prstGeom>
            <a:noFill/>
            <a:ln w="9525">
              <a:solidFill>
                <a:schemeClr val="tx1"/>
              </a:solidFill>
              <a:round/>
              <a:headEnd/>
              <a:tailEnd/>
            </a:ln>
          </p:spPr>
          <p:txBody>
            <a:bodyPr wrap="none" anchor="ctr"/>
            <a:lstStyle/>
            <a:p>
              <a:endParaRPr lang="nl-NL"/>
            </a:p>
          </p:txBody>
        </p:sp>
        <p:sp>
          <p:nvSpPr>
            <p:cNvPr id="85034" name="Oval 61"/>
            <p:cNvSpPr>
              <a:spLocks noChangeAspect="1" noChangeArrowheads="1"/>
            </p:cNvSpPr>
            <p:nvPr/>
          </p:nvSpPr>
          <p:spPr bwMode="auto">
            <a:xfrm rot="5400000">
              <a:off x="4744" y="1253"/>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5" name="Line 62"/>
            <p:cNvSpPr>
              <a:spLocks noChangeAspect="1" noChangeShapeType="1"/>
            </p:cNvSpPr>
            <p:nvPr/>
          </p:nvSpPr>
          <p:spPr bwMode="auto">
            <a:xfrm flipH="1" flipV="1">
              <a:off x="4391" y="2159"/>
              <a:ext cx="142" cy="0"/>
            </a:xfrm>
            <a:prstGeom prst="line">
              <a:avLst/>
            </a:prstGeom>
            <a:noFill/>
            <a:ln w="9525">
              <a:solidFill>
                <a:schemeClr val="tx1"/>
              </a:solidFill>
              <a:round/>
              <a:headEnd/>
              <a:tailEnd/>
            </a:ln>
          </p:spPr>
          <p:txBody>
            <a:bodyPr wrap="none" anchor="ctr"/>
            <a:lstStyle/>
            <a:p>
              <a:endParaRPr lang="nl-NL"/>
            </a:p>
          </p:txBody>
        </p:sp>
        <p:sp>
          <p:nvSpPr>
            <p:cNvPr id="85036" name="AutoShape 63"/>
            <p:cNvSpPr>
              <a:spLocks noChangeAspect="1" noChangeArrowheads="1"/>
            </p:cNvSpPr>
            <p:nvPr/>
          </p:nvSpPr>
          <p:spPr bwMode="auto">
            <a:xfrm>
              <a:off x="4255" y="2090"/>
              <a:ext cx="144" cy="139"/>
            </a:xfrm>
            <a:prstGeom prst="chevron">
              <a:avLst>
                <a:gd name="adj" fmla="val 25899"/>
              </a:avLst>
            </a:prstGeom>
            <a:solidFill>
              <a:srgbClr val="FF0000"/>
            </a:solidFill>
            <a:ln w="9525">
              <a:solidFill>
                <a:schemeClr val="tx1"/>
              </a:solidFill>
              <a:miter lim="800000"/>
              <a:headEnd/>
              <a:tailEnd/>
            </a:ln>
          </p:spPr>
          <p:txBody>
            <a:bodyPr wrap="none" anchor="ctr"/>
            <a:lstStyle/>
            <a:p>
              <a:endParaRPr lang="nl-NL"/>
            </a:p>
          </p:txBody>
        </p:sp>
        <p:sp>
          <p:nvSpPr>
            <p:cNvPr id="85037" name="Line 64"/>
            <p:cNvSpPr>
              <a:spLocks noChangeAspect="1" noChangeShapeType="1"/>
            </p:cNvSpPr>
            <p:nvPr/>
          </p:nvSpPr>
          <p:spPr bwMode="auto">
            <a:xfrm flipH="1" flipV="1">
              <a:off x="4382" y="1779"/>
              <a:ext cx="179" cy="0"/>
            </a:xfrm>
            <a:prstGeom prst="line">
              <a:avLst/>
            </a:prstGeom>
            <a:noFill/>
            <a:ln w="9525">
              <a:solidFill>
                <a:schemeClr val="tx1"/>
              </a:solidFill>
              <a:round/>
              <a:headEnd/>
              <a:tailEnd/>
            </a:ln>
          </p:spPr>
          <p:txBody>
            <a:bodyPr wrap="none" anchor="ctr"/>
            <a:lstStyle/>
            <a:p>
              <a:endParaRPr lang="nl-NL"/>
            </a:p>
          </p:txBody>
        </p:sp>
        <p:sp>
          <p:nvSpPr>
            <p:cNvPr id="85038" name="Oval 65"/>
            <p:cNvSpPr>
              <a:spLocks noChangeAspect="1" noChangeArrowheads="1"/>
            </p:cNvSpPr>
            <p:nvPr/>
          </p:nvSpPr>
          <p:spPr bwMode="auto">
            <a:xfrm>
              <a:off x="4234" y="1708"/>
              <a:ext cx="149"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9" name="Rectangle 66"/>
            <p:cNvSpPr>
              <a:spLocks noChangeAspect="1" noChangeArrowheads="1"/>
            </p:cNvSpPr>
            <p:nvPr/>
          </p:nvSpPr>
          <p:spPr bwMode="auto">
            <a:xfrm>
              <a:off x="4751" y="1816"/>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40" name="AutoShape 67"/>
            <p:cNvSpPr>
              <a:spLocks noChangeAspect="1" noChangeArrowheads="1"/>
            </p:cNvSpPr>
            <p:nvPr/>
          </p:nvSpPr>
          <p:spPr bwMode="auto">
            <a:xfrm>
              <a:off x="4529" y="2092"/>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41" name="Rectangle 68"/>
            <p:cNvSpPr>
              <a:spLocks noChangeAspect="1" noChangeArrowheads="1"/>
            </p:cNvSpPr>
            <p:nvPr/>
          </p:nvSpPr>
          <p:spPr bwMode="auto">
            <a:xfrm>
              <a:off x="4706" y="2456"/>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0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7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52" grpId="0"/>
      <p:bldP spid="727053" grpId="0"/>
      <p:bldP spid="72705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sz="3200" smtClean="0">
                <a:ea typeface="宋体" pitchFamily="2" charset="-122"/>
              </a:rPr>
              <a:t>Using NavDisplay Receptacle Connections</a:t>
            </a:r>
          </a:p>
        </p:txBody>
      </p:sp>
      <p:sp>
        <p:nvSpPr>
          <p:cNvPr id="45060" name="Rectangle 3"/>
          <p:cNvSpPr>
            <a:spLocks noGrp="1" noChangeArrowheads="1"/>
          </p:cNvSpPr>
          <p:nvPr>
            <p:ph type="body" idx="1"/>
          </p:nvPr>
        </p:nvSpPr>
        <p:spPr>
          <a:xfrm>
            <a:off x="3433763" y="947738"/>
            <a:ext cx="5595937" cy="1752600"/>
          </a:xfrm>
        </p:spPr>
        <p:txBody>
          <a:bodyPr/>
          <a:lstStyle/>
          <a:p>
            <a:pPr marL="169863" indent="-169863" eaLnBrk="1" hangingPunct="1">
              <a:spcBef>
                <a:spcPct val="50000"/>
              </a:spcBef>
            </a:pPr>
            <a:r>
              <a:rPr lang="en-US" altLang="zh-CN" sz="2000" smtClean="0">
                <a:ea typeface="宋体" pitchFamily="2" charset="-122"/>
              </a:rPr>
              <a:t>Component-specific context manages receptacle connections</a:t>
            </a:r>
          </a:p>
          <a:p>
            <a:pPr marL="169863" indent="-169863" eaLnBrk="1" hangingPunct="1">
              <a:spcBef>
                <a:spcPct val="50000"/>
              </a:spcBef>
            </a:pPr>
            <a:r>
              <a:rPr lang="en-US" altLang="zh-CN" sz="2000" smtClean="0">
                <a:ea typeface="宋体" pitchFamily="2" charset="-122"/>
              </a:rPr>
              <a:t>Executor acquires its connected receptacle reference from its component-specific context</a:t>
            </a:r>
          </a:p>
        </p:txBody>
      </p:sp>
      <p:sp>
        <p:nvSpPr>
          <p:cNvPr id="45061" name="Text Box 4"/>
          <p:cNvSpPr txBox="1">
            <a:spLocks noChangeArrowheads="1"/>
          </p:cNvSpPr>
          <p:nvPr/>
        </p:nvSpPr>
        <p:spPr bwMode="auto">
          <a:xfrm>
            <a:off x="76200" y="1066800"/>
            <a:ext cx="47244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uses</a:t>
            </a:r>
            <a:r>
              <a:rPr lang="en-US" altLang="zh-CN" sz="1400" b="1" i="0">
                <a:latin typeface="Courier New" pitchFamily="49" charset="0"/>
                <a:ea typeface="宋体" pitchFamily="2" charset="-122"/>
              </a:rPr>
              <a:t> position 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void connect_GPSLocation (in position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disconnect_GPSLocation();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get_connection_GPSLocation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5062" name="AutoShape 5"/>
          <p:cNvSpPr>
            <a:spLocks noChangeArrowheads="1"/>
          </p:cNvSpPr>
          <p:nvPr/>
        </p:nvSpPr>
        <p:spPr bwMode="auto">
          <a:xfrm>
            <a:off x="838200" y="2611438"/>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5058" name="Object 2"/>
          <p:cNvGraphicFramePr>
            <a:graphicFrameLocks noChangeAspect="1"/>
          </p:cNvGraphicFramePr>
          <p:nvPr/>
        </p:nvGraphicFramePr>
        <p:xfrm>
          <a:off x="2292350" y="2319338"/>
          <a:ext cx="2066925" cy="1825625"/>
        </p:xfrm>
        <a:graphic>
          <a:graphicData uri="http://schemas.openxmlformats.org/presentationml/2006/ole">
            <p:oleObj spid="_x0000_s45058" name="Visio" r:id="rId4" imgW="1755662" imgH="1551163" progId="Visio.Drawing.11">
              <p:embed/>
            </p:oleObj>
          </a:graphicData>
        </a:graphic>
      </p:graphicFrame>
      <p:sp>
        <p:nvSpPr>
          <p:cNvPr id="45063" name="Text Box 9"/>
          <p:cNvSpPr txBox="1">
            <a:spLocks noChangeArrowheads="1"/>
          </p:cNvSpPr>
          <p:nvPr/>
        </p:nvSpPr>
        <p:spPr bwMode="auto">
          <a:xfrm>
            <a:off x="4672013" y="2552700"/>
            <a:ext cx="4379912" cy="3554413"/>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refresh_reading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Local call</a:t>
            </a:r>
          </a:p>
          <a:p>
            <a:pPr>
              <a:spcBef>
                <a:spcPct val="0"/>
              </a:spcBef>
            </a:pPr>
            <a:r>
              <a:rPr lang="en-US" altLang="zh-CN" sz="1400" b="1" i="0">
                <a:latin typeface="Courier New" pitchFamily="49" charset="0"/>
                <a:ea typeface="宋体" pitchFamily="2" charset="-122"/>
              </a:rPr>
              <a:t>    position_var cur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get_connection_GPSLocation</a:t>
            </a: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 Remote call</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coord = cur-&gt;</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7625" y="533400"/>
            <a:ext cx="8991600" cy="381000"/>
          </a:xfrm>
        </p:spPr>
        <p:txBody>
          <a:bodyPr/>
          <a:lstStyle/>
          <a:p>
            <a:pPr eaLnBrk="1" hangingPunct="1"/>
            <a:r>
              <a:rPr lang="en-US" altLang="zh-CN" sz="3200" smtClean="0">
                <a:ea typeface="宋体" pitchFamily="2" charset="-122"/>
              </a:rPr>
              <a:t>Initializing NavDisplay Component Context</a:t>
            </a:r>
          </a:p>
        </p:txBody>
      </p:sp>
      <p:sp>
        <p:nvSpPr>
          <p:cNvPr id="142339" name="Rectangle 3"/>
          <p:cNvSpPr>
            <a:spLocks noGrp="1" noChangeArrowheads="1"/>
          </p:cNvSpPr>
          <p:nvPr>
            <p:ph type="body" sz="half" idx="1"/>
          </p:nvPr>
        </p:nvSpPr>
        <p:spPr>
          <a:xfrm>
            <a:off x="4152900" y="1016000"/>
            <a:ext cx="4914900" cy="1963738"/>
          </a:xfrm>
        </p:spPr>
        <p:txBody>
          <a:bodyPr/>
          <a:lstStyle/>
          <a:p>
            <a:pPr marL="169863" indent="-169863" eaLnBrk="1" hangingPunct="1">
              <a:spcBef>
                <a:spcPct val="50000"/>
              </a:spcBef>
            </a:pPr>
            <a:r>
              <a:rPr lang="en-US" altLang="zh-CN" sz="2000" smtClean="0">
                <a:ea typeface="宋体" pitchFamily="2" charset="-122"/>
              </a:rPr>
              <a:t>Calls to set context information are invoked automatically as </a:t>
            </a:r>
            <a:r>
              <a:rPr lang="en-US" altLang="zh-CN" sz="2000" i="1" smtClean="0">
                <a:ea typeface="宋体" pitchFamily="2" charset="-122"/>
              </a:rPr>
              <a:t>callbacks</a:t>
            </a:r>
            <a:r>
              <a:rPr lang="en-US" altLang="zh-CN" sz="2000" smtClean="0">
                <a:ea typeface="宋体" pitchFamily="2" charset="-122"/>
              </a:rPr>
              <a:t> from containers during deployment</a:t>
            </a:r>
          </a:p>
          <a:p>
            <a:pPr marL="169863" indent="-169863" eaLnBrk="1" hangingPunct="1">
              <a:spcBef>
                <a:spcPct val="50000"/>
              </a:spcBef>
            </a:pPr>
            <a:r>
              <a:rPr lang="en-US" altLang="zh-CN" sz="2000" smtClean="0">
                <a:ea typeface="宋体" pitchFamily="2" charset="-122"/>
              </a:rPr>
              <a:t>Component developers implement these callbacks in their executor code</a:t>
            </a:r>
          </a:p>
          <a:p>
            <a:pPr marL="169863" indent="-169863" eaLnBrk="1" hangingPunct="1">
              <a:spcBef>
                <a:spcPct val="50000"/>
              </a:spcBef>
            </a:pPr>
            <a:endParaRPr lang="zh-CN" altLang="en-US" sz="2000" smtClean="0">
              <a:ea typeface="宋体" pitchFamily="2" charset="-122"/>
            </a:endParaRPr>
          </a:p>
        </p:txBody>
      </p:sp>
      <p:sp>
        <p:nvSpPr>
          <p:cNvPr id="142340" name="Text Box 17"/>
          <p:cNvSpPr txBox="1">
            <a:spLocks noChangeArrowheads="1"/>
          </p:cNvSpPr>
          <p:nvPr/>
        </p:nvSpPr>
        <p:spPr bwMode="auto">
          <a:xfrm>
            <a:off x="4368800" y="3130550"/>
            <a:ext cx="4743450" cy="307340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private: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CCM_NavDisplay_Context_var</a:t>
            </a:r>
            <a:r>
              <a:rPr lang="en-US" altLang="zh-CN" sz="1400" b="1" i="0">
                <a:latin typeface="Courier New" pitchFamily="49" charset="0"/>
                <a:ea typeface="宋体" pitchFamily="2" charset="-122"/>
              </a:rPr>
              <a:t> context_;</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  // Called back by container</a:t>
            </a:r>
          </a:p>
          <a:p>
            <a:pPr>
              <a:lnSpc>
                <a:spcPct val="95000"/>
              </a:lnSpc>
              <a:spcBef>
                <a:spcPct val="0"/>
              </a:spcBef>
            </a:pPr>
            <a:r>
              <a:rPr lang="en-US" altLang="zh-CN" sz="1400" b="1" i="0">
                <a:latin typeface="Courier New" pitchFamily="49" charset="0"/>
                <a:ea typeface="宋体" pitchFamily="2" charset="-122"/>
              </a:rPr>
              <a:t>  void </a:t>
            </a:r>
            <a:r>
              <a:rPr lang="en-US" altLang="zh-CN" sz="1400" b="1" i="0">
                <a:solidFill>
                  <a:srgbClr val="FF0066"/>
                </a:solidFill>
                <a:latin typeface="Courier New" pitchFamily="49" charset="0"/>
                <a:ea typeface="宋体" pitchFamily="2" charset="-122"/>
              </a:rPr>
              <a:t>set_session_context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(Components::SessionContext_ptr c)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CCM_NavDisplay_Context::_narrow</a:t>
            </a:r>
            <a:r>
              <a:rPr lang="en-US" altLang="zh-CN" sz="1400" b="1" i="0">
                <a:latin typeface="Courier New" pitchFamily="49" charset="0"/>
                <a:ea typeface="宋体" pitchFamily="2" charset="-122"/>
              </a:rPr>
              <a:t>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
        <p:nvSpPr>
          <p:cNvPr id="142341" name="Rectangle 26"/>
          <p:cNvSpPr>
            <a:spLocks noChangeArrowheads="1"/>
          </p:cNvSpPr>
          <p:nvPr/>
        </p:nvSpPr>
        <p:spPr bwMode="auto">
          <a:xfrm>
            <a:off x="0" y="4154488"/>
            <a:ext cx="4572000" cy="1752600"/>
          </a:xfrm>
          <a:prstGeom prst="rect">
            <a:avLst/>
          </a:prstGeom>
          <a:noFill/>
          <a:ln w="9525">
            <a:noFill/>
            <a:miter lim="800000"/>
            <a:headEnd/>
            <a:tailEnd/>
          </a:ln>
        </p:spPr>
        <p:txBody>
          <a:bodyPr/>
          <a:lstStyle/>
          <a:p>
            <a:pPr marL="169863" indent="-169863">
              <a:spcBef>
                <a:spcPct val="30000"/>
              </a:spcBef>
              <a:buFontTx/>
              <a:buChar char="•"/>
            </a:pPr>
            <a:r>
              <a:rPr lang="en-US" altLang="zh-CN" sz="1900" i="0">
                <a:ea typeface="宋体" pitchFamily="2" charset="-122"/>
              </a:rPr>
              <a:t>Component-specific context manages connections &amp; subscriptions</a:t>
            </a:r>
          </a:p>
          <a:p>
            <a:pPr marL="169863" indent="-169863">
              <a:spcBef>
                <a:spcPct val="30000"/>
              </a:spcBef>
              <a:buFontTx/>
              <a:buChar char="•"/>
            </a:pPr>
            <a:r>
              <a:rPr lang="en-US" altLang="zh-CN" sz="1900" i="0">
                <a:ea typeface="宋体" pitchFamily="2" charset="-122"/>
              </a:rPr>
              <a:t>Container passes component its context via callbacks, e.g. </a:t>
            </a:r>
          </a:p>
          <a:p>
            <a:pPr marL="511175" lvl="1" indent="-169863">
              <a:spcBef>
                <a:spcPct val="30000"/>
              </a:spcBef>
              <a:buFontTx/>
              <a:buChar char="–"/>
            </a:pPr>
            <a:r>
              <a:rPr lang="en-US" altLang="zh-CN" sz="1900" b="1" i="0">
                <a:latin typeface="Courier New" pitchFamily="49" charset="0"/>
                <a:ea typeface="宋体" pitchFamily="2" charset="-122"/>
              </a:rPr>
              <a:t>set_session_context()</a:t>
            </a:r>
          </a:p>
          <a:p>
            <a:pPr marL="511175" lvl="1" indent="-169863">
              <a:spcBef>
                <a:spcPct val="30000"/>
              </a:spcBef>
              <a:buFontTx/>
              <a:buChar char="–"/>
            </a:pPr>
            <a:r>
              <a:rPr lang="en-US" altLang="zh-CN" sz="1900" b="1" i="0">
                <a:latin typeface="Courier New" pitchFamily="49" charset="0"/>
                <a:ea typeface="宋体" pitchFamily="2" charset="-122"/>
              </a:rPr>
              <a:t>set_entity_context()</a:t>
            </a:r>
            <a:endParaRPr lang="en-US" altLang="zh-CN" sz="1900" b="1" i="0">
              <a:ea typeface="宋体" pitchFamily="2" charset="-122"/>
            </a:endParaRPr>
          </a:p>
        </p:txBody>
      </p:sp>
      <p:grpSp>
        <p:nvGrpSpPr>
          <p:cNvPr id="142342" name="Group 292"/>
          <p:cNvGrpSpPr>
            <a:grpSpLocks/>
          </p:cNvGrpSpPr>
          <p:nvPr/>
        </p:nvGrpSpPr>
        <p:grpSpPr bwMode="auto">
          <a:xfrm>
            <a:off x="171450" y="973138"/>
            <a:ext cx="3976688" cy="3054350"/>
            <a:chOff x="108" y="613"/>
            <a:chExt cx="2505" cy="1924"/>
          </a:xfrm>
        </p:grpSpPr>
        <p:sp>
          <p:nvSpPr>
            <p:cNvPr id="142343" name="AutoShape 28"/>
            <p:cNvSpPr>
              <a:spLocks noChangeAspect="1" noChangeArrowheads="1" noTextEdit="1"/>
            </p:cNvSpPr>
            <p:nvPr/>
          </p:nvSpPr>
          <p:spPr bwMode="auto">
            <a:xfrm>
              <a:off x="108" y="613"/>
              <a:ext cx="2505" cy="1924"/>
            </a:xfrm>
            <a:prstGeom prst="rect">
              <a:avLst/>
            </a:prstGeom>
            <a:noFill/>
            <a:ln w="9525">
              <a:noFill/>
              <a:miter lim="800000"/>
              <a:headEnd/>
              <a:tailEnd/>
            </a:ln>
          </p:spPr>
          <p:txBody>
            <a:bodyPr/>
            <a:lstStyle/>
            <a:p>
              <a:endParaRPr lang="nl-NL"/>
            </a:p>
          </p:txBody>
        </p:sp>
        <p:sp>
          <p:nvSpPr>
            <p:cNvPr id="142344" name="Rectangle 29"/>
            <p:cNvSpPr>
              <a:spLocks noChangeAspect="1" noChangeArrowheads="1"/>
            </p:cNvSpPr>
            <p:nvPr/>
          </p:nvSpPr>
          <p:spPr bwMode="auto">
            <a:xfrm>
              <a:off x="289" y="752"/>
              <a:ext cx="2122" cy="1770"/>
            </a:xfrm>
            <a:prstGeom prst="rect">
              <a:avLst/>
            </a:prstGeom>
            <a:solidFill>
              <a:srgbClr val="BFFFBF"/>
            </a:solidFill>
            <a:ln w="3175">
              <a:solidFill>
                <a:srgbClr val="000000"/>
              </a:solidFill>
              <a:miter lim="800000"/>
              <a:headEnd/>
              <a:tailEnd/>
            </a:ln>
          </p:spPr>
          <p:txBody>
            <a:bodyPr/>
            <a:lstStyle/>
            <a:p>
              <a:endParaRPr lang="nl-NL"/>
            </a:p>
          </p:txBody>
        </p:sp>
        <p:sp>
          <p:nvSpPr>
            <p:cNvPr id="142345" name="Rectangle 30"/>
            <p:cNvSpPr>
              <a:spLocks noChangeAspect="1" noChangeArrowheads="1"/>
            </p:cNvSpPr>
            <p:nvPr/>
          </p:nvSpPr>
          <p:spPr bwMode="auto">
            <a:xfrm>
              <a:off x="358" y="2372"/>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42346" name="Rectangle 31"/>
            <p:cNvSpPr>
              <a:spLocks noChangeAspect="1" noChangeArrowheads="1"/>
            </p:cNvSpPr>
            <p:nvPr/>
          </p:nvSpPr>
          <p:spPr bwMode="auto">
            <a:xfrm>
              <a:off x="332" y="813"/>
              <a:ext cx="2045" cy="1444"/>
            </a:xfrm>
            <a:prstGeom prst="rect">
              <a:avLst/>
            </a:prstGeom>
            <a:solidFill>
              <a:srgbClr val="BFFFBF"/>
            </a:solidFill>
            <a:ln w="3175">
              <a:solidFill>
                <a:srgbClr val="000000"/>
              </a:solidFill>
              <a:miter lim="800000"/>
              <a:headEnd/>
              <a:tailEnd/>
            </a:ln>
          </p:spPr>
          <p:txBody>
            <a:bodyPr/>
            <a:lstStyle/>
            <a:p>
              <a:endParaRPr lang="nl-NL"/>
            </a:p>
          </p:txBody>
        </p:sp>
        <p:sp>
          <p:nvSpPr>
            <p:cNvPr id="142347" name="Rectangle 32"/>
            <p:cNvSpPr>
              <a:spLocks noChangeAspect="1" noChangeArrowheads="1"/>
            </p:cNvSpPr>
            <p:nvPr/>
          </p:nvSpPr>
          <p:spPr bwMode="auto">
            <a:xfrm>
              <a:off x="1189" y="2108"/>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42348" name="Freeform 33"/>
            <p:cNvSpPr>
              <a:spLocks noChangeAspect="1"/>
            </p:cNvSpPr>
            <p:nvPr/>
          </p:nvSpPr>
          <p:spPr bwMode="auto">
            <a:xfrm>
              <a:off x="2495" y="1188"/>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9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2 w 68"/>
                <a:gd name="T51" fmla="*/ 5 h 115"/>
                <a:gd name="T52" fmla="*/ 0 w 68"/>
                <a:gd name="T53" fmla="*/ 6 h 115"/>
                <a:gd name="T54" fmla="*/ 2 w 68"/>
                <a:gd name="T55" fmla="*/ 8 h 115"/>
                <a:gd name="T56" fmla="*/ 4 w 68"/>
                <a:gd name="T57" fmla="*/ 9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42349" name="Freeform 34"/>
            <p:cNvSpPr>
              <a:spLocks noChangeAspect="1"/>
            </p:cNvSpPr>
            <p:nvPr/>
          </p:nvSpPr>
          <p:spPr bwMode="auto">
            <a:xfrm>
              <a:off x="123" y="970"/>
              <a:ext cx="59" cy="51"/>
            </a:xfrm>
            <a:custGeom>
              <a:avLst/>
              <a:gdLst>
                <a:gd name="T0" fmla="*/ 0 w 65"/>
                <a:gd name="T1" fmla="*/ 5 h 56"/>
                <a:gd name="T2" fmla="*/ 2 w 65"/>
                <a:gd name="T3" fmla="*/ 5 h 56"/>
                <a:gd name="T4" fmla="*/ 5 w 65"/>
                <a:gd name="T5" fmla="*/ 5 h 56"/>
                <a:gd name="T6" fmla="*/ 5 w 65"/>
                <a:gd name="T7" fmla="*/ 4 h 56"/>
                <a:gd name="T8" fmla="*/ 5 w 65"/>
                <a:gd name="T9" fmla="*/ 0 h 56"/>
                <a:gd name="T10" fmla="*/ 5 w 65"/>
                <a:gd name="T11" fmla="*/ 0 h 56"/>
                <a:gd name="T12" fmla="*/ 5 w 65"/>
                <a:gd name="T13" fmla="*/ 4 h 56"/>
                <a:gd name="T14" fmla="*/ 7 w 65"/>
                <a:gd name="T15" fmla="*/ 5 h 56"/>
                <a:gd name="T16" fmla="*/ 8 w 65"/>
                <a:gd name="T17" fmla="*/ 5 h 56"/>
                <a:gd name="T18" fmla="*/ 8 w 65"/>
                <a:gd name="T19" fmla="*/ 5 h 56"/>
                <a:gd name="T20" fmla="*/ 8 w 65"/>
                <a:gd name="T21" fmla="*/ 5 h 56"/>
                <a:gd name="T22" fmla="*/ 7 w 65"/>
                <a:gd name="T23" fmla="*/ 5 h 56"/>
                <a:gd name="T24" fmla="*/ 5 w 65"/>
                <a:gd name="T25" fmla="*/ 6 h 56"/>
                <a:gd name="T26" fmla="*/ 5 w 65"/>
                <a:gd name="T27" fmla="*/ 7 h 56"/>
                <a:gd name="T28" fmla="*/ 5 w 65"/>
                <a:gd name="T29" fmla="*/ 7 h 56"/>
                <a:gd name="T30" fmla="*/ 5 w 65"/>
                <a:gd name="T31" fmla="*/ 6 h 56"/>
                <a:gd name="T32" fmla="*/ 5 w 65"/>
                <a:gd name="T33" fmla="*/ 5 h 56"/>
                <a:gd name="T34" fmla="*/ 2 w 65"/>
                <a:gd name="T35" fmla="*/ 5 h 56"/>
                <a:gd name="T36" fmla="*/ 0 w 65"/>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42350" name="Freeform 35"/>
            <p:cNvSpPr>
              <a:spLocks noChangeAspect="1"/>
            </p:cNvSpPr>
            <p:nvPr/>
          </p:nvSpPr>
          <p:spPr bwMode="auto">
            <a:xfrm>
              <a:off x="129" y="1525"/>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51" name="Freeform 36"/>
            <p:cNvSpPr>
              <a:spLocks noChangeAspect="1"/>
            </p:cNvSpPr>
            <p:nvPr/>
          </p:nvSpPr>
          <p:spPr bwMode="auto">
            <a:xfrm>
              <a:off x="2495" y="1647"/>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352" name="Rectangle 37"/>
            <p:cNvSpPr>
              <a:spLocks noChangeAspect="1" noChangeArrowheads="1"/>
            </p:cNvSpPr>
            <p:nvPr/>
          </p:nvSpPr>
          <p:spPr bwMode="auto">
            <a:xfrm>
              <a:off x="135" y="1951"/>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353" name="Rectangle 38"/>
            <p:cNvSpPr>
              <a:spLocks noChangeAspect="1" noChangeArrowheads="1"/>
            </p:cNvSpPr>
            <p:nvPr/>
          </p:nvSpPr>
          <p:spPr bwMode="auto">
            <a:xfrm>
              <a:off x="1551" y="853"/>
              <a:ext cx="708" cy="915"/>
            </a:xfrm>
            <a:prstGeom prst="rect">
              <a:avLst/>
            </a:prstGeom>
            <a:solidFill>
              <a:srgbClr val="BDFFFF"/>
            </a:solidFill>
            <a:ln w="3175">
              <a:solidFill>
                <a:srgbClr val="000000"/>
              </a:solidFill>
              <a:miter lim="800000"/>
              <a:headEnd/>
              <a:tailEnd/>
            </a:ln>
          </p:spPr>
          <p:txBody>
            <a:bodyPr/>
            <a:lstStyle/>
            <a:p>
              <a:endParaRPr lang="nl-NL"/>
            </a:p>
          </p:txBody>
        </p:sp>
        <p:sp>
          <p:nvSpPr>
            <p:cNvPr id="142354" name="Rectangle 39"/>
            <p:cNvSpPr>
              <a:spLocks noChangeAspect="1" noChangeArrowheads="1"/>
            </p:cNvSpPr>
            <p:nvPr/>
          </p:nvSpPr>
          <p:spPr bwMode="auto">
            <a:xfrm>
              <a:off x="1662" y="1154"/>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355" name="Rectangle 40"/>
            <p:cNvSpPr>
              <a:spLocks noChangeAspect="1" noChangeArrowheads="1"/>
            </p:cNvSpPr>
            <p:nvPr/>
          </p:nvSpPr>
          <p:spPr bwMode="auto">
            <a:xfrm>
              <a:off x="1746" y="1256"/>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356" name="Rectangle 41"/>
            <p:cNvSpPr>
              <a:spLocks noChangeAspect="1" noChangeArrowheads="1"/>
            </p:cNvSpPr>
            <p:nvPr/>
          </p:nvSpPr>
          <p:spPr bwMode="auto">
            <a:xfrm>
              <a:off x="1750" y="136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357" name="Rectangle 42"/>
            <p:cNvSpPr>
              <a:spLocks noChangeAspect="1" noChangeArrowheads="1"/>
            </p:cNvSpPr>
            <p:nvPr/>
          </p:nvSpPr>
          <p:spPr bwMode="auto">
            <a:xfrm>
              <a:off x="1551" y="1768"/>
              <a:ext cx="708" cy="306"/>
            </a:xfrm>
            <a:prstGeom prst="rect">
              <a:avLst/>
            </a:prstGeom>
            <a:solidFill>
              <a:srgbClr val="FFBFBF"/>
            </a:solidFill>
            <a:ln w="3175">
              <a:solidFill>
                <a:srgbClr val="000000"/>
              </a:solidFill>
              <a:miter lim="800000"/>
              <a:headEnd/>
              <a:tailEnd/>
            </a:ln>
          </p:spPr>
          <p:txBody>
            <a:bodyPr/>
            <a:lstStyle/>
            <a:p>
              <a:endParaRPr lang="nl-NL"/>
            </a:p>
          </p:txBody>
        </p:sp>
        <p:sp>
          <p:nvSpPr>
            <p:cNvPr id="142358" name="Rectangle 43"/>
            <p:cNvSpPr>
              <a:spLocks noChangeAspect="1" noChangeArrowheads="1"/>
            </p:cNvSpPr>
            <p:nvPr/>
          </p:nvSpPr>
          <p:spPr bwMode="auto">
            <a:xfrm>
              <a:off x="1642" y="1867"/>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359" name="Freeform 44"/>
            <p:cNvSpPr>
              <a:spLocks noChangeAspect="1"/>
            </p:cNvSpPr>
            <p:nvPr/>
          </p:nvSpPr>
          <p:spPr bwMode="auto">
            <a:xfrm>
              <a:off x="2495" y="1525"/>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0" name="Freeform 45"/>
            <p:cNvSpPr>
              <a:spLocks noChangeAspect="1"/>
            </p:cNvSpPr>
            <p:nvPr/>
          </p:nvSpPr>
          <p:spPr bwMode="auto">
            <a:xfrm>
              <a:off x="2495" y="1402"/>
              <a:ext cx="95" cy="82"/>
            </a:xfrm>
            <a:custGeom>
              <a:avLst/>
              <a:gdLst>
                <a:gd name="T0" fmla="*/ 0 w 105"/>
                <a:gd name="T1" fmla="*/ 0 h 91"/>
                <a:gd name="T2" fmla="*/ 0 w 105"/>
                <a:gd name="T3" fmla="*/ 10 h 91"/>
                <a:gd name="T4" fmla="*/ 9 w 105"/>
                <a:gd name="T5" fmla="*/ 10 h 91"/>
                <a:gd name="T6" fmla="*/ 12 w 105"/>
                <a:gd name="T7" fmla="*/ 5 h 91"/>
                <a:gd name="T8" fmla="*/ 9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1" name="Freeform 46"/>
            <p:cNvSpPr>
              <a:spLocks noChangeAspect="1"/>
            </p:cNvSpPr>
            <p:nvPr/>
          </p:nvSpPr>
          <p:spPr bwMode="auto">
            <a:xfrm>
              <a:off x="2495" y="1063"/>
              <a:ext cx="61" cy="104"/>
            </a:xfrm>
            <a:custGeom>
              <a:avLst/>
              <a:gdLst>
                <a:gd name="T0" fmla="*/ 6 w 68"/>
                <a:gd name="T1" fmla="*/ 10 h 116"/>
                <a:gd name="T2" fmla="*/ 6 w 68"/>
                <a:gd name="T3" fmla="*/ 10 h 116"/>
                <a:gd name="T4" fmla="*/ 6 w 68"/>
                <a:gd name="T5" fmla="*/ 9 h 116"/>
                <a:gd name="T6" fmla="*/ 6 w 68"/>
                <a:gd name="T7" fmla="*/ 9 h 116"/>
                <a:gd name="T8" fmla="*/ 5 w 68"/>
                <a:gd name="T9" fmla="*/ 9 h 116"/>
                <a:gd name="T10" fmla="*/ 4 w 68"/>
                <a:gd name="T11" fmla="*/ 8 h 116"/>
                <a:gd name="T12" fmla="*/ 4 w 68"/>
                <a:gd name="T13" fmla="*/ 7 h 116"/>
                <a:gd name="T14" fmla="*/ 4 w 68"/>
                <a:gd name="T15" fmla="*/ 6 h 116"/>
                <a:gd name="T16" fmla="*/ 4 w 68"/>
                <a:gd name="T17" fmla="*/ 5 h 116"/>
                <a:gd name="T18" fmla="*/ 4 w 68"/>
                <a:gd name="T19" fmla="*/ 4 h 116"/>
                <a:gd name="T20" fmla="*/ 4 w 68"/>
                <a:gd name="T21" fmla="*/ 4 h 116"/>
                <a:gd name="T22" fmla="*/ 4 w 68"/>
                <a:gd name="T23" fmla="*/ 4 h 116"/>
                <a:gd name="T24" fmla="*/ 5 w 68"/>
                <a:gd name="T25" fmla="*/ 4 h 116"/>
                <a:gd name="T26" fmla="*/ 6 w 68"/>
                <a:gd name="T27" fmla="*/ 4 h 116"/>
                <a:gd name="T28" fmla="*/ 6 w 68"/>
                <a:gd name="T29" fmla="*/ 4 h 116"/>
                <a:gd name="T30" fmla="*/ 6 w 68"/>
                <a:gd name="T31" fmla="*/ 4 h 116"/>
                <a:gd name="T32" fmla="*/ 6 w 68"/>
                <a:gd name="T33" fmla="*/ 4 h 116"/>
                <a:gd name="T34" fmla="*/ 6 w 68"/>
                <a:gd name="T35" fmla="*/ 4 h 116"/>
                <a:gd name="T36" fmla="*/ 6 w 68"/>
                <a:gd name="T37" fmla="*/ 2 h 116"/>
                <a:gd name="T38" fmla="*/ 5 w 68"/>
                <a:gd name="T39" fmla="*/ 0 h 116"/>
                <a:gd name="T40" fmla="*/ 4 w 68"/>
                <a:gd name="T41" fmla="*/ 0 h 116"/>
                <a:gd name="T42" fmla="*/ 4 w 68"/>
                <a:gd name="T43" fmla="*/ 4 h 116"/>
                <a:gd name="T44" fmla="*/ 4 w 68"/>
                <a:gd name="T45" fmla="*/ 4 h 116"/>
                <a:gd name="T46" fmla="*/ 4 w 68"/>
                <a:gd name="T47" fmla="*/ 4 h 116"/>
                <a:gd name="T48" fmla="*/ 4 w 68"/>
                <a:gd name="T49" fmla="*/ 4 h 116"/>
                <a:gd name="T50" fmla="*/ 2 w 68"/>
                <a:gd name="T51" fmla="*/ 4 h 116"/>
                <a:gd name="T52" fmla="*/ 0 w 68"/>
                <a:gd name="T53" fmla="*/ 5 h 116"/>
                <a:gd name="T54" fmla="*/ 2 w 68"/>
                <a:gd name="T55" fmla="*/ 7 h 116"/>
                <a:gd name="T56" fmla="*/ 4 w 68"/>
                <a:gd name="T57" fmla="*/ 8 h 116"/>
                <a:gd name="T58" fmla="*/ 4 w 68"/>
                <a:gd name="T59" fmla="*/ 9 h 116"/>
                <a:gd name="T60" fmla="*/ 4 w 68"/>
                <a:gd name="T61" fmla="*/ 10 h 116"/>
                <a:gd name="T62" fmla="*/ 4 w 68"/>
                <a:gd name="T63" fmla="*/ 11 h 116"/>
                <a:gd name="T64" fmla="*/ 4 w 68"/>
                <a:gd name="T65" fmla="*/ 11 h 116"/>
                <a:gd name="T66" fmla="*/ 5 w 68"/>
                <a:gd name="T67" fmla="*/ 11 h 116"/>
                <a:gd name="T68" fmla="*/ 6 w 68"/>
                <a:gd name="T69" fmla="*/ 11 h 116"/>
                <a:gd name="T70" fmla="*/ 6 w 68"/>
                <a:gd name="T71" fmla="*/ 11 h 116"/>
                <a:gd name="T72" fmla="*/ 6 w 68"/>
                <a:gd name="T73" fmla="*/ 10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362" name="Freeform 47"/>
            <p:cNvSpPr>
              <a:spLocks noChangeAspect="1"/>
            </p:cNvSpPr>
            <p:nvPr/>
          </p:nvSpPr>
          <p:spPr bwMode="auto">
            <a:xfrm>
              <a:off x="2500" y="943"/>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2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1 w 69"/>
                <a:gd name="T51" fmla="*/ 5 h 116"/>
                <a:gd name="T52" fmla="*/ 0 w 69"/>
                <a:gd name="T53" fmla="*/ 6 h 116"/>
                <a:gd name="T54" fmla="*/ 1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363" name="Freeform 48"/>
            <p:cNvSpPr>
              <a:spLocks noChangeAspect="1"/>
            </p:cNvSpPr>
            <p:nvPr/>
          </p:nvSpPr>
          <p:spPr bwMode="auto">
            <a:xfrm>
              <a:off x="129" y="1647"/>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42364" name="Freeform 49"/>
            <p:cNvSpPr>
              <a:spLocks noChangeAspect="1"/>
            </p:cNvSpPr>
            <p:nvPr/>
          </p:nvSpPr>
          <p:spPr bwMode="auto">
            <a:xfrm>
              <a:off x="129" y="1402"/>
              <a:ext cx="95" cy="82"/>
            </a:xfrm>
            <a:custGeom>
              <a:avLst/>
              <a:gdLst>
                <a:gd name="T0" fmla="*/ 8 w 106"/>
                <a:gd name="T1" fmla="*/ 0 h 91"/>
                <a:gd name="T2" fmla="*/ 10 w 106"/>
                <a:gd name="T3" fmla="*/ 5 h 91"/>
                <a:gd name="T4" fmla="*/ 8 w 106"/>
                <a:gd name="T5" fmla="*/ 10 h 91"/>
                <a:gd name="T6" fmla="*/ 0 w 106"/>
                <a:gd name="T7" fmla="*/ 10 h 91"/>
                <a:gd name="T8" fmla="*/ 4 w 106"/>
                <a:gd name="T9" fmla="*/ 5 h 91"/>
                <a:gd name="T10" fmla="*/ 0 w 106"/>
                <a:gd name="T11" fmla="*/ 0 h 91"/>
                <a:gd name="T12" fmla="*/ 8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65" name="Freeform 50"/>
            <p:cNvSpPr>
              <a:spLocks noChangeAspect="1"/>
            </p:cNvSpPr>
            <p:nvPr/>
          </p:nvSpPr>
          <p:spPr bwMode="auto">
            <a:xfrm>
              <a:off x="123" y="1090"/>
              <a:ext cx="59" cy="49"/>
            </a:xfrm>
            <a:custGeom>
              <a:avLst/>
              <a:gdLst>
                <a:gd name="T0" fmla="*/ 0 w 65"/>
                <a:gd name="T1" fmla="*/ 4 h 55"/>
                <a:gd name="T2" fmla="*/ 2 w 65"/>
                <a:gd name="T3" fmla="*/ 4 h 55"/>
                <a:gd name="T4" fmla="*/ 5 w 65"/>
                <a:gd name="T5" fmla="*/ 4 h 55"/>
                <a:gd name="T6" fmla="*/ 5 w 65"/>
                <a:gd name="T7" fmla="*/ 4 h 55"/>
                <a:gd name="T8" fmla="*/ 5 w 65"/>
                <a:gd name="T9" fmla="*/ 0 h 55"/>
                <a:gd name="T10" fmla="*/ 5 w 65"/>
                <a:gd name="T11" fmla="*/ 0 h 55"/>
                <a:gd name="T12" fmla="*/ 5 w 65"/>
                <a:gd name="T13" fmla="*/ 4 h 55"/>
                <a:gd name="T14" fmla="*/ 7 w 65"/>
                <a:gd name="T15" fmla="*/ 4 h 55"/>
                <a:gd name="T16" fmla="*/ 8 w 65"/>
                <a:gd name="T17" fmla="*/ 4 h 55"/>
                <a:gd name="T18" fmla="*/ 8 w 65"/>
                <a:gd name="T19" fmla="*/ 4 h 55"/>
                <a:gd name="T20" fmla="*/ 8 w 65"/>
                <a:gd name="T21" fmla="*/ 4 h 55"/>
                <a:gd name="T22" fmla="*/ 7 w 65"/>
                <a:gd name="T23" fmla="*/ 4 h 55"/>
                <a:gd name="T24" fmla="*/ 5 w 65"/>
                <a:gd name="T25" fmla="*/ 4 h 55"/>
                <a:gd name="T26" fmla="*/ 5 w 65"/>
                <a:gd name="T27" fmla="*/ 4 h 55"/>
                <a:gd name="T28" fmla="*/ 5 w 65"/>
                <a:gd name="T29" fmla="*/ 4 h 55"/>
                <a:gd name="T30" fmla="*/ 5 w 65"/>
                <a:gd name="T31" fmla="*/ 4 h 55"/>
                <a:gd name="T32" fmla="*/ 5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42366" name="Freeform 51"/>
            <p:cNvSpPr>
              <a:spLocks noChangeAspect="1"/>
            </p:cNvSpPr>
            <p:nvPr/>
          </p:nvSpPr>
          <p:spPr bwMode="auto">
            <a:xfrm>
              <a:off x="123" y="1215"/>
              <a:ext cx="59" cy="50"/>
            </a:xfrm>
            <a:custGeom>
              <a:avLst/>
              <a:gdLst>
                <a:gd name="T0" fmla="*/ 0 w 65"/>
                <a:gd name="T1" fmla="*/ 5 h 55"/>
                <a:gd name="T2" fmla="*/ 2 w 65"/>
                <a:gd name="T3" fmla="*/ 5 h 55"/>
                <a:gd name="T4" fmla="*/ 5 w 65"/>
                <a:gd name="T5" fmla="*/ 5 h 55"/>
                <a:gd name="T6" fmla="*/ 5 w 65"/>
                <a:gd name="T7" fmla="*/ 3 h 55"/>
                <a:gd name="T8" fmla="*/ 5 w 65"/>
                <a:gd name="T9" fmla="*/ 0 h 55"/>
                <a:gd name="T10" fmla="*/ 5 w 65"/>
                <a:gd name="T11" fmla="*/ 0 h 55"/>
                <a:gd name="T12" fmla="*/ 5 w 65"/>
                <a:gd name="T13" fmla="*/ 3 h 55"/>
                <a:gd name="T14" fmla="*/ 7 w 65"/>
                <a:gd name="T15" fmla="*/ 5 h 55"/>
                <a:gd name="T16" fmla="*/ 8 w 65"/>
                <a:gd name="T17" fmla="*/ 5 h 55"/>
                <a:gd name="T18" fmla="*/ 8 w 65"/>
                <a:gd name="T19" fmla="*/ 5 h 55"/>
                <a:gd name="T20" fmla="*/ 8 w 65"/>
                <a:gd name="T21" fmla="*/ 5 h 55"/>
                <a:gd name="T22" fmla="*/ 7 w 65"/>
                <a:gd name="T23" fmla="*/ 5 h 55"/>
                <a:gd name="T24" fmla="*/ 5 w 65"/>
                <a:gd name="T25" fmla="*/ 6 h 55"/>
                <a:gd name="T26" fmla="*/ 5 w 65"/>
                <a:gd name="T27" fmla="*/ 6 h 55"/>
                <a:gd name="T28" fmla="*/ 5 w 65"/>
                <a:gd name="T29" fmla="*/ 6 h 55"/>
                <a:gd name="T30" fmla="*/ 5 w 65"/>
                <a:gd name="T31" fmla="*/ 6 h 55"/>
                <a:gd name="T32" fmla="*/ 5 w 65"/>
                <a:gd name="T33" fmla="*/ 5 h 55"/>
                <a:gd name="T34" fmla="*/ 2 w 65"/>
                <a:gd name="T35" fmla="*/ 5 h 55"/>
                <a:gd name="T36" fmla="*/ 0 w 65"/>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42367" name="Line 52"/>
            <p:cNvSpPr>
              <a:spLocks noChangeAspect="1" noChangeShapeType="1"/>
            </p:cNvSpPr>
            <p:nvPr/>
          </p:nvSpPr>
          <p:spPr bwMode="auto">
            <a:xfrm flipH="1">
              <a:off x="2377" y="995"/>
              <a:ext cx="123" cy="1"/>
            </a:xfrm>
            <a:prstGeom prst="line">
              <a:avLst/>
            </a:prstGeom>
            <a:noFill/>
            <a:ln w="17463">
              <a:solidFill>
                <a:srgbClr val="000000"/>
              </a:solidFill>
              <a:round/>
              <a:headEnd/>
              <a:tailEnd/>
            </a:ln>
          </p:spPr>
          <p:txBody>
            <a:bodyPr/>
            <a:lstStyle/>
            <a:p>
              <a:endParaRPr lang="nl-NL"/>
            </a:p>
          </p:txBody>
        </p:sp>
        <p:sp>
          <p:nvSpPr>
            <p:cNvPr id="142368" name="Line 53"/>
            <p:cNvSpPr>
              <a:spLocks noChangeAspect="1" noChangeShapeType="1"/>
            </p:cNvSpPr>
            <p:nvPr/>
          </p:nvSpPr>
          <p:spPr bwMode="auto">
            <a:xfrm flipH="1">
              <a:off x="2377" y="1115"/>
              <a:ext cx="118" cy="1"/>
            </a:xfrm>
            <a:prstGeom prst="line">
              <a:avLst/>
            </a:prstGeom>
            <a:noFill/>
            <a:ln w="17463">
              <a:solidFill>
                <a:srgbClr val="000000"/>
              </a:solidFill>
              <a:round/>
              <a:headEnd/>
              <a:tailEnd/>
            </a:ln>
          </p:spPr>
          <p:txBody>
            <a:bodyPr/>
            <a:lstStyle/>
            <a:p>
              <a:endParaRPr lang="nl-NL"/>
            </a:p>
          </p:txBody>
        </p:sp>
        <p:sp>
          <p:nvSpPr>
            <p:cNvPr id="142369" name="Line 54"/>
            <p:cNvSpPr>
              <a:spLocks noChangeAspect="1" noChangeShapeType="1"/>
            </p:cNvSpPr>
            <p:nvPr/>
          </p:nvSpPr>
          <p:spPr bwMode="auto">
            <a:xfrm flipH="1">
              <a:off x="2377" y="1239"/>
              <a:ext cx="118" cy="1"/>
            </a:xfrm>
            <a:prstGeom prst="line">
              <a:avLst/>
            </a:prstGeom>
            <a:noFill/>
            <a:ln w="17463">
              <a:solidFill>
                <a:srgbClr val="000000"/>
              </a:solidFill>
              <a:round/>
              <a:headEnd/>
              <a:tailEnd/>
            </a:ln>
          </p:spPr>
          <p:txBody>
            <a:bodyPr/>
            <a:lstStyle/>
            <a:p>
              <a:endParaRPr lang="nl-NL"/>
            </a:p>
          </p:txBody>
        </p:sp>
        <p:sp>
          <p:nvSpPr>
            <p:cNvPr id="142370" name="Line 55"/>
            <p:cNvSpPr>
              <a:spLocks noChangeAspect="1" noChangeShapeType="1"/>
            </p:cNvSpPr>
            <p:nvPr/>
          </p:nvSpPr>
          <p:spPr bwMode="auto">
            <a:xfrm flipH="1">
              <a:off x="2377" y="1443"/>
              <a:ext cx="118" cy="1"/>
            </a:xfrm>
            <a:prstGeom prst="line">
              <a:avLst/>
            </a:prstGeom>
            <a:noFill/>
            <a:ln w="17463">
              <a:solidFill>
                <a:srgbClr val="000000"/>
              </a:solidFill>
              <a:round/>
              <a:headEnd/>
              <a:tailEnd/>
            </a:ln>
          </p:spPr>
          <p:txBody>
            <a:bodyPr/>
            <a:lstStyle/>
            <a:p>
              <a:endParaRPr lang="nl-NL"/>
            </a:p>
          </p:txBody>
        </p:sp>
        <p:sp>
          <p:nvSpPr>
            <p:cNvPr id="142371" name="Line 56"/>
            <p:cNvSpPr>
              <a:spLocks noChangeAspect="1" noChangeShapeType="1"/>
            </p:cNvSpPr>
            <p:nvPr/>
          </p:nvSpPr>
          <p:spPr bwMode="auto">
            <a:xfrm flipH="1">
              <a:off x="2377" y="1565"/>
              <a:ext cx="118" cy="1"/>
            </a:xfrm>
            <a:prstGeom prst="line">
              <a:avLst/>
            </a:prstGeom>
            <a:noFill/>
            <a:ln w="17463">
              <a:solidFill>
                <a:srgbClr val="000000"/>
              </a:solidFill>
              <a:round/>
              <a:headEnd/>
              <a:tailEnd/>
            </a:ln>
          </p:spPr>
          <p:txBody>
            <a:bodyPr/>
            <a:lstStyle/>
            <a:p>
              <a:endParaRPr lang="nl-NL"/>
            </a:p>
          </p:txBody>
        </p:sp>
        <p:sp>
          <p:nvSpPr>
            <p:cNvPr id="142372" name="Line 57"/>
            <p:cNvSpPr>
              <a:spLocks noChangeAspect="1" noChangeShapeType="1"/>
            </p:cNvSpPr>
            <p:nvPr/>
          </p:nvSpPr>
          <p:spPr bwMode="auto">
            <a:xfrm flipH="1">
              <a:off x="2377" y="1687"/>
              <a:ext cx="118" cy="1"/>
            </a:xfrm>
            <a:prstGeom prst="line">
              <a:avLst/>
            </a:prstGeom>
            <a:noFill/>
            <a:ln w="17463">
              <a:solidFill>
                <a:srgbClr val="000000"/>
              </a:solidFill>
              <a:round/>
              <a:headEnd/>
              <a:tailEnd/>
            </a:ln>
          </p:spPr>
          <p:txBody>
            <a:bodyPr/>
            <a:lstStyle/>
            <a:p>
              <a:endParaRPr lang="nl-NL"/>
            </a:p>
          </p:txBody>
        </p:sp>
        <p:sp>
          <p:nvSpPr>
            <p:cNvPr id="142373" name="Freeform 58"/>
            <p:cNvSpPr>
              <a:spLocks noChangeAspect="1"/>
            </p:cNvSpPr>
            <p:nvPr/>
          </p:nvSpPr>
          <p:spPr bwMode="auto">
            <a:xfrm>
              <a:off x="536" y="996"/>
              <a:ext cx="823" cy="894"/>
            </a:xfrm>
            <a:custGeom>
              <a:avLst/>
              <a:gdLst>
                <a:gd name="T0" fmla="*/ 77 w 914"/>
                <a:gd name="T1" fmla="*/ 99 h 993"/>
                <a:gd name="T2" fmla="*/ 80 w 914"/>
                <a:gd name="T3" fmla="*/ 99 h 993"/>
                <a:gd name="T4" fmla="*/ 83 w 914"/>
                <a:gd name="T5" fmla="*/ 99 h 993"/>
                <a:gd name="T6" fmla="*/ 85 w 914"/>
                <a:gd name="T7" fmla="*/ 96 h 993"/>
                <a:gd name="T8" fmla="*/ 86 w 914"/>
                <a:gd name="T9" fmla="*/ 96 h 993"/>
                <a:gd name="T10" fmla="*/ 88 w 914"/>
                <a:gd name="T11" fmla="*/ 94 h 993"/>
                <a:gd name="T12" fmla="*/ 89 w 914"/>
                <a:gd name="T13" fmla="*/ 94 h 993"/>
                <a:gd name="T14" fmla="*/ 90 w 914"/>
                <a:gd name="T15" fmla="*/ 92 h 993"/>
                <a:gd name="T16" fmla="*/ 90 w 914"/>
                <a:gd name="T17" fmla="*/ 89 h 993"/>
                <a:gd name="T18" fmla="*/ 92 w 914"/>
                <a:gd name="T19" fmla="*/ 87 h 993"/>
                <a:gd name="T20" fmla="*/ 92 w 914"/>
                <a:gd name="T21" fmla="*/ 12 h 993"/>
                <a:gd name="T22" fmla="*/ 90 w 914"/>
                <a:gd name="T23" fmla="*/ 10 h 993"/>
                <a:gd name="T24" fmla="*/ 90 w 914"/>
                <a:gd name="T25" fmla="*/ 8 h 993"/>
                <a:gd name="T26" fmla="*/ 89 w 914"/>
                <a:gd name="T27" fmla="*/ 5 h 993"/>
                <a:gd name="T28" fmla="*/ 88 w 914"/>
                <a:gd name="T29" fmla="*/ 5 h 993"/>
                <a:gd name="T30" fmla="*/ 86 w 914"/>
                <a:gd name="T31" fmla="*/ 5 h 993"/>
                <a:gd name="T32" fmla="*/ 85 w 914"/>
                <a:gd name="T33" fmla="*/ 5 h 993"/>
                <a:gd name="T34" fmla="*/ 83 w 914"/>
                <a:gd name="T35" fmla="*/ 5 h 993"/>
                <a:gd name="T36" fmla="*/ 80 w 914"/>
                <a:gd name="T37" fmla="*/ 1 h 993"/>
                <a:gd name="T38" fmla="*/ 77 w 914"/>
                <a:gd name="T39" fmla="*/ 0 h 993"/>
                <a:gd name="T40" fmla="*/ 13 w 914"/>
                <a:gd name="T41" fmla="*/ 0 h 993"/>
                <a:gd name="T42" fmla="*/ 12 w 914"/>
                <a:gd name="T43" fmla="*/ 1 h 993"/>
                <a:gd name="T44" fmla="*/ 9 w 914"/>
                <a:gd name="T45" fmla="*/ 5 h 993"/>
                <a:gd name="T46" fmla="*/ 7 w 914"/>
                <a:gd name="T47" fmla="*/ 5 h 993"/>
                <a:gd name="T48" fmla="*/ 5 w 914"/>
                <a:gd name="T49" fmla="*/ 5 h 993"/>
                <a:gd name="T50" fmla="*/ 5 w 914"/>
                <a:gd name="T51" fmla="*/ 5 h 993"/>
                <a:gd name="T52" fmla="*/ 5 w 914"/>
                <a:gd name="T53" fmla="*/ 5 h 993"/>
                <a:gd name="T54" fmla="*/ 5 w 914"/>
                <a:gd name="T55" fmla="*/ 8 h 993"/>
                <a:gd name="T56" fmla="*/ 2 w 914"/>
                <a:gd name="T57" fmla="*/ 10 h 993"/>
                <a:gd name="T58" fmla="*/ 0 w 914"/>
                <a:gd name="T59" fmla="*/ 12 h 993"/>
                <a:gd name="T60" fmla="*/ 0 w 914"/>
                <a:gd name="T61" fmla="*/ 87 h 993"/>
                <a:gd name="T62" fmla="*/ 2 w 914"/>
                <a:gd name="T63" fmla="*/ 89 h 993"/>
                <a:gd name="T64" fmla="*/ 5 w 914"/>
                <a:gd name="T65" fmla="*/ 92 h 993"/>
                <a:gd name="T66" fmla="*/ 5 w 914"/>
                <a:gd name="T67" fmla="*/ 94 h 993"/>
                <a:gd name="T68" fmla="*/ 5 w 914"/>
                <a:gd name="T69" fmla="*/ 94 h 993"/>
                <a:gd name="T70" fmla="*/ 5 w 914"/>
                <a:gd name="T71" fmla="*/ 96 h 993"/>
                <a:gd name="T72" fmla="*/ 7 w 914"/>
                <a:gd name="T73" fmla="*/ 96 h 993"/>
                <a:gd name="T74" fmla="*/ 9 w 914"/>
                <a:gd name="T75" fmla="*/ 99 h 993"/>
                <a:gd name="T76" fmla="*/ 12 w 914"/>
                <a:gd name="T77" fmla="*/ 99 h 993"/>
                <a:gd name="T78" fmla="*/ 13 w 914"/>
                <a:gd name="T79" fmla="*/ 99 h 993"/>
                <a:gd name="T80" fmla="*/ 77 w 914"/>
                <a:gd name="T81" fmla="*/ 99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42374" name="Rectangle 59"/>
            <p:cNvSpPr>
              <a:spLocks noChangeAspect="1" noChangeArrowheads="1"/>
            </p:cNvSpPr>
            <p:nvPr/>
          </p:nvSpPr>
          <p:spPr bwMode="auto">
            <a:xfrm>
              <a:off x="847" y="102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375" name="Rectangle 60"/>
            <p:cNvSpPr>
              <a:spLocks noChangeAspect="1" noChangeArrowheads="1"/>
            </p:cNvSpPr>
            <p:nvPr/>
          </p:nvSpPr>
          <p:spPr bwMode="auto">
            <a:xfrm>
              <a:off x="665" y="1142"/>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376" name="Rectangle 61"/>
            <p:cNvSpPr>
              <a:spLocks noChangeAspect="1" noChangeArrowheads="1"/>
            </p:cNvSpPr>
            <p:nvPr/>
          </p:nvSpPr>
          <p:spPr bwMode="auto">
            <a:xfrm>
              <a:off x="736" y="1262"/>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377" name="Freeform 62"/>
            <p:cNvSpPr>
              <a:spLocks noChangeAspect="1"/>
            </p:cNvSpPr>
            <p:nvPr/>
          </p:nvSpPr>
          <p:spPr bwMode="auto">
            <a:xfrm>
              <a:off x="1244" y="1515"/>
              <a:ext cx="59" cy="50"/>
            </a:xfrm>
            <a:custGeom>
              <a:avLst/>
              <a:gdLst>
                <a:gd name="T0" fmla="*/ 0 w 65"/>
                <a:gd name="T1" fmla="*/ 4 h 56"/>
                <a:gd name="T2" fmla="*/ 2 w 65"/>
                <a:gd name="T3" fmla="*/ 4 h 56"/>
                <a:gd name="T4" fmla="*/ 5 w 65"/>
                <a:gd name="T5" fmla="*/ 4 h 56"/>
                <a:gd name="T6" fmla="*/ 5 w 65"/>
                <a:gd name="T7" fmla="*/ 3 h 56"/>
                <a:gd name="T8" fmla="*/ 5 w 65"/>
                <a:gd name="T9" fmla="*/ 0 h 56"/>
                <a:gd name="T10" fmla="*/ 5 w 65"/>
                <a:gd name="T11" fmla="*/ 0 h 56"/>
                <a:gd name="T12" fmla="*/ 5 w 65"/>
                <a:gd name="T13" fmla="*/ 3 h 56"/>
                <a:gd name="T14" fmla="*/ 7 w 65"/>
                <a:gd name="T15" fmla="*/ 4 h 56"/>
                <a:gd name="T16" fmla="*/ 8 w 65"/>
                <a:gd name="T17" fmla="*/ 4 h 56"/>
                <a:gd name="T18" fmla="*/ 8 w 65"/>
                <a:gd name="T19" fmla="*/ 4 h 56"/>
                <a:gd name="T20" fmla="*/ 8 w 65"/>
                <a:gd name="T21" fmla="*/ 4 h 56"/>
                <a:gd name="T22" fmla="*/ 7 w 65"/>
                <a:gd name="T23" fmla="*/ 4 h 56"/>
                <a:gd name="T24" fmla="*/ 5 w 65"/>
                <a:gd name="T25" fmla="*/ 4 h 56"/>
                <a:gd name="T26" fmla="*/ 5 w 65"/>
                <a:gd name="T27" fmla="*/ 4 h 56"/>
                <a:gd name="T28" fmla="*/ 5 w 65"/>
                <a:gd name="T29" fmla="*/ 4 h 56"/>
                <a:gd name="T30" fmla="*/ 5 w 65"/>
                <a:gd name="T31" fmla="*/ 4 h 56"/>
                <a:gd name="T32" fmla="*/ 5 w 65"/>
                <a:gd name="T33" fmla="*/ 4 h 56"/>
                <a:gd name="T34" fmla="*/ 2 w 65"/>
                <a:gd name="T35" fmla="*/ 4 h 56"/>
                <a:gd name="T36" fmla="*/ 0 w 65"/>
                <a:gd name="T37" fmla="*/ 4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42378" name="Rectangle 63"/>
            <p:cNvSpPr>
              <a:spLocks noChangeAspect="1" noChangeArrowheads="1"/>
            </p:cNvSpPr>
            <p:nvPr/>
          </p:nvSpPr>
          <p:spPr bwMode="auto">
            <a:xfrm>
              <a:off x="630" y="1870"/>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379" name="Freeform 64"/>
            <p:cNvSpPr>
              <a:spLocks noChangeAspect="1"/>
            </p:cNvSpPr>
            <p:nvPr/>
          </p:nvSpPr>
          <p:spPr bwMode="auto">
            <a:xfrm>
              <a:off x="1055" y="629"/>
              <a:ext cx="47" cy="42"/>
            </a:xfrm>
            <a:custGeom>
              <a:avLst/>
              <a:gdLst>
                <a:gd name="T0" fmla="*/ 0 w 52"/>
                <a:gd name="T1" fmla="*/ 5 h 46"/>
                <a:gd name="T2" fmla="*/ 2 w 52"/>
                <a:gd name="T3" fmla="*/ 5 h 46"/>
                <a:gd name="T4" fmla="*/ 5 w 52"/>
                <a:gd name="T5" fmla="*/ 5 h 46"/>
                <a:gd name="T6" fmla="*/ 5 w 52"/>
                <a:gd name="T7" fmla="*/ 2 h 46"/>
                <a:gd name="T8" fmla="*/ 5 w 52"/>
                <a:gd name="T9" fmla="*/ 0 h 46"/>
                <a:gd name="T10" fmla="*/ 5 w 52"/>
                <a:gd name="T11" fmla="*/ 2 h 46"/>
                <a:gd name="T12" fmla="*/ 5 w 52"/>
                <a:gd name="T13" fmla="*/ 5 h 46"/>
                <a:gd name="T14" fmla="*/ 5 w 52"/>
                <a:gd name="T15" fmla="*/ 5 h 46"/>
                <a:gd name="T16" fmla="*/ 5 w 52"/>
                <a:gd name="T17" fmla="*/ 5 h 46"/>
                <a:gd name="T18" fmla="*/ 5 w 52"/>
                <a:gd name="T19" fmla="*/ 5 h 46"/>
                <a:gd name="T20" fmla="*/ 5 w 52"/>
                <a:gd name="T21" fmla="*/ 5 h 46"/>
                <a:gd name="T22" fmla="*/ 5 w 52"/>
                <a:gd name="T23" fmla="*/ 5 h 46"/>
                <a:gd name="T24" fmla="*/ 5 w 52"/>
                <a:gd name="T25" fmla="*/ 5 h 46"/>
                <a:gd name="T26" fmla="*/ 5 w 52"/>
                <a:gd name="T27" fmla="*/ 5 h 46"/>
                <a:gd name="T28" fmla="*/ 5 w 52"/>
                <a:gd name="T29" fmla="*/ 5 h 46"/>
                <a:gd name="T30" fmla="*/ 2 w 52"/>
                <a:gd name="T31" fmla="*/ 5 h 46"/>
                <a:gd name="T32" fmla="*/ 0 w 52"/>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80" name="Freeform 65"/>
            <p:cNvSpPr>
              <a:spLocks noChangeAspect="1"/>
            </p:cNvSpPr>
            <p:nvPr/>
          </p:nvSpPr>
          <p:spPr bwMode="auto">
            <a:xfrm>
              <a:off x="1079" y="1972"/>
              <a:ext cx="48" cy="40"/>
            </a:xfrm>
            <a:custGeom>
              <a:avLst/>
              <a:gdLst>
                <a:gd name="T0" fmla="*/ 0 w 53"/>
                <a:gd name="T1" fmla="*/ 4 h 45"/>
                <a:gd name="T2" fmla="*/ 2 w 53"/>
                <a:gd name="T3" fmla="*/ 4 h 45"/>
                <a:gd name="T4" fmla="*/ 5 w 53"/>
                <a:gd name="T5" fmla="*/ 4 h 45"/>
                <a:gd name="T6" fmla="*/ 5 w 53"/>
                <a:gd name="T7" fmla="*/ 2 h 45"/>
                <a:gd name="T8" fmla="*/ 5 w 53"/>
                <a:gd name="T9" fmla="*/ 0 h 45"/>
                <a:gd name="T10" fmla="*/ 5 w 53"/>
                <a:gd name="T11" fmla="*/ 2 h 45"/>
                <a:gd name="T12" fmla="*/ 5 w 53"/>
                <a:gd name="T13" fmla="*/ 4 h 45"/>
                <a:gd name="T14" fmla="*/ 5 w 53"/>
                <a:gd name="T15" fmla="*/ 4 h 45"/>
                <a:gd name="T16" fmla="*/ 5 w 53"/>
                <a:gd name="T17" fmla="*/ 4 h 45"/>
                <a:gd name="T18" fmla="*/ 5 w 53"/>
                <a:gd name="T19" fmla="*/ 4 h 45"/>
                <a:gd name="T20" fmla="*/ 5 w 53"/>
                <a:gd name="T21" fmla="*/ 4 h 45"/>
                <a:gd name="T22" fmla="*/ 5 w 53"/>
                <a:gd name="T23" fmla="*/ 4 h 45"/>
                <a:gd name="T24" fmla="*/ 5 w 53"/>
                <a:gd name="T25" fmla="*/ 4 h 45"/>
                <a:gd name="T26" fmla="*/ 5 w 53"/>
                <a:gd name="T27" fmla="*/ 4 h 45"/>
                <a:gd name="T28" fmla="*/ 5 w 53"/>
                <a:gd name="T29" fmla="*/ 4 h 45"/>
                <a:gd name="T30" fmla="*/ 2 w 53"/>
                <a:gd name="T31" fmla="*/ 4 h 45"/>
                <a:gd name="T32" fmla="*/ 0 w 53"/>
                <a:gd name="T33" fmla="*/ 4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381" name="Line 66"/>
            <p:cNvSpPr>
              <a:spLocks noChangeAspect="1" noChangeShapeType="1"/>
            </p:cNvSpPr>
            <p:nvPr/>
          </p:nvSpPr>
          <p:spPr bwMode="auto">
            <a:xfrm>
              <a:off x="1079" y="671"/>
              <a:ext cx="1" cy="142"/>
            </a:xfrm>
            <a:prstGeom prst="line">
              <a:avLst/>
            </a:prstGeom>
            <a:noFill/>
            <a:ln w="17463">
              <a:solidFill>
                <a:srgbClr val="000000"/>
              </a:solidFill>
              <a:round/>
              <a:headEnd/>
              <a:tailEnd/>
            </a:ln>
          </p:spPr>
          <p:txBody>
            <a:bodyPr/>
            <a:lstStyle/>
            <a:p>
              <a:endParaRPr lang="nl-NL"/>
            </a:p>
          </p:txBody>
        </p:sp>
        <p:sp>
          <p:nvSpPr>
            <p:cNvPr id="142382" name="Line 67"/>
            <p:cNvSpPr>
              <a:spLocks noChangeAspect="1" noChangeShapeType="1"/>
            </p:cNvSpPr>
            <p:nvPr/>
          </p:nvSpPr>
          <p:spPr bwMode="auto">
            <a:xfrm>
              <a:off x="182" y="996"/>
              <a:ext cx="150" cy="1"/>
            </a:xfrm>
            <a:prstGeom prst="line">
              <a:avLst/>
            </a:prstGeom>
            <a:noFill/>
            <a:ln w="17463">
              <a:solidFill>
                <a:srgbClr val="000000"/>
              </a:solidFill>
              <a:round/>
              <a:headEnd/>
              <a:tailEnd/>
            </a:ln>
          </p:spPr>
          <p:txBody>
            <a:bodyPr/>
            <a:lstStyle/>
            <a:p>
              <a:endParaRPr lang="nl-NL"/>
            </a:p>
          </p:txBody>
        </p:sp>
        <p:sp>
          <p:nvSpPr>
            <p:cNvPr id="142383" name="Line 68"/>
            <p:cNvSpPr>
              <a:spLocks noChangeAspect="1" noChangeShapeType="1"/>
            </p:cNvSpPr>
            <p:nvPr/>
          </p:nvSpPr>
          <p:spPr bwMode="auto">
            <a:xfrm>
              <a:off x="182" y="1115"/>
              <a:ext cx="150" cy="1"/>
            </a:xfrm>
            <a:prstGeom prst="line">
              <a:avLst/>
            </a:prstGeom>
            <a:noFill/>
            <a:ln w="17463">
              <a:solidFill>
                <a:srgbClr val="000000"/>
              </a:solidFill>
              <a:round/>
              <a:headEnd/>
              <a:tailEnd/>
            </a:ln>
          </p:spPr>
          <p:txBody>
            <a:bodyPr/>
            <a:lstStyle/>
            <a:p>
              <a:endParaRPr lang="nl-NL"/>
            </a:p>
          </p:txBody>
        </p:sp>
        <p:sp>
          <p:nvSpPr>
            <p:cNvPr id="142384" name="Line 69"/>
            <p:cNvSpPr>
              <a:spLocks noChangeAspect="1" noChangeShapeType="1"/>
            </p:cNvSpPr>
            <p:nvPr/>
          </p:nvSpPr>
          <p:spPr bwMode="auto">
            <a:xfrm>
              <a:off x="182" y="1239"/>
              <a:ext cx="150" cy="1"/>
            </a:xfrm>
            <a:prstGeom prst="line">
              <a:avLst/>
            </a:prstGeom>
            <a:noFill/>
            <a:ln w="17463">
              <a:solidFill>
                <a:srgbClr val="000000"/>
              </a:solidFill>
              <a:round/>
              <a:headEnd/>
              <a:tailEnd/>
            </a:ln>
          </p:spPr>
          <p:txBody>
            <a:bodyPr/>
            <a:lstStyle/>
            <a:p>
              <a:endParaRPr lang="nl-NL"/>
            </a:p>
          </p:txBody>
        </p:sp>
        <p:sp>
          <p:nvSpPr>
            <p:cNvPr id="142385" name="Line 70"/>
            <p:cNvSpPr>
              <a:spLocks noChangeAspect="1" noChangeShapeType="1"/>
            </p:cNvSpPr>
            <p:nvPr/>
          </p:nvSpPr>
          <p:spPr bwMode="auto">
            <a:xfrm>
              <a:off x="224" y="1443"/>
              <a:ext cx="108" cy="1"/>
            </a:xfrm>
            <a:prstGeom prst="line">
              <a:avLst/>
            </a:prstGeom>
            <a:noFill/>
            <a:ln w="17463">
              <a:solidFill>
                <a:srgbClr val="000000"/>
              </a:solidFill>
              <a:round/>
              <a:headEnd/>
              <a:tailEnd/>
            </a:ln>
          </p:spPr>
          <p:txBody>
            <a:bodyPr/>
            <a:lstStyle/>
            <a:p>
              <a:endParaRPr lang="nl-NL"/>
            </a:p>
          </p:txBody>
        </p:sp>
        <p:sp>
          <p:nvSpPr>
            <p:cNvPr id="142386" name="Line 71"/>
            <p:cNvSpPr>
              <a:spLocks noChangeAspect="1" noChangeShapeType="1"/>
            </p:cNvSpPr>
            <p:nvPr/>
          </p:nvSpPr>
          <p:spPr bwMode="auto">
            <a:xfrm>
              <a:off x="224" y="1565"/>
              <a:ext cx="108" cy="1"/>
            </a:xfrm>
            <a:prstGeom prst="line">
              <a:avLst/>
            </a:prstGeom>
            <a:noFill/>
            <a:ln w="17463">
              <a:solidFill>
                <a:srgbClr val="000000"/>
              </a:solidFill>
              <a:round/>
              <a:headEnd/>
              <a:tailEnd/>
            </a:ln>
          </p:spPr>
          <p:txBody>
            <a:bodyPr/>
            <a:lstStyle/>
            <a:p>
              <a:endParaRPr lang="nl-NL"/>
            </a:p>
          </p:txBody>
        </p:sp>
        <p:sp>
          <p:nvSpPr>
            <p:cNvPr id="142387" name="Line 72"/>
            <p:cNvSpPr>
              <a:spLocks noChangeAspect="1" noChangeShapeType="1"/>
            </p:cNvSpPr>
            <p:nvPr/>
          </p:nvSpPr>
          <p:spPr bwMode="auto">
            <a:xfrm>
              <a:off x="224" y="1687"/>
              <a:ext cx="108" cy="1"/>
            </a:xfrm>
            <a:prstGeom prst="line">
              <a:avLst/>
            </a:prstGeom>
            <a:noFill/>
            <a:ln w="17463">
              <a:solidFill>
                <a:srgbClr val="000000"/>
              </a:solidFill>
              <a:round/>
              <a:headEnd/>
              <a:tailEnd/>
            </a:ln>
          </p:spPr>
          <p:txBody>
            <a:bodyPr/>
            <a:lstStyle/>
            <a:p>
              <a:endParaRPr lang="nl-NL"/>
            </a:p>
          </p:txBody>
        </p:sp>
        <p:sp>
          <p:nvSpPr>
            <p:cNvPr id="142388" name="Line 73"/>
            <p:cNvSpPr>
              <a:spLocks noChangeAspect="1" noChangeShapeType="1"/>
            </p:cNvSpPr>
            <p:nvPr/>
          </p:nvSpPr>
          <p:spPr bwMode="auto">
            <a:xfrm flipV="1">
              <a:off x="1102" y="1890"/>
              <a:ext cx="1" cy="82"/>
            </a:xfrm>
            <a:prstGeom prst="line">
              <a:avLst/>
            </a:prstGeom>
            <a:noFill/>
            <a:ln w="17463">
              <a:solidFill>
                <a:srgbClr val="000000"/>
              </a:solidFill>
              <a:round/>
              <a:headEnd/>
              <a:tailEnd/>
            </a:ln>
          </p:spPr>
          <p:txBody>
            <a:bodyPr/>
            <a:lstStyle/>
            <a:p>
              <a:endParaRPr lang="nl-NL"/>
            </a:p>
          </p:txBody>
        </p:sp>
        <p:sp>
          <p:nvSpPr>
            <p:cNvPr id="142389" name="Line 74"/>
            <p:cNvSpPr>
              <a:spLocks noChangeAspect="1" noChangeShapeType="1"/>
            </p:cNvSpPr>
            <p:nvPr/>
          </p:nvSpPr>
          <p:spPr bwMode="auto">
            <a:xfrm>
              <a:off x="1303" y="1540"/>
              <a:ext cx="248" cy="1"/>
            </a:xfrm>
            <a:prstGeom prst="line">
              <a:avLst/>
            </a:prstGeom>
            <a:noFill/>
            <a:ln w="17463">
              <a:solidFill>
                <a:srgbClr val="000000"/>
              </a:solidFill>
              <a:round/>
              <a:headEnd/>
              <a:tailEnd/>
            </a:ln>
          </p:spPr>
          <p:txBody>
            <a:bodyPr/>
            <a:lstStyle/>
            <a:p>
              <a:endParaRPr lang="nl-NL"/>
            </a:p>
          </p:txBody>
        </p:sp>
        <p:sp>
          <p:nvSpPr>
            <p:cNvPr id="142390" name="Freeform 75"/>
            <p:cNvSpPr>
              <a:spLocks noChangeAspect="1"/>
            </p:cNvSpPr>
            <p:nvPr/>
          </p:nvSpPr>
          <p:spPr bwMode="auto">
            <a:xfrm>
              <a:off x="1091" y="863"/>
              <a:ext cx="46" cy="41"/>
            </a:xfrm>
            <a:custGeom>
              <a:avLst/>
              <a:gdLst>
                <a:gd name="T0" fmla="*/ 0 w 52"/>
                <a:gd name="T1" fmla="*/ 5 h 45"/>
                <a:gd name="T2" fmla="*/ 2 w 52"/>
                <a:gd name="T3" fmla="*/ 5 h 45"/>
                <a:gd name="T4" fmla="*/ 4 w 52"/>
                <a:gd name="T5" fmla="*/ 5 h 45"/>
                <a:gd name="T6" fmla="*/ 4 w 52"/>
                <a:gd name="T7" fmla="*/ 2 h 45"/>
                <a:gd name="T8" fmla="*/ 4 w 52"/>
                <a:gd name="T9" fmla="*/ 0 h 45"/>
                <a:gd name="T10" fmla="*/ 4 w 52"/>
                <a:gd name="T11" fmla="*/ 2 h 45"/>
                <a:gd name="T12" fmla="*/ 4 w 52"/>
                <a:gd name="T13" fmla="*/ 5 h 45"/>
                <a:gd name="T14" fmla="*/ 4 w 52"/>
                <a:gd name="T15" fmla="*/ 5 h 45"/>
                <a:gd name="T16" fmla="*/ 4 w 52"/>
                <a:gd name="T17" fmla="*/ 5 h 45"/>
                <a:gd name="T18" fmla="*/ 4 w 52"/>
                <a:gd name="T19" fmla="*/ 5 h 45"/>
                <a:gd name="T20" fmla="*/ 4 w 52"/>
                <a:gd name="T21" fmla="*/ 5 h 45"/>
                <a:gd name="T22" fmla="*/ 4 w 52"/>
                <a:gd name="T23" fmla="*/ 5 h 45"/>
                <a:gd name="T24" fmla="*/ 4 w 52"/>
                <a:gd name="T25" fmla="*/ 5 h 45"/>
                <a:gd name="T26" fmla="*/ 4 w 52"/>
                <a:gd name="T27" fmla="*/ 5 h 45"/>
                <a:gd name="T28" fmla="*/ 4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91" name="Line 76"/>
            <p:cNvSpPr>
              <a:spLocks noChangeAspect="1" noChangeShapeType="1"/>
            </p:cNvSpPr>
            <p:nvPr/>
          </p:nvSpPr>
          <p:spPr bwMode="auto">
            <a:xfrm>
              <a:off x="1115" y="904"/>
              <a:ext cx="1" cy="92"/>
            </a:xfrm>
            <a:prstGeom prst="line">
              <a:avLst/>
            </a:prstGeom>
            <a:noFill/>
            <a:ln w="17463">
              <a:solidFill>
                <a:srgbClr val="000000"/>
              </a:solidFill>
              <a:round/>
              <a:headEnd/>
              <a:tailEnd/>
            </a:ln>
          </p:spPr>
          <p:txBody>
            <a:bodyPr/>
            <a:lstStyle/>
            <a:p>
              <a:endParaRPr lang="nl-NL"/>
            </a:p>
          </p:txBody>
        </p:sp>
        <p:sp>
          <p:nvSpPr>
            <p:cNvPr id="142392" name="Line 77"/>
            <p:cNvSpPr>
              <a:spLocks noChangeAspect="1" noChangeShapeType="1"/>
            </p:cNvSpPr>
            <p:nvPr/>
          </p:nvSpPr>
          <p:spPr bwMode="auto">
            <a:xfrm flipH="1">
              <a:off x="619" y="1890"/>
              <a:ext cx="11" cy="4"/>
            </a:xfrm>
            <a:prstGeom prst="line">
              <a:avLst/>
            </a:prstGeom>
            <a:noFill/>
            <a:ln w="11113">
              <a:solidFill>
                <a:srgbClr val="000000"/>
              </a:solidFill>
              <a:round/>
              <a:headEnd/>
              <a:tailEnd/>
            </a:ln>
          </p:spPr>
          <p:txBody>
            <a:bodyPr/>
            <a:lstStyle/>
            <a:p>
              <a:endParaRPr lang="nl-NL"/>
            </a:p>
          </p:txBody>
        </p:sp>
        <p:sp>
          <p:nvSpPr>
            <p:cNvPr id="142393" name="Line 78"/>
            <p:cNvSpPr>
              <a:spLocks noChangeAspect="1" noChangeShapeType="1"/>
            </p:cNvSpPr>
            <p:nvPr/>
          </p:nvSpPr>
          <p:spPr bwMode="auto">
            <a:xfrm flipH="1">
              <a:off x="597" y="1896"/>
              <a:ext cx="10" cy="4"/>
            </a:xfrm>
            <a:prstGeom prst="line">
              <a:avLst/>
            </a:prstGeom>
            <a:noFill/>
            <a:ln w="11113">
              <a:solidFill>
                <a:srgbClr val="000000"/>
              </a:solidFill>
              <a:round/>
              <a:headEnd/>
              <a:tailEnd/>
            </a:ln>
          </p:spPr>
          <p:txBody>
            <a:bodyPr/>
            <a:lstStyle/>
            <a:p>
              <a:endParaRPr lang="nl-NL"/>
            </a:p>
          </p:txBody>
        </p:sp>
        <p:sp>
          <p:nvSpPr>
            <p:cNvPr id="142394" name="Line 79"/>
            <p:cNvSpPr>
              <a:spLocks noChangeAspect="1" noChangeShapeType="1"/>
            </p:cNvSpPr>
            <p:nvPr/>
          </p:nvSpPr>
          <p:spPr bwMode="auto">
            <a:xfrm flipH="1">
              <a:off x="573" y="1903"/>
              <a:ext cx="13" cy="3"/>
            </a:xfrm>
            <a:prstGeom prst="line">
              <a:avLst/>
            </a:prstGeom>
            <a:noFill/>
            <a:ln w="11113">
              <a:solidFill>
                <a:srgbClr val="000000"/>
              </a:solidFill>
              <a:round/>
              <a:headEnd/>
              <a:tailEnd/>
            </a:ln>
          </p:spPr>
          <p:txBody>
            <a:bodyPr/>
            <a:lstStyle/>
            <a:p>
              <a:endParaRPr lang="nl-NL"/>
            </a:p>
          </p:txBody>
        </p:sp>
        <p:sp>
          <p:nvSpPr>
            <p:cNvPr id="142395" name="Line 80"/>
            <p:cNvSpPr>
              <a:spLocks noChangeAspect="1" noChangeShapeType="1"/>
            </p:cNvSpPr>
            <p:nvPr/>
          </p:nvSpPr>
          <p:spPr bwMode="auto">
            <a:xfrm flipH="1">
              <a:off x="552" y="1909"/>
              <a:ext cx="10" cy="3"/>
            </a:xfrm>
            <a:prstGeom prst="line">
              <a:avLst/>
            </a:prstGeom>
            <a:noFill/>
            <a:ln w="11113">
              <a:solidFill>
                <a:srgbClr val="000000"/>
              </a:solidFill>
              <a:round/>
              <a:headEnd/>
              <a:tailEnd/>
            </a:ln>
          </p:spPr>
          <p:txBody>
            <a:bodyPr/>
            <a:lstStyle/>
            <a:p>
              <a:endParaRPr lang="nl-NL"/>
            </a:p>
          </p:txBody>
        </p:sp>
        <p:sp>
          <p:nvSpPr>
            <p:cNvPr id="142396" name="Line 81"/>
            <p:cNvSpPr>
              <a:spLocks noChangeAspect="1" noChangeShapeType="1"/>
            </p:cNvSpPr>
            <p:nvPr/>
          </p:nvSpPr>
          <p:spPr bwMode="auto">
            <a:xfrm flipH="1">
              <a:off x="528" y="1915"/>
              <a:ext cx="11" cy="4"/>
            </a:xfrm>
            <a:prstGeom prst="line">
              <a:avLst/>
            </a:prstGeom>
            <a:noFill/>
            <a:ln w="11113">
              <a:solidFill>
                <a:srgbClr val="000000"/>
              </a:solidFill>
              <a:round/>
              <a:headEnd/>
              <a:tailEnd/>
            </a:ln>
          </p:spPr>
          <p:txBody>
            <a:bodyPr/>
            <a:lstStyle/>
            <a:p>
              <a:endParaRPr lang="nl-NL"/>
            </a:p>
          </p:txBody>
        </p:sp>
        <p:sp>
          <p:nvSpPr>
            <p:cNvPr id="142397" name="Line 82"/>
            <p:cNvSpPr>
              <a:spLocks noChangeAspect="1" noChangeShapeType="1"/>
            </p:cNvSpPr>
            <p:nvPr/>
          </p:nvSpPr>
          <p:spPr bwMode="auto">
            <a:xfrm flipH="1">
              <a:off x="506" y="1922"/>
              <a:ext cx="11" cy="3"/>
            </a:xfrm>
            <a:prstGeom prst="line">
              <a:avLst/>
            </a:prstGeom>
            <a:noFill/>
            <a:ln w="11113">
              <a:solidFill>
                <a:srgbClr val="000000"/>
              </a:solidFill>
              <a:round/>
              <a:headEnd/>
              <a:tailEnd/>
            </a:ln>
          </p:spPr>
          <p:txBody>
            <a:bodyPr/>
            <a:lstStyle/>
            <a:p>
              <a:endParaRPr lang="nl-NL"/>
            </a:p>
          </p:txBody>
        </p:sp>
        <p:sp>
          <p:nvSpPr>
            <p:cNvPr id="142398" name="Line 83"/>
            <p:cNvSpPr>
              <a:spLocks noChangeAspect="1" noChangeShapeType="1"/>
            </p:cNvSpPr>
            <p:nvPr/>
          </p:nvSpPr>
          <p:spPr bwMode="auto">
            <a:xfrm flipH="1">
              <a:off x="483" y="1929"/>
              <a:ext cx="12" cy="2"/>
            </a:xfrm>
            <a:prstGeom prst="line">
              <a:avLst/>
            </a:prstGeom>
            <a:noFill/>
            <a:ln w="11113">
              <a:solidFill>
                <a:srgbClr val="000000"/>
              </a:solidFill>
              <a:round/>
              <a:headEnd/>
              <a:tailEnd/>
            </a:ln>
          </p:spPr>
          <p:txBody>
            <a:bodyPr/>
            <a:lstStyle/>
            <a:p>
              <a:endParaRPr lang="nl-NL"/>
            </a:p>
          </p:txBody>
        </p:sp>
        <p:sp>
          <p:nvSpPr>
            <p:cNvPr id="142399" name="Line 84"/>
            <p:cNvSpPr>
              <a:spLocks noChangeAspect="1" noChangeShapeType="1"/>
            </p:cNvSpPr>
            <p:nvPr/>
          </p:nvSpPr>
          <p:spPr bwMode="auto">
            <a:xfrm flipH="1">
              <a:off x="461" y="1934"/>
              <a:ext cx="11" cy="4"/>
            </a:xfrm>
            <a:prstGeom prst="line">
              <a:avLst/>
            </a:prstGeom>
            <a:noFill/>
            <a:ln w="11113">
              <a:solidFill>
                <a:srgbClr val="000000"/>
              </a:solidFill>
              <a:round/>
              <a:headEnd/>
              <a:tailEnd/>
            </a:ln>
          </p:spPr>
          <p:txBody>
            <a:bodyPr/>
            <a:lstStyle/>
            <a:p>
              <a:endParaRPr lang="nl-NL"/>
            </a:p>
          </p:txBody>
        </p:sp>
        <p:sp>
          <p:nvSpPr>
            <p:cNvPr id="142400" name="Line 85"/>
            <p:cNvSpPr>
              <a:spLocks noChangeAspect="1" noChangeShapeType="1"/>
            </p:cNvSpPr>
            <p:nvPr/>
          </p:nvSpPr>
          <p:spPr bwMode="auto">
            <a:xfrm flipH="1">
              <a:off x="437" y="1941"/>
              <a:ext cx="13" cy="3"/>
            </a:xfrm>
            <a:prstGeom prst="line">
              <a:avLst/>
            </a:prstGeom>
            <a:noFill/>
            <a:ln w="11113">
              <a:solidFill>
                <a:srgbClr val="000000"/>
              </a:solidFill>
              <a:round/>
              <a:headEnd/>
              <a:tailEnd/>
            </a:ln>
          </p:spPr>
          <p:txBody>
            <a:bodyPr/>
            <a:lstStyle/>
            <a:p>
              <a:endParaRPr lang="nl-NL"/>
            </a:p>
          </p:txBody>
        </p:sp>
        <p:sp>
          <p:nvSpPr>
            <p:cNvPr id="142401" name="Line 86"/>
            <p:cNvSpPr>
              <a:spLocks noChangeAspect="1" noChangeShapeType="1"/>
            </p:cNvSpPr>
            <p:nvPr/>
          </p:nvSpPr>
          <p:spPr bwMode="auto">
            <a:xfrm flipH="1">
              <a:off x="416" y="1948"/>
              <a:ext cx="11" cy="2"/>
            </a:xfrm>
            <a:prstGeom prst="line">
              <a:avLst/>
            </a:prstGeom>
            <a:noFill/>
            <a:ln w="11113">
              <a:solidFill>
                <a:srgbClr val="000000"/>
              </a:solidFill>
              <a:round/>
              <a:headEnd/>
              <a:tailEnd/>
            </a:ln>
          </p:spPr>
          <p:txBody>
            <a:bodyPr/>
            <a:lstStyle/>
            <a:p>
              <a:endParaRPr lang="nl-NL"/>
            </a:p>
          </p:txBody>
        </p:sp>
        <p:sp>
          <p:nvSpPr>
            <p:cNvPr id="142402" name="Line 87"/>
            <p:cNvSpPr>
              <a:spLocks noChangeAspect="1" noChangeShapeType="1"/>
            </p:cNvSpPr>
            <p:nvPr/>
          </p:nvSpPr>
          <p:spPr bwMode="auto">
            <a:xfrm flipH="1">
              <a:off x="392" y="1953"/>
              <a:ext cx="12" cy="4"/>
            </a:xfrm>
            <a:prstGeom prst="line">
              <a:avLst/>
            </a:prstGeom>
            <a:noFill/>
            <a:ln w="11113">
              <a:solidFill>
                <a:srgbClr val="000000"/>
              </a:solidFill>
              <a:round/>
              <a:headEnd/>
              <a:tailEnd/>
            </a:ln>
          </p:spPr>
          <p:txBody>
            <a:bodyPr/>
            <a:lstStyle/>
            <a:p>
              <a:endParaRPr lang="nl-NL"/>
            </a:p>
          </p:txBody>
        </p:sp>
        <p:sp>
          <p:nvSpPr>
            <p:cNvPr id="142403" name="Line 88"/>
            <p:cNvSpPr>
              <a:spLocks noChangeAspect="1" noChangeShapeType="1"/>
            </p:cNvSpPr>
            <p:nvPr/>
          </p:nvSpPr>
          <p:spPr bwMode="auto">
            <a:xfrm flipH="1">
              <a:off x="371" y="1960"/>
              <a:ext cx="11" cy="3"/>
            </a:xfrm>
            <a:prstGeom prst="line">
              <a:avLst/>
            </a:prstGeom>
            <a:noFill/>
            <a:ln w="11113">
              <a:solidFill>
                <a:srgbClr val="000000"/>
              </a:solidFill>
              <a:round/>
              <a:headEnd/>
              <a:tailEnd/>
            </a:ln>
          </p:spPr>
          <p:txBody>
            <a:bodyPr/>
            <a:lstStyle/>
            <a:p>
              <a:endParaRPr lang="nl-NL"/>
            </a:p>
          </p:txBody>
        </p:sp>
        <p:sp>
          <p:nvSpPr>
            <p:cNvPr id="142404" name="Line 89"/>
            <p:cNvSpPr>
              <a:spLocks noChangeAspect="1" noChangeShapeType="1"/>
            </p:cNvSpPr>
            <p:nvPr/>
          </p:nvSpPr>
          <p:spPr bwMode="auto">
            <a:xfrm flipH="1">
              <a:off x="348" y="1966"/>
              <a:ext cx="12" cy="3"/>
            </a:xfrm>
            <a:prstGeom prst="line">
              <a:avLst/>
            </a:prstGeom>
            <a:noFill/>
            <a:ln w="11113">
              <a:solidFill>
                <a:srgbClr val="000000"/>
              </a:solidFill>
              <a:round/>
              <a:headEnd/>
              <a:tailEnd/>
            </a:ln>
          </p:spPr>
          <p:txBody>
            <a:bodyPr/>
            <a:lstStyle/>
            <a:p>
              <a:endParaRPr lang="nl-NL"/>
            </a:p>
          </p:txBody>
        </p:sp>
        <p:sp>
          <p:nvSpPr>
            <p:cNvPr id="142405" name="Line 90"/>
            <p:cNvSpPr>
              <a:spLocks noChangeAspect="1" noChangeShapeType="1"/>
            </p:cNvSpPr>
            <p:nvPr/>
          </p:nvSpPr>
          <p:spPr bwMode="auto">
            <a:xfrm>
              <a:off x="1079" y="802"/>
              <a:ext cx="9" cy="16"/>
            </a:xfrm>
            <a:prstGeom prst="line">
              <a:avLst/>
            </a:prstGeom>
            <a:noFill/>
            <a:ln w="17463">
              <a:solidFill>
                <a:srgbClr val="000000"/>
              </a:solidFill>
              <a:round/>
              <a:headEnd/>
              <a:tailEnd/>
            </a:ln>
          </p:spPr>
          <p:txBody>
            <a:bodyPr/>
            <a:lstStyle/>
            <a:p>
              <a:endParaRPr lang="nl-NL"/>
            </a:p>
          </p:txBody>
        </p:sp>
        <p:sp>
          <p:nvSpPr>
            <p:cNvPr id="142406" name="Line 91"/>
            <p:cNvSpPr>
              <a:spLocks noChangeAspect="1" noChangeShapeType="1"/>
            </p:cNvSpPr>
            <p:nvPr/>
          </p:nvSpPr>
          <p:spPr bwMode="auto">
            <a:xfrm>
              <a:off x="1097" y="833"/>
              <a:ext cx="9" cy="16"/>
            </a:xfrm>
            <a:prstGeom prst="line">
              <a:avLst/>
            </a:prstGeom>
            <a:noFill/>
            <a:ln w="17463">
              <a:solidFill>
                <a:srgbClr val="000000"/>
              </a:solidFill>
              <a:round/>
              <a:headEnd/>
              <a:tailEnd/>
            </a:ln>
          </p:spPr>
          <p:txBody>
            <a:bodyPr/>
            <a:lstStyle/>
            <a:p>
              <a:endParaRPr lang="nl-NL"/>
            </a:p>
          </p:txBody>
        </p:sp>
        <p:sp>
          <p:nvSpPr>
            <p:cNvPr id="142407" name="Line 92"/>
            <p:cNvSpPr>
              <a:spLocks noChangeAspect="1" noChangeShapeType="1"/>
            </p:cNvSpPr>
            <p:nvPr/>
          </p:nvSpPr>
          <p:spPr bwMode="auto">
            <a:xfrm>
              <a:off x="332" y="999"/>
              <a:ext cx="16" cy="9"/>
            </a:xfrm>
            <a:prstGeom prst="line">
              <a:avLst/>
            </a:prstGeom>
            <a:noFill/>
            <a:ln w="17463">
              <a:solidFill>
                <a:srgbClr val="000000"/>
              </a:solidFill>
              <a:round/>
              <a:headEnd/>
              <a:tailEnd/>
            </a:ln>
          </p:spPr>
          <p:txBody>
            <a:bodyPr/>
            <a:lstStyle/>
            <a:p>
              <a:endParaRPr lang="nl-NL"/>
            </a:p>
          </p:txBody>
        </p:sp>
        <p:sp>
          <p:nvSpPr>
            <p:cNvPr id="142408" name="Line 93"/>
            <p:cNvSpPr>
              <a:spLocks noChangeAspect="1" noChangeShapeType="1"/>
            </p:cNvSpPr>
            <p:nvPr/>
          </p:nvSpPr>
          <p:spPr bwMode="auto">
            <a:xfrm>
              <a:off x="365" y="1018"/>
              <a:ext cx="17" cy="8"/>
            </a:xfrm>
            <a:prstGeom prst="line">
              <a:avLst/>
            </a:prstGeom>
            <a:noFill/>
            <a:ln w="17463">
              <a:solidFill>
                <a:srgbClr val="000000"/>
              </a:solidFill>
              <a:round/>
              <a:headEnd/>
              <a:tailEnd/>
            </a:ln>
          </p:spPr>
          <p:txBody>
            <a:bodyPr/>
            <a:lstStyle/>
            <a:p>
              <a:endParaRPr lang="nl-NL"/>
            </a:p>
          </p:txBody>
        </p:sp>
        <p:sp>
          <p:nvSpPr>
            <p:cNvPr id="142409" name="Line 94"/>
            <p:cNvSpPr>
              <a:spLocks noChangeAspect="1" noChangeShapeType="1"/>
            </p:cNvSpPr>
            <p:nvPr/>
          </p:nvSpPr>
          <p:spPr bwMode="auto">
            <a:xfrm>
              <a:off x="400" y="1036"/>
              <a:ext cx="17" cy="8"/>
            </a:xfrm>
            <a:prstGeom prst="line">
              <a:avLst/>
            </a:prstGeom>
            <a:noFill/>
            <a:ln w="17463">
              <a:solidFill>
                <a:srgbClr val="000000"/>
              </a:solidFill>
              <a:round/>
              <a:headEnd/>
              <a:tailEnd/>
            </a:ln>
          </p:spPr>
          <p:txBody>
            <a:bodyPr/>
            <a:lstStyle/>
            <a:p>
              <a:endParaRPr lang="nl-NL"/>
            </a:p>
          </p:txBody>
        </p:sp>
        <p:sp>
          <p:nvSpPr>
            <p:cNvPr id="142410" name="Line 95"/>
            <p:cNvSpPr>
              <a:spLocks noChangeAspect="1" noChangeShapeType="1"/>
            </p:cNvSpPr>
            <p:nvPr/>
          </p:nvSpPr>
          <p:spPr bwMode="auto">
            <a:xfrm>
              <a:off x="434" y="1054"/>
              <a:ext cx="17" cy="8"/>
            </a:xfrm>
            <a:prstGeom prst="line">
              <a:avLst/>
            </a:prstGeom>
            <a:noFill/>
            <a:ln w="17463">
              <a:solidFill>
                <a:srgbClr val="000000"/>
              </a:solidFill>
              <a:round/>
              <a:headEnd/>
              <a:tailEnd/>
            </a:ln>
          </p:spPr>
          <p:txBody>
            <a:bodyPr/>
            <a:lstStyle/>
            <a:p>
              <a:endParaRPr lang="nl-NL"/>
            </a:p>
          </p:txBody>
        </p:sp>
        <p:sp>
          <p:nvSpPr>
            <p:cNvPr id="142411" name="Line 96"/>
            <p:cNvSpPr>
              <a:spLocks noChangeAspect="1" noChangeShapeType="1"/>
            </p:cNvSpPr>
            <p:nvPr/>
          </p:nvSpPr>
          <p:spPr bwMode="auto">
            <a:xfrm>
              <a:off x="468" y="1072"/>
              <a:ext cx="16" cy="8"/>
            </a:xfrm>
            <a:prstGeom prst="line">
              <a:avLst/>
            </a:prstGeom>
            <a:noFill/>
            <a:ln w="17463">
              <a:solidFill>
                <a:srgbClr val="000000"/>
              </a:solidFill>
              <a:round/>
              <a:headEnd/>
              <a:tailEnd/>
            </a:ln>
          </p:spPr>
          <p:txBody>
            <a:bodyPr/>
            <a:lstStyle/>
            <a:p>
              <a:endParaRPr lang="nl-NL"/>
            </a:p>
          </p:txBody>
        </p:sp>
        <p:sp>
          <p:nvSpPr>
            <p:cNvPr id="142412" name="Line 97"/>
            <p:cNvSpPr>
              <a:spLocks noChangeAspect="1" noChangeShapeType="1"/>
            </p:cNvSpPr>
            <p:nvPr/>
          </p:nvSpPr>
          <p:spPr bwMode="auto">
            <a:xfrm>
              <a:off x="501" y="1090"/>
              <a:ext cx="17" cy="8"/>
            </a:xfrm>
            <a:prstGeom prst="line">
              <a:avLst/>
            </a:prstGeom>
            <a:noFill/>
            <a:ln w="17463">
              <a:solidFill>
                <a:srgbClr val="000000"/>
              </a:solidFill>
              <a:round/>
              <a:headEnd/>
              <a:tailEnd/>
            </a:ln>
          </p:spPr>
          <p:txBody>
            <a:bodyPr/>
            <a:lstStyle/>
            <a:p>
              <a:endParaRPr lang="nl-NL"/>
            </a:p>
          </p:txBody>
        </p:sp>
        <p:sp>
          <p:nvSpPr>
            <p:cNvPr id="142413" name="Line 98"/>
            <p:cNvSpPr>
              <a:spLocks noChangeAspect="1" noChangeShapeType="1"/>
            </p:cNvSpPr>
            <p:nvPr/>
          </p:nvSpPr>
          <p:spPr bwMode="auto">
            <a:xfrm>
              <a:off x="535" y="1107"/>
              <a:ext cx="1" cy="1"/>
            </a:xfrm>
            <a:prstGeom prst="line">
              <a:avLst/>
            </a:prstGeom>
            <a:noFill/>
            <a:ln w="17463">
              <a:solidFill>
                <a:srgbClr val="000000"/>
              </a:solidFill>
              <a:round/>
              <a:headEnd/>
              <a:tailEnd/>
            </a:ln>
          </p:spPr>
          <p:txBody>
            <a:bodyPr/>
            <a:lstStyle/>
            <a:p>
              <a:endParaRPr lang="nl-NL"/>
            </a:p>
          </p:txBody>
        </p:sp>
        <p:sp>
          <p:nvSpPr>
            <p:cNvPr id="142414" name="Line 99"/>
            <p:cNvSpPr>
              <a:spLocks noChangeAspect="1" noChangeShapeType="1"/>
            </p:cNvSpPr>
            <p:nvPr/>
          </p:nvSpPr>
          <p:spPr bwMode="auto">
            <a:xfrm>
              <a:off x="332" y="1114"/>
              <a:ext cx="18" cy="7"/>
            </a:xfrm>
            <a:prstGeom prst="line">
              <a:avLst/>
            </a:prstGeom>
            <a:noFill/>
            <a:ln w="17463">
              <a:solidFill>
                <a:srgbClr val="000000"/>
              </a:solidFill>
              <a:round/>
              <a:headEnd/>
              <a:tailEnd/>
            </a:ln>
          </p:spPr>
          <p:txBody>
            <a:bodyPr/>
            <a:lstStyle/>
            <a:p>
              <a:endParaRPr lang="nl-NL"/>
            </a:p>
          </p:txBody>
        </p:sp>
        <p:sp>
          <p:nvSpPr>
            <p:cNvPr id="142415" name="Line 100"/>
            <p:cNvSpPr>
              <a:spLocks noChangeAspect="1" noChangeShapeType="1"/>
            </p:cNvSpPr>
            <p:nvPr/>
          </p:nvSpPr>
          <p:spPr bwMode="auto">
            <a:xfrm>
              <a:off x="369" y="1128"/>
              <a:ext cx="19" cy="7"/>
            </a:xfrm>
            <a:prstGeom prst="line">
              <a:avLst/>
            </a:prstGeom>
            <a:noFill/>
            <a:ln w="17463">
              <a:solidFill>
                <a:srgbClr val="000000"/>
              </a:solidFill>
              <a:round/>
              <a:headEnd/>
              <a:tailEnd/>
            </a:ln>
          </p:spPr>
          <p:txBody>
            <a:bodyPr/>
            <a:lstStyle/>
            <a:p>
              <a:endParaRPr lang="nl-NL"/>
            </a:p>
          </p:txBody>
        </p:sp>
        <p:sp>
          <p:nvSpPr>
            <p:cNvPr id="142416" name="Line 101"/>
            <p:cNvSpPr>
              <a:spLocks noChangeAspect="1" noChangeShapeType="1"/>
            </p:cNvSpPr>
            <p:nvPr/>
          </p:nvSpPr>
          <p:spPr bwMode="auto">
            <a:xfrm>
              <a:off x="407" y="1141"/>
              <a:ext cx="18" cy="7"/>
            </a:xfrm>
            <a:prstGeom prst="line">
              <a:avLst/>
            </a:prstGeom>
            <a:noFill/>
            <a:ln w="17463">
              <a:solidFill>
                <a:srgbClr val="000000"/>
              </a:solidFill>
              <a:round/>
              <a:headEnd/>
              <a:tailEnd/>
            </a:ln>
          </p:spPr>
          <p:txBody>
            <a:bodyPr/>
            <a:lstStyle/>
            <a:p>
              <a:endParaRPr lang="nl-NL"/>
            </a:p>
          </p:txBody>
        </p:sp>
        <p:sp>
          <p:nvSpPr>
            <p:cNvPr id="142417" name="Line 102"/>
            <p:cNvSpPr>
              <a:spLocks noChangeAspect="1" noChangeShapeType="1"/>
            </p:cNvSpPr>
            <p:nvPr/>
          </p:nvSpPr>
          <p:spPr bwMode="auto">
            <a:xfrm>
              <a:off x="444" y="1155"/>
              <a:ext cx="18" cy="6"/>
            </a:xfrm>
            <a:prstGeom prst="line">
              <a:avLst/>
            </a:prstGeom>
            <a:noFill/>
            <a:ln w="17463">
              <a:solidFill>
                <a:srgbClr val="000000"/>
              </a:solidFill>
              <a:round/>
              <a:headEnd/>
              <a:tailEnd/>
            </a:ln>
          </p:spPr>
          <p:txBody>
            <a:bodyPr/>
            <a:lstStyle/>
            <a:p>
              <a:endParaRPr lang="nl-NL"/>
            </a:p>
          </p:txBody>
        </p:sp>
        <p:sp>
          <p:nvSpPr>
            <p:cNvPr id="142418" name="Line 103"/>
            <p:cNvSpPr>
              <a:spLocks noChangeAspect="1" noChangeShapeType="1"/>
            </p:cNvSpPr>
            <p:nvPr/>
          </p:nvSpPr>
          <p:spPr bwMode="auto">
            <a:xfrm>
              <a:off x="480" y="1168"/>
              <a:ext cx="18" cy="7"/>
            </a:xfrm>
            <a:prstGeom prst="line">
              <a:avLst/>
            </a:prstGeom>
            <a:noFill/>
            <a:ln w="17463">
              <a:solidFill>
                <a:srgbClr val="000000"/>
              </a:solidFill>
              <a:round/>
              <a:headEnd/>
              <a:tailEnd/>
            </a:ln>
          </p:spPr>
          <p:txBody>
            <a:bodyPr/>
            <a:lstStyle/>
            <a:p>
              <a:endParaRPr lang="nl-NL"/>
            </a:p>
          </p:txBody>
        </p:sp>
        <p:sp>
          <p:nvSpPr>
            <p:cNvPr id="142419" name="Line 104"/>
            <p:cNvSpPr>
              <a:spLocks noChangeAspect="1" noChangeShapeType="1"/>
            </p:cNvSpPr>
            <p:nvPr/>
          </p:nvSpPr>
          <p:spPr bwMode="auto">
            <a:xfrm>
              <a:off x="517" y="1181"/>
              <a:ext cx="17" cy="7"/>
            </a:xfrm>
            <a:prstGeom prst="line">
              <a:avLst/>
            </a:prstGeom>
            <a:noFill/>
            <a:ln w="17463">
              <a:solidFill>
                <a:srgbClr val="000000"/>
              </a:solidFill>
              <a:round/>
              <a:headEnd/>
              <a:tailEnd/>
            </a:ln>
          </p:spPr>
          <p:txBody>
            <a:bodyPr/>
            <a:lstStyle/>
            <a:p>
              <a:endParaRPr lang="nl-NL"/>
            </a:p>
          </p:txBody>
        </p:sp>
        <p:sp>
          <p:nvSpPr>
            <p:cNvPr id="142420" name="Line 105"/>
            <p:cNvSpPr>
              <a:spLocks noChangeAspect="1" noChangeShapeType="1"/>
            </p:cNvSpPr>
            <p:nvPr/>
          </p:nvSpPr>
          <p:spPr bwMode="auto">
            <a:xfrm>
              <a:off x="332" y="1244"/>
              <a:ext cx="20" cy="1"/>
            </a:xfrm>
            <a:prstGeom prst="line">
              <a:avLst/>
            </a:prstGeom>
            <a:noFill/>
            <a:ln w="17463">
              <a:solidFill>
                <a:srgbClr val="000000"/>
              </a:solidFill>
              <a:round/>
              <a:headEnd/>
              <a:tailEnd/>
            </a:ln>
          </p:spPr>
          <p:txBody>
            <a:bodyPr/>
            <a:lstStyle/>
            <a:p>
              <a:endParaRPr lang="nl-NL"/>
            </a:p>
          </p:txBody>
        </p:sp>
        <p:sp>
          <p:nvSpPr>
            <p:cNvPr id="142421" name="Line 106"/>
            <p:cNvSpPr>
              <a:spLocks noChangeAspect="1" noChangeShapeType="1"/>
            </p:cNvSpPr>
            <p:nvPr/>
          </p:nvSpPr>
          <p:spPr bwMode="auto">
            <a:xfrm>
              <a:off x="372" y="1243"/>
              <a:ext cx="19" cy="1"/>
            </a:xfrm>
            <a:prstGeom prst="line">
              <a:avLst/>
            </a:prstGeom>
            <a:noFill/>
            <a:ln w="17463">
              <a:solidFill>
                <a:srgbClr val="000000"/>
              </a:solidFill>
              <a:round/>
              <a:headEnd/>
              <a:tailEnd/>
            </a:ln>
          </p:spPr>
          <p:txBody>
            <a:bodyPr/>
            <a:lstStyle/>
            <a:p>
              <a:endParaRPr lang="nl-NL"/>
            </a:p>
          </p:txBody>
        </p:sp>
        <p:sp>
          <p:nvSpPr>
            <p:cNvPr id="142422" name="Line 107"/>
            <p:cNvSpPr>
              <a:spLocks noChangeAspect="1" noChangeShapeType="1"/>
            </p:cNvSpPr>
            <p:nvPr/>
          </p:nvSpPr>
          <p:spPr bwMode="auto">
            <a:xfrm>
              <a:off x="411" y="1242"/>
              <a:ext cx="21" cy="1"/>
            </a:xfrm>
            <a:prstGeom prst="line">
              <a:avLst/>
            </a:prstGeom>
            <a:noFill/>
            <a:ln w="17463">
              <a:solidFill>
                <a:srgbClr val="000000"/>
              </a:solidFill>
              <a:round/>
              <a:headEnd/>
              <a:tailEnd/>
            </a:ln>
          </p:spPr>
          <p:txBody>
            <a:bodyPr/>
            <a:lstStyle/>
            <a:p>
              <a:endParaRPr lang="nl-NL"/>
            </a:p>
          </p:txBody>
        </p:sp>
        <p:sp>
          <p:nvSpPr>
            <p:cNvPr id="142423" name="Line 108"/>
            <p:cNvSpPr>
              <a:spLocks noChangeAspect="1" noChangeShapeType="1"/>
            </p:cNvSpPr>
            <p:nvPr/>
          </p:nvSpPr>
          <p:spPr bwMode="auto">
            <a:xfrm>
              <a:off x="452" y="1241"/>
              <a:ext cx="20" cy="1"/>
            </a:xfrm>
            <a:prstGeom prst="line">
              <a:avLst/>
            </a:prstGeom>
            <a:noFill/>
            <a:ln w="17463">
              <a:solidFill>
                <a:srgbClr val="000000"/>
              </a:solidFill>
              <a:round/>
              <a:headEnd/>
              <a:tailEnd/>
            </a:ln>
          </p:spPr>
          <p:txBody>
            <a:bodyPr/>
            <a:lstStyle/>
            <a:p>
              <a:endParaRPr lang="nl-NL"/>
            </a:p>
          </p:txBody>
        </p:sp>
        <p:sp>
          <p:nvSpPr>
            <p:cNvPr id="142424" name="Line 109"/>
            <p:cNvSpPr>
              <a:spLocks noChangeAspect="1" noChangeShapeType="1"/>
            </p:cNvSpPr>
            <p:nvPr/>
          </p:nvSpPr>
          <p:spPr bwMode="auto">
            <a:xfrm>
              <a:off x="491" y="1240"/>
              <a:ext cx="20" cy="1"/>
            </a:xfrm>
            <a:prstGeom prst="line">
              <a:avLst/>
            </a:prstGeom>
            <a:noFill/>
            <a:ln w="17463">
              <a:solidFill>
                <a:srgbClr val="000000"/>
              </a:solidFill>
              <a:round/>
              <a:headEnd/>
              <a:tailEnd/>
            </a:ln>
          </p:spPr>
          <p:txBody>
            <a:bodyPr/>
            <a:lstStyle/>
            <a:p>
              <a:endParaRPr lang="nl-NL"/>
            </a:p>
          </p:txBody>
        </p:sp>
        <p:sp>
          <p:nvSpPr>
            <p:cNvPr id="142425" name="Line 110"/>
            <p:cNvSpPr>
              <a:spLocks noChangeAspect="1" noChangeShapeType="1"/>
            </p:cNvSpPr>
            <p:nvPr/>
          </p:nvSpPr>
          <p:spPr bwMode="auto">
            <a:xfrm>
              <a:off x="532" y="1239"/>
              <a:ext cx="4" cy="1"/>
            </a:xfrm>
            <a:prstGeom prst="line">
              <a:avLst/>
            </a:prstGeom>
            <a:noFill/>
            <a:ln w="17463">
              <a:solidFill>
                <a:srgbClr val="000000"/>
              </a:solidFill>
              <a:round/>
              <a:headEnd/>
              <a:tailEnd/>
            </a:ln>
          </p:spPr>
          <p:txBody>
            <a:bodyPr/>
            <a:lstStyle/>
            <a:p>
              <a:endParaRPr lang="nl-NL"/>
            </a:p>
          </p:txBody>
        </p:sp>
        <p:sp>
          <p:nvSpPr>
            <p:cNvPr id="142426" name="Line 111"/>
            <p:cNvSpPr>
              <a:spLocks noChangeAspect="1" noChangeShapeType="1"/>
            </p:cNvSpPr>
            <p:nvPr/>
          </p:nvSpPr>
          <p:spPr bwMode="auto">
            <a:xfrm flipV="1">
              <a:off x="332" y="1435"/>
              <a:ext cx="19" cy="4"/>
            </a:xfrm>
            <a:prstGeom prst="line">
              <a:avLst/>
            </a:prstGeom>
            <a:noFill/>
            <a:ln w="17463">
              <a:solidFill>
                <a:srgbClr val="000000"/>
              </a:solidFill>
              <a:round/>
              <a:headEnd/>
              <a:tailEnd/>
            </a:ln>
          </p:spPr>
          <p:txBody>
            <a:bodyPr/>
            <a:lstStyle/>
            <a:p>
              <a:endParaRPr lang="nl-NL"/>
            </a:p>
          </p:txBody>
        </p:sp>
        <p:sp>
          <p:nvSpPr>
            <p:cNvPr id="142427" name="Line 112"/>
            <p:cNvSpPr>
              <a:spLocks noChangeAspect="1" noChangeShapeType="1"/>
            </p:cNvSpPr>
            <p:nvPr/>
          </p:nvSpPr>
          <p:spPr bwMode="auto">
            <a:xfrm flipV="1">
              <a:off x="370" y="1427"/>
              <a:ext cx="19" cy="4"/>
            </a:xfrm>
            <a:prstGeom prst="line">
              <a:avLst/>
            </a:prstGeom>
            <a:noFill/>
            <a:ln w="17463">
              <a:solidFill>
                <a:srgbClr val="000000"/>
              </a:solidFill>
              <a:round/>
              <a:headEnd/>
              <a:tailEnd/>
            </a:ln>
          </p:spPr>
          <p:txBody>
            <a:bodyPr/>
            <a:lstStyle/>
            <a:p>
              <a:endParaRPr lang="nl-NL"/>
            </a:p>
          </p:txBody>
        </p:sp>
        <p:sp>
          <p:nvSpPr>
            <p:cNvPr id="142428" name="Line 113"/>
            <p:cNvSpPr>
              <a:spLocks noChangeAspect="1" noChangeShapeType="1"/>
            </p:cNvSpPr>
            <p:nvPr/>
          </p:nvSpPr>
          <p:spPr bwMode="auto">
            <a:xfrm flipV="1">
              <a:off x="408" y="1417"/>
              <a:ext cx="19" cy="5"/>
            </a:xfrm>
            <a:prstGeom prst="line">
              <a:avLst/>
            </a:prstGeom>
            <a:noFill/>
            <a:ln w="17463">
              <a:solidFill>
                <a:srgbClr val="000000"/>
              </a:solidFill>
              <a:round/>
              <a:headEnd/>
              <a:tailEnd/>
            </a:ln>
          </p:spPr>
          <p:txBody>
            <a:bodyPr/>
            <a:lstStyle/>
            <a:p>
              <a:endParaRPr lang="nl-NL"/>
            </a:p>
          </p:txBody>
        </p:sp>
        <p:sp>
          <p:nvSpPr>
            <p:cNvPr id="142429" name="Line 114"/>
            <p:cNvSpPr>
              <a:spLocks noChangeAspect="1" noChangeShapeType="1"/>
            </p:cNvSpPr>
            <p:nvPr/>
          </p:nvSpPr>
          <p:spPr bwMode="auto">
            <a:xfrm flipV="1">
              <a:off x="445" y="1409"/>
              <a:ext cx="19" cy="4"/>
            </a:xfrm>
            <a:prstGeom prst="line">
              <a:avLst/>
            </a:prstGeom>
            <a:noFill/>
            <a:ln w="17463">
              <a:solidFill>
                <a:srgbClr val="000000"/>
              </a:solidFill>
              <a:round/>
              <a:headEnd/>
              <a:tailEnd/>
            </a:ln>
          </p:spPr>
          <p:txBody>
            <a:bodyPr/>
            <a:lstStyle/>
            <a:p>
              <a:endParaRPr lang="nl-NL"/>
            </a:p>
          </p:txBody>
        </p:sp>
        <p:sp>
          <p:nvSpPr>
            <p:cNvPr id="142430" name="Line 115"/>
            <p:cNvSpPr>
              <a:spLocks noChangeAspect="1" noChangeShapeType="1"/>
            </p:cNvSpPr>
            <p:nvPr/>
          </p:nvSpPr>
          <p:spPr bwMode="auto">
            <a:xfrm flipV="1">
              <a:off x="483" y="1400"/>
              <a:ext cx="19" cy="4"/>
            </a:xfrm>
            <a:prstGeom prst="line">
              <a:avLst/>
            </a:prstGeom>
            <a:noFill/>
            <a:ln w="17463">
              <a:solidFill>
                <a:srgbClr val="000000"/>
              </a:solidFill>
              <a:round/>
              <a:headEnd/>
              <a:tailEnd/>
            </a:ln>
          </p:spPr>
          <p:txBody>
            <a:bodyPr/>
            <a:lstStyle/>
            <a:p>
              <a:endParaRPr lang="nl-NL"/>
            </a:p>
          </p:txBody>
        </p:sp>
        <p:sp>
          <p:nvSpPr>
            <p:cNvPr id="142431" name="Line 116"/>
            <p:cNvSpPr>
              <a:spLocks noChangeAspect="1" noChangeShapeType="1"/>
            </p:cNvSpPr>
            <p:nvPr/>
          </p:nvSpPr>
          <p:spPr bwMode="auto">
            <a:xfrm flipV="1">
              <a:off x="521" y="1392"/>
              <a:ext cx="15" cy="3"/>
            </a:xfrm>
            <a:prstGeom prst="line">
              <a:avLst/>
            </a:prstGeom>
            <a:noFill/>
            <a:ln w="17463">
              <a:solidFill>
                <a:srgbClr val="000000"/>
              </a:solidFill>
              <a:round/>
              <a:headEnd/>
              <a:tailEnd/>
            </a:ln>
          </p:spPr>
          <p:txBody>
            <a:bodyPr/>
            <a:lstStyle/>
            <a:p>
              <a:endParaRPr lang="nl-NL"/>
            </a:p>
          </p:txBody>
        </p:sp>
        <p:sp>
          <p:nvSpPr>
            <p:cNvPr id="142432" name="Line 117"/>
            <p:cNvSpPr>
              <a:spLocks noChangeAspect="1" noChangeShapeType="1"/>
            </p:cNvSpPr>
            <p:nvPr/>
          </p:nvSpPr>
          <p:spPr bwMode="auto">
            <a:xfrm flipV="1">
              <a:off x="332" y="1562"/>
              <a:ext cx="18" cy="8"/>
            </a:xfrm>
            <a:prstGeom prst="line">
              <a:avLst/>
            </a:prstGeom>
            <a:noFill/>
            <a:ln w="17463">
              <a:solidFill>
                <a:srgbClr val="000000"/>
              </a:solidFill>
              <a:round/>
              <a:headEnd/>
              <a:tailEnd/>
            </a:ln>
          </p:spPr>
          <p:txBody>
            <a:bodyPr/>
            <a:lstStyle/>
            <a:p>
              <a:endParaRPr lang="nl-NL"/>
            </a:p>
          </p:txBody>
        </p:sp>
        <p:sp>
          <p:nvSpPr>
            <p:cNvPr id="142433" name="Line 118"/>
            <p:cNvSpPr>
              <a:spLocks noChangeAspect="1" noChangeShapeType="1"/>
            </p:cNvSpPr>
            <p:nvPr/>
          </p:nvSpPr>
          <p:spPr bwMode="auto">
            <a:xfrm flipV="1">
              <a:off x="368" y="1547"/>
              <a:ext cx="18" cy="7"/>
            </a:xfrm>
            <a:prstGeom prst="line">
              <a:avLst/>
            </a:prstGeom>
            <a:noFill/>
            <a:ln w="17463">
              <a:solidFill>
                <a:srgbClr val="000000"/>
              </a:solidFill>
              <a:round/>
              <a:headEnd/>
              <a:tailEnd/>
            </a:ln>
          </p:spPr>
          <p:txBody>
            <a:bodyPr/>
            <a:lstStyle/>
            <a:p>
              <a:endParaRPr lang="nl-NL"/>
            </a:p>
          </p:txBody>
        </p:sp>
        <p:sp>
          <p:nvSpPr>
            <p:cNvPr id="142434" name="Line 119"/>
            <p:cNvSpPr>
              <a:spLocks noChangeAspect="1" noChangeShapeType="1"/>
            </p:cNvSpPr>
            <p:nvPr/>
          </p:nvSpPr>
          <p:spPr bwMode="auto">
            <a:xfrm flipV="1">
              <a:off x="404" y="1532"/>
              <a:ext cx="17" cy="7"/>
            </a:xfrm>
            <a:prstGeom prst="line">
              <a:avLst/>
            </a:prstGeom>
            <a:noFill/>
            <a:ln w="17463">
              <a:solidFill>
                <a:srgbClr val="000000"/>
              </a:solidFill>
              <a:round/>
              <a:headEnd/>
              <a:tailEnd/>
            </a:ln>
          </p:spPr>
          <p:txBody>
            <a:bodyPr/>
            <a:lstStyle/>
            <a:p>
              <a:endParaRPr lang="nl-NL"/>
            </a:p>
          </p:txBody>
        </p:sp>
        <p:sp>
          <p:nvSpPr>
            <p:cNvPr id="142435" name="Line 120"/>
            <p:cNvSpPr>
              <a:spLocks noChangeAspect="1" noChangeShapeType="1"/>
            </p:cNvSpPr>
            <p:nvPr/>
          </p:nvSpPr>
          <p:spPr bwMode="auto">
            <a:xfrm flipV="1">
              <a:off x="439" y="1517"/>
              <a:ext cx="18" cy="8"/>
            </a:xfrm>
            <a:prstGeom prst="line">
              <a:avLst/>
            </a:prstGeom>
            <a:noFill/>
            <a:ln w="17463">
              <a:solidFill>
                <a:srgbClr val="000000"/>
              </a:solidFill>
              <a:round/>
              <a:headEnd/>
              <a:tailEnd/>
            </a:ln>
          </p:spPr>
          <p:txBody>
            <a:bodyPr/>
            <a:lstStyle/>
            <a:p>
              <a:endParaRPr lang="nl-NL"/>
            </a:p>
          </p:txBody>
        </p:sp>
        <p:sp>
          <p:nvSpPr>
            <p:cNvPr id="142436" name="Line 121"/>
            <p:cNvSpPr>
              <a:spLocks noChangeAspect="1" noChangeShapeType="1"/>
            </p:cNvSpPr>
            <p:nvPr/>
          </p:nvSpPr>
          <p:spPr bwMode="auto">
            <a:xfrm flipV="1">
              <a:off x="475" y="1502"/>
              <a:ext cx="18" cy="7"/>
            </a:xfrm>
            <a:prstGeom prst="line">
              <a:avLst/>
            </a:prstGeom>
            <a:noFill/>
            <a:ln w="17463">
              <a:solidFill>
                <a:srgbClr val="000000"/>
              </a:solidFill>
              <a:round/>
              <a:headEnd/>
              <a:tailEnd/>
            </a:ln>
          </p:spPr>
          <p:txBody>
            <a:bodyPr/>
            <a:lstStyle/>
            <a:p>
              <a:endParaRPr lang="nl-NL"/>
            </a:p>
          </p:txBody>
        </p:sp>
        <p:sp>
          <p:nvSpPr>
            <p:cNvPr id="142437" name="Line 122"/>
            <p:cNvSpPr>
              <a:spLocks noChangeAspect="1" noChangeShapeType="1"/>
            </p:cNvSpPr>
            <p:nvPr/>
          </p:nvSpPr>
          <p:spPr bwMode="auto">
            <a:xfrm flipV="1">
              <a:off x="511" y="1487"/>
              <a:ext cx="18" cy="7"/>
            </a:xfrm>
            <a:prstGeom prst="line">
              <a:avLst/>
            </a:prstGeom>
            <a:noFill/>
            <a:ln w="17463">
              <a:solidFill>
                <a:srgbClr val="000000"/>
              </a:solidFill>
              <a:round/>
              <a:headEnd/>
              <a:tailEnd/>
            </a:ln>
          </p:spPr>
          <p:txBody>
            <a:bodyPr/>
            <a:lstStyle/>
            <a:p>
              <a:endParaRPr lang="nl-NL"/>
            </a:p>
          </p:txBody>
        </p:sp>
        <p:sp>
          <p:nvSpPr>
            <p:cNvPr id="142438" name="Line 123"/>
            <p:cNvSpPr>
              <a:spLocks noChangeAspect="1" noChangeShapeType="1"/>
            </p:cNvSpPr>
            <p:nvPr/>
          </p:nvSpPr>
          <p:spPr bwMode="auto">
            <a:xfrm flipV="1">
              <a:off x="332" y="1674"/>
              <a:ext cx="18" cy="9"/>
            </a:xfrm>
            <a:prstGeom prst="line">
              <a:avLst/>
            </a:prstGeom>
            <a:noFill/>
            <a:ln w="17463">
              <a:solidFill>
                <a:srgbClr val="000000"/>
              </a:solidFill>
              <a:round/>
              <a:headEnd/>
              <a:tailEnd/>
            </a:ln>
          </p:spPr>
          <p:txBody>
            <a:bodyPr/>
            <a:lstStyle/>
            <a:p>
              <a:endParaRPr lang="nl-NL"/>
            </a:p>
          </p:txBody>
        </p:sp>
        <p:sp>
          <p:nvSpPr>
            <p:cNvPr id="142439" name="Line 124"/>
            <p:cNvSpPr>
              <a:spLocks noChangeAspect="1" noChangeShapeType="1"/>
            </p:cNvSpPr>
            <p:nvPr/>
          </p:nvSpPr>
          <p:spPr bwMode="auto">
            <a:xfrm flipV="1">
              <a:off x="368" y="1657"/>
              <a:ext cx="18" cy="9"/>
            </a:xfrm>
            <a:prstGeom prst="line">
              <a:avLst/>
            </a:prstGeom>
            <a:noFill/>
            <a:ln w="17463">
              <a:solidFill>
                <a:srgbClr val="000000"/>
              </a:solidFill>
              <a:round/>
              <a:headEnd/>
              <a:tailEnd/>
            </a:ln>
          </p:spPr>
          <p:txBody>
            <a:bodyPr/>
            <a:lstStyle/>
            <a:p>
              <a:endParaRPr lang="nl-NL"/>
            </a:p>
          </p:txBody>
        </p:sp>
        <p:sp>
          <p:nvSpPr>
            <p:cNvPr id="142440" name="Line 125"/>
            <p:cNvSpPr>
              <a:spLocks noChangeAspect="1" noChangeShapeType="1"/>
            </p:cNvSpPr>
            <p:nvPr/>
          </p:nvSpPr>
          <p:spPr bwMode="auto">
            <a:xfrm flipV="1">
              <a:off x="404" y="1641"/>
              <a:ext cx="16" cy="9"/>
            </a:xfrm>
            <a:prstGeom prst="line">
              <a:avLst/>
            </a:prstGeom>
            <a:noFill/>
            <a:ln w="17463">
              <a:solidFill>
                <a:srgbClr val="000000"/>
              </a:solidFill>
              <a:round/>
              <a:headEnd/>
              <a:tailEnd/>
            </a:ln>
          </p:spPr>
          <p:txBody>
            <a:bodyPr/>
            <a:lstStyle/>
            <a:p>
              <a:endParaRPr lang="nl-NL"/>
            </a:p>
          </p:txBody>
        </p:sp>
        <p:sp>
          <p:nvSpPr>
            <p:cNvPr id="142441" name="Line 126"/>
            <p:cNvSpPr>
              <a:spLocks noChangeAspect="1" noChangeShapeType="1"/>
            </p:cNvSpPr>
            <p:nvPr/>
          </p:nvSpPr>
          <p:spPr bwMode="auto">
            <a:xfrm flipV="1">
              <a:off x="437" y="1624"/>
              <a:ext cx="18" cy="8"/>
            </a:xfrm>
            <a:prstGeom prst="line">
              <a:avLst/>
            </a:prstGeom>
            <a:noFill/>
            <a:ln w="17463">
              <a:solidFill>
                <a:srgbClr val="000000"/>
              </a:solidFill>
              <a:round/>
              <a:headEnd/>
              <a:tailEnd/>
            </a:ln>
          </p:spPr>
          <p:txBody>
            <a:bodyPr/>
            <a:lstStyle/>
            <a:p>
              <a:endParaRPr lang="nl-NL"/>
            </a:p>
          </p:txBody>
        </p:sp>
        <p:sp>
          <p:nvSpPr>
            <p:cNvPr id="142442" name="Line 127"/>
            <p:cNvSpPr>
              <a:spLocks noChangeAspect="1" noChangeShapeType="1"/>
            </p:cNvSpPr>
            <p:nvPr/>
          </p:nvSpPr>
          <p:spPr bwMode="auto">
            <a:xfrm flipV="1">
              <a:off x="472" y="1608"/>
              <a:ext cx="18" cy="7"/>
            </a:xfrm>
            <a:prstGeom prst="line">
              <a:avLst/>
            </a:prstGeom>
            <a:noFill/>
            <a:ln w="17463">
              <a:solidFill>
                <a:srgbClr val="000000"/>
              </a:solidFill>
              <a:round/>
              <a:headEnd/>
              <a:tailEnd/>
            </a:ln>
          </p:spPr>
          <p:txBody>
            <a:bodyPr/>
            <a:lstStyle/>
            <a:p>
              <a:endParaRPr lang="nl-NL"/>
            </a:p>
          </p:txBody>
        </p:sp>
        <p:sp>
          <p:nvSpPr>
            <p:cNvPr id="142443" name="Line 128"/>
            <p:cNvSpPr>
              <a:spLocks noChangeAspect="1" noChangeShapeType="1"/>
            </p:cNvSpPr>
            <p:nvPr/>
          </p:nvSpPr>
          <p:spPr bwMode="auto">
            <a:xfrm flipV="1">
              <a:off x="508" y="1591"/>
              <a:ext cx="18" cy="8"/>
            </a:xfrm>
            <a:prstGeom prst="line">
              <a:avLst/>
            </a:prstGeom>
            <a:noFill/>
            <a:ln w="17463">
              <a:solidFill>
                <a:srgbClr val="000000"/>
              </a:solidFill>
              <a:round/>
              <a:headEnd/>
              <a:tailEnd/>
            </a:ln>
          </p:spPr>
          <p:txBody>
            <a:bodyPr/>
            <a:lstStyle/>
            <a:p>
              <a:endParaRPr lang="nl-NL"/>
            </a:p>
          </p:txBody>
        </p:sp>
        <p:sp>
          <p:nvSpPr>
            <p:cNvPr id="142444" name="Line 129"/>
            <p:cNvSpPr>
              <a:spLocks noChangeAspect="1" noChangeShapeType="1"/>
            </p:cNvSpPr>
            <p:nvPr/>
          </p:nvSpPr>
          <p:spPr bwMode="auto">
            <a:xfrm flipH="1">
              <a:off x="2357" y="999"/>
              <a:ext cx="20" cy="2"/>
            </a:xfrm>
            <a:prstGeom prst="line">
              <a:avLst/>
            </a:prstGeom>
            <a:noFill/>
            <a:ln w="17463">
              <a:solidFill>
                <a:srgbClr val="000000"/>
              </a:solidFill>
              <a:round/>
              <a:headEnd/>
              <a:tailEnd/>
            </a:ln>
          </p:spPr>
          <p:txBody>
            <a:bodyPr/>
            <a:lstStyle/>
            <a:p>
              <a:endParaRPr lang="nl-NL"/>
            </a:p>
          </p:txBody>
        </p:sp>
        <p:sp>
          <p:nvSpPr>
            <p:cNvPr id="142445" name="Line 130"/>
            <p:cNvSpPr>
              <a:spLocks noChangeAspect="1" noChangeShapeType="1"/>
            </p:cNvSpPr>
            <p:nvPr/>
          </p:nvSpPr>
          <p:spPr bwMode="auto">
            <a:xfrm flipH="1">
              <a:off x="2317" y="1003"/>
              <a:ext cx="20" cy="2"/>
            </a:xfrm>
            <a:prstGeom prst="line">
              <a:avLst/>
            </a:prstGeom>
            <a:noFill/>
            <a:ln w="17463">
              <a:solidFill>
                <a:srgbClr val="000000"/>
              </a:solidFill>
              <a:round/>
              <a:headEnd/>
              <a:tailEnd/>
            </a:ln>
          </p:spPr>
          <p:txBody>
            <a:bodyPr/>
            <a:lstStyle/>
            <a:p>
              <a:endParaRPr lang="nl-NL"/>
            </a:p>
          </p:txBody>
        </p:sp>
        <p:sp>
          <p:nvSpPr>
            <p:cNvPr id="142446" name="Line 131"/>
            <p:cNvSpPr>
              <a:spLocks noChangeAspect="1" noChangeShapeType="1"/>
            </p:cNvSpPr>
            <p:nvPr/>
          </p:nvSpPr>
          <p:spPr bwMode="auto">
            <a:xfrm flipH="1">
              <a:off x="2277" y="1007"/>
              <a:ext cx="20" cy="2"/>
            </a:xfrm>
            <a:prstGeom prst="line">
              <a:avLst/>
            </a:prstGeom>
            <a:noFill/>
            <a:ln w="17463">
              <a:solidFill>
                <a:srgbClr val="000000"/>
              </a:solidFill>
              <a:round/>
              <a:headEnd/>
              <a:tailEnd/>
            </a:ln>
          </p:spPr>
          <p:txBody>
            <a:bodyPr/>
            <a:lstStyle/>
            <a:p>
              <a:endParaRPr lang="nl-NL"/>
            </a:p>
          </p:txBody>
        </p:sp>
        <p:sp>
          <p:nvSpPr>
            <p:cNvPr id="142447" name="Line 132"/>
            <p:cNvSpPr>
              <a:spLocks noChangeAspect="1" noChangeShapeType="1"/>
            </p:cNvSpPr>
            <p:nvPr/>
          </p:nvSpPr>
          <p:spPr bwMode="auto">
            <a:xfrm flipH="1">
              <a:off x="2357" y="1114"/>
              <a:ext cx="20" cy="3"/>
            </a:xfrm>
            <a:prstGeom prst="line">
              <a:avLst/>
            </a:prstGeom>
            <a:noFill/>
            <a:ln w="17463">
              <a:solidFill>
                <a:srgbClr val="000000"/>
              </a:solidFill>
              <a:round/>
              <a:headEnd/>
              <a:tailEnd/>
            </a:ln>
          </p:spPr>
          <p:txBody>
            <a:bodyPr/>
            <a:lstStyle/>
            <a:p>
              <a:endParaRPr lang="nl-NL"/>
            </a:p>
          </p:txBody>
        </p:sp>
        <p:sp>
          <p:nvSpPr>
            <p:cNvPr id="142448" name="Line 133"/>
            <p:cNvSpPr>
              <a:spLocks noChangeAspect="1" noChangeShapeType="1"/>
            </p:cNvSpPr>
            <p:nvPr/>
          </p:nvSpPr>
          <p:spPr bwMode="auto">
            <a:xfrm flipH="1">
              <a:off x="2317" y="1118"/>
              <a:ext cx="20" cy="3"/>
            </a:xfrm>
            <a:prstGeom prst="line">
              <a:avLst/>
            </a:prstGeom>
            <a:noFill/>
            <a:ln w="17463">
              <a:solidFill>
                <a:srgbClr val="000000"/>
              </a:solidFill>
              <a:round/>
              <a:headEnd/>
              <a:tailEnd/>
            </a:ln>
          </p:spPr>
          <p:txBody>
            <a:bodyPr/>
            <a:lstStyle/>
            <a:p>
              <a:endParaRPr lang="nl-NL"/>
            </a:p>
          </p:txBody>
        </p:sp>
        <p:sp>
          <p:nvSpPr>
            <p:cNvPr id="142449" name="Line 134"/>
            <p:cNvSpPr>
              <a:spLocks noChangeAspect="1" noChangeShapeType="1"/>
            </p:cNvSpPr>
            <p:nvPr/>
          </p:nvSpPr>
          <p:spPr bwMode="auto">
            <a:xfrm flipH="1">
              <a:off x="2277" y="1123"/>
              <a:ext cx="20" cy="3"/>
            </a:xfrm>
            <a:prstGeom prst="line">
              <a:avLst/>
            </a:prstGeom>
            <a:noFill/>
            <a:ln w="17463">
              <a:solidFill>
                <a:srgbClr val="000000"/>
              </a:solidFill>
              <a:round/>
              <a:headEnd/>
              <a:tailEnd/>
            </a:ln>
          </p:spPr>
          <p:txBody>
            <a:bodyPr/>
            <a:lstStyle/>
            <a:p>
              <a:endParaRPr lang="nl-NL"/>
            </a:p>
          </p:txBody>
        </p:sp>
        <p:sp>
          <p:nvSpPr>
            <p:cNvPr id="142450" name="Line 135"/>
            <p:cNvSpPr>
              <a:spLocks noChangeAspect="1" noChangeShapeType="1"/>
            </p:cNvSpPr>
            <p:nvPr/>
          </p:nvSpPr>
          <p:spPr bwMode="auto">
            <a:xfrm flipH="1">
              <a:off x="2357" y="1239"/>
              <a:ext cx="20" cy="1"/>
            </a:xfrm>
            <a:prstGeom prst="line">
              <a:avLst/>
            </a:prstGeom>
            <a:noFill/>
            <a:ln w="17463">
              <a:solidFill>
                <a:srgbClr val="000000"/>
              </a:solidFill>
              <a:round/>
              <a:headEnd/>
              <a:tailEnd/>
            </a:ln>
          </p:spPr>
          <p:txBody>
            <a:bodyPr/>
            <a:lstStyle/>
            <a:p>
              <a:endParaRPr lang="nl-NL"/>
            </a:p>
          </p:txBody>
        </p:sp>
        <p:sp>
          <p:nvSpPr>
            <p:cNvPr id="142451" name="Line 136"/>
            <p:cNvSpPr>
              <a:spLocks noChangeAspect="1" noChangeShapeType="1"/>
            </p:cNvSpPr>
            <p:nvPr/>
          </p:nvSpPr>
          <p:spPr bwMode="auto">
            <a:xfrm flipH="1">
              <a:off x="2317" y="1239"/>
              <a:ext cx="20" cy="1"/>
            </a:xfrm>
            <a:prstGeom prst="line">
              <a:avLst/>
            </a:prstGeom>
            <a:noFill/>
            <a:ln w="17463">
              <a:solidFill>
                <a:srgbClr val="000000"/>
              </a:solidFill>
              <a:round/>
              <a:headEnd/>
              <a:tailEnd/>
            </a:ln>
          </p:spPr>
          <p:txBody>
            <a:bodyPr/>
            <a:lstStyle/>
            <a:p>
              <a:endParaRPr lang="nl-NL"/>
            </a:p>
          </p:txBody>
        </p:sp>
        <p:sp>
          <p:nvSpPr>
            <p:cNvPr id="142452" name="Line 137"/>
            <p:cNvSpPr>
              <a:spLocks noChangeAspect="1" noChangeShapeType="1"/>
            </p:cNvSpPr>
            <p:nvPr/>
          </p:nvSpPr>
          <p:spPr bwMode="auto">
            <a:xfrm flipH="1">
              <a:off x="2277" y="1239"/>
              <a:ext cx="20" cy="1"/>
            </a:xfrm>
            <a:prstGeom prst="line">
              <a:avLst/>
            </a:prstGeom>
            <a:noFill/>
            <a:ln w="17463">
              <a:solidFill>
                <a:srgbClr val="000000"/>
              </a:solidFill>
              <a:round/>
              <a:headEnd/>
              <a:tailEnd/>
            </a:ln>
          </p:spPr>
          <p:txBody>
            <a:bodyPr/>
            <a:lstStyle/>
            <a:p>
              <a:endParaRPr lang="nl-NL"/>
            </a:p>
          </p:txBody>
        </p:sp>
        <p:sp>
          <p:nvSpPr>
            <p:cNvPr id="142453" name="Line 138"/>
            <p:cNvSpPr>
              <a:spLocks noChangeAspect="1" noChangeShapeType="1"/>
            </p:cNvSpPr>
            <p:nvPr/>
          </p:nvSpPr>
          <p:spPr bwMode="auto">
            <a:xfrm flipH="1" flipV="1">
              <a:off x="2357" y="1441"/>
              <a:ext cx="20" cy="2"/>
            </a:xfrm>
            <a:prstGeom prst="line">
              <a:avLst/>
            </a:prstGeom>
            <a:noFill/>
            <a:ln w="17463">
              <a:solidFill>
                <a:srgbClr val="000000"/>
              </a:solidFill>
              <a:round/>
              <a:headEnd/>
              <a:tailEnd/>
            </a:ln>
          </p:spPr>
          <p:txBody>
            <a:bodyPr/>
            <a:lstStyle/>
            <a:p>
              <a:endParaRPr lang="nl-NL"/>
            </a:p>
          </p:txBody>
        </p:sp>
        <p:sp>
          <p:nvSpPr>
            <p:cNvPr id="142454" name="Line 139"/>
            <p:cNvSpPr>
              <a:spLocks noChangeAspect="1" noChangeShapeType="1"/>
            </p:cNvSpPr>
            <p:nvPr/>
          </p:nvSpPr>
          <p:spPr bwMode="auto">
            <a:xfrm flipH="1" flipV="1">
              <a:off x="2317" y="1437"/>
              <a:ext cx="20" cy="2"/>
            </a:xfrm>
            <a:prstGeom prst="line">
              <a:avLst/>
            </a:prstGeom>
            <a:noFill/>
            <a:ln w="17463">
              <a:solidFill>
                <a:srgbClr val="000000"/>
              </a:solidFill>
              <a:round/>
              <a:headEnd/>
              <a:tailEnd/>
            </a:ln>
          </p:spPr>
          <p:txBody>
            <a:bodyPr/>
            <a:lstStyle/>
            <a:p>
              <a:endParaRPr lang="nl-NL"/>
            </a:p>
          </p:txBody>
        </p:sp>
        <p:sp>
          <p:nvSpPr>
            <p:cNvPr id="142455" name="Line 140"/>
            <p:cNvSpPr>
              <a:spLocks noChangeAspect="1" noChangeShapeType="1"/>
            </p:cNvSpPr>
            <p:nvPr/>
          </p:nvSpPr>
          <p:spPr bwMode="auto">
            <a:xfrm flipH="1" flipV="1">
              <a:off x="2277" y="1435"/>
              <a:ext cx="20" cy="1"/>
            </a:xfrm>
            <a:prstGeom prst="line">
              <a:avLst/>
            </a:prstGeom>
            <a:noFill/>
            <a:ln w="17463">
              <a:solidFill>
                <a:srgbClr val="000000"/>
              </a:solidFill>
              <a:round/>
              <a:headEnd/>
              <a:tailEnd/>
            </a:ln>
          </p:spPr>
          <p:txBody>
            <a:bodyPr/>
            <a:lstStyle/>
            <a:p>
              <a:endParaRPr lang="nl-NL"/>
            </a:p>
          </p:txBody>
        </p:sp>
        <p:sp>
          <p:nvSpPr>
            <p:cNvPr id="142456" name="Line 141"/>
            <p:cNvSpPr>
              <a:spLocks noChangeAspect="1" noChangeShapeType="1"/>
            </p:cNvSpPr>
            <p:nvPr/>
          </p:nvSpPr>
          <p:spPr bwMode="auto">
            <a:xfrm flipH="1" flipV="1">
              <a:off x="2359" y="1557"/>
              <a:ext cx="18" cy="8"/>
            </a:xfrm>
            <a:prstGeom prst="line">
              <a:avLst/>
            </a:prstGeom>
            <a:noFill/>
            <a:ln w="17463">
              <a:solidFill>
                <a:srgbClr val="000000"/>
              </a:solidFill>
              <a:round/>
              <a:headEnd/>
              <a:tailEnd/>
            </a:ln>
          </p:spPr>
          <p:txBody>
            <a:bodyPr/>
            <a:lstStyle/>
            <a:p>
              <a:endParaRPr lang="nl-NL"/>
            </a:p>
          </p:txBody>
        </p:sp>
        <p:sp>
          <p:nvSpPr>
            <p:cNvPr id="142457" name="Line 142"/>
            <p:cNvSpPr>
              <a:spLocks noChangeAspect="1" noChangeShapeType="1"/>
            </p:cNvSpPr>
            <p:nvPr/>
          </p:nvSpPr>
          <p:spPr bwMode="auto">
            <a:xfrm flipH="1" flipV="1">
              <a:off x="2323" y="1542"/>
              <a:ext cx="18" cy="8"/>
            </a:xfrm>
            <a:prstGeom prst="line">
              <a:avLst/>
            </a:prstGeom>
            <a:noFill/>
            <a:ln w="17463">
              <a:solidFill>
                <a:srgbClr val="000000"/>
              </a:solidFill>
              <a:round/>
              <a:headEnd/>
              <a:tailEnd/>
            </a:ln>
          </p:spPr>
          <p:txBody>
            <a:bodyPr/>
            <a:lstStyle/>
            <a:p>
              <a:endParaRPr lang="nl-NL"/>
            </a:p>
          </p:txBody>
        </p:sp>
        <p:sp>
          <p:nvSpPr>
            <p:cNvPr id="142458" name="Line 143"/>
            <p:cNvSpPr>
              <a:spLocks noChangeAspect="1" noChangeShapeType="1"/>
            </p:cNvSpPr>
            <p:nvPr/>
          </p:nvSpPr>
          <p:spPr bwMode="auto">
            <a:xfrm flipH="1" flipV="1">
              <a:off x="2287" y="1526"/>
              <a:ext cx="18" cy="8"/>
            </a:xfrm>
            <a:prstGeom prst="line">
              <a:avLst/>
            </a:prstGeom>
            <a:noFill/>
            <a:ln w="17463">
              <a:solidFill>
                <a:srgbClr val="000000"/>
              </a:solidFill>
              <a:round/>
              <a:headEnd/>
              <a:tailEnd/>
            </a:ln>
          </p:spPr>
          <p:txBody>
            <a:bodyPr/>
            <a:lstStyle/>
            <a:p>
              <a:endParaRPr lang="nl-NL"/>
            </a:p>
          </p:txBody>
        </p:sp>
        <p:sp>
          <p:nvSpPr>
            <p:cNvPr id="142459" name="Line 144"/>
            <p:cNvSpPr>
              <a:spLocks noChangeAspect="1" noChangeShapeType="1"/>
            </p:cNvSpPr>
            <p:nvPr/>
          </p:nvSpPr>
          <p:spPr bwMode="auto">
            <a:xfrm flipH="1" flipV="1">
              <a:off x="2259" y="1514"/>
              <a:ext cx="10" cy="4"/>
            </a:xfrm>
            <a:prstGeom prst="line">
              <a:avLst/>
            </a:prstGeom>
            <a:noFill/>
            <a:ln w="17463">
              <a:solidFill>
                <a:srgbClr val="000000"/>
              </a:solidFill>
              <a:round/>
              <a:headEnd/>
              <a:tailEnd/>
            </a:ln>
          </p:spPr>
          <p:txBody>
            <a:bodyPr/>
            <a:lstStyle/>
            <a:p>
              <a:endParaRPr lang="nl-NL"/>
            </a:p>
          </p:txBody>
        </p:sp>
        <p:sp>
          <p:nvSpPr>
            <p:cNvPr id="142460" name="Line 145"/>
            <p:cNvSpPr>
              <a:spLocks noChangeAspect="1" noChangeShapeType="1"/>
            </p:cNvSpPr>
            <p:nvPr/>
          </p:nvSpPr>
          <p:spPr bwMode="auto">
            <a:xfrm flipH="1" flipV="1">
              <a:off x="2361" y="1677"/>
              <a:ext cx="16" cy="10"/>
            </a:xfrm>
            <a:prstGeom prst="line">
              <a:avLst/>
            </a:prstGeom>
            <a:noFill/>
            <a:ln w="17463">
              <a:solidFill>
                <a:srgbClr val="000000"/>
              </a:solidFill>
              <a:round/>
              <a:headEnd/>
              <a:tailEnd/>
            </a:ln>
          </p:spPr>
          <p:txBody>
            <a:bodyPr/>
            <a:lstStyle/>
            <a:p>
              <a:endParaRPr lang="nl-NL"/>
            </a:p>
          </p:txBody>
        </p:sp>
        <p:sp>
          <p:nvSpPr>
            <p:cNvPr id="142461" name="Line 146"/>
            <p:cNvSpPr>
              <a:spLocks noChangeAspect="1" noChangeShapeType="1"/>
            </p:cNvSpPr>
            <p:nvPr/>
          </p:nvSpPr>
          <p:spPr bwMode="auto">
            <a:xfrm flipH="1" flipV="1">
              <a:off x="2328" y="1657"/>
              <a:ext cx="16" cy="11"/>
            </a:xfrm>
            <a:prstGeom prst="line">
              <a:avLst/>
            </a:prstGeom>
            <a:noFill/>
            <a:ln w="17463">
              <a:solidFill>
                <a:srgbClr val="000000"/>
              </a:solidFill>
              <a:round/>
              <a:headEnd/>
              <a:tailEnd/>
            </a:ln>
          </p:spPr>
          <p:txBody>
            <a:bodyPr/>
            <a:lstStyle/>
            <a:p>
              <a:endParaRPr lang="nl-NL"/>
            </a:p>
          </p:txBody>
        </p:sp>
        <p:sp>
          <p:nvSpPr>
            <p:cNvPr id="142462" name="Line 147"/>
            <p:cNvSpPr>
              <a:spLocks noChangeAspect="1" noChangeShapeType="1"/>
            </p:cNvSpPr>
            <p:nvPr/>
          </p:nvSpPr>
          <p:spPr bwMode="auto">
            <a:xfrm flipH="1" flipV="1">
              <a:off x="2295" y="1637"/>
              <a:ext cx="16" cy="11"/>
            </a:xfrm>
            <a:prstGeom prst="line">
              <a:avLst/>
            </a:prstGeom>
            <a:noFill/>
            <a:ln w="17463">
              <a:solidFill>
                <a:srgbClr val="000000"/>
              </a:solidFill>
              <a:round/>
              <a:headEnd/>
              <a:tailEnd/>
            </a:ln>
          </p:spPr>
          <p:txBody>
            <a:bodyPr/>
            <a:lstStyle/>
            <a:p>
              <a:endParaRPr lang="nl-NL"/>
            </a:p>
          </p:txBody>
        </p:sp>
        <p:sp>
          <p:nvSpPr>
            <p:cNvPr id="142463" name="Line 148"/>
            <p:cNvSpPr>
              <a:spLocks noChangeAspect="1" noChangeShapeType="1"/>
            </p:cNvSpPr>
            <p:nvPr/>
          </p:nvSpPr>
          <p:spPr bwMode="auto">
            <a:xfrm flipH="1" flipV="1">
              <a:off x="2262" y="1617"/>
              <a:ext cx="16" cy="11"/>
            </a:xfrm>
            <a:prstGeom prst="line">
              <a:avLst/>
            </a:prstGeom>
            <a:noFill/>
            <a:ln w="17463">
              <a:solidFill>
                <a:srgbClr val="000000"/>
              </a:solidFill>
              <a:round/>
              <a:headEnd/>
              <a:tailEnd/>
            </a:ln>
          </p:spPr>
          <p:txBody>
            <a:bodyPr/>
            <a:lstStyle/>
            <a:p>
              <a:endParaRPr lang="nl-NL"/>
            </a:p>
          </p:txBody>
        </p:sp>
        <p:sp>
          <p:nvSpPr>
            <p:cNvPr id="142464" name="Freeform 149"/>
            <p:cNvSpPr>
              <a:spLocks noChangeAspect="1"/>
            </p:cNvSpPr>
            <p:nvPr/>
          </p:nvSpPr>
          <p:spPr bwMode="auto">
            <a:xfrm>
              <a:off x="619" y="1667"/>
              <a:ext cx="518" cy="111"/>
            </a:xfrm>
            <a:custGeom>
              <a:avLst/>
              <a:gdLst>
                <a:gd name="T0" fmla="*/ 49 w 576"/>
                <a:gd name="T1" fmla="*/ 11 h 124"/>
                <a:gd name="T2" fmla="*/ 50 w 576"/>
                <a:gd name="T3" fmla="*/ 11 h 124"/>
                <a:gd name="T4" fmla="*/ 52 w 576"/>
                <a:gd name="T5" fmla="*/ 11 h 124"/>
                <a:gd name="T6" fmla="*/ 54 w 576"/>
                <a:gd name="T7" fmla="*/ 10 h 124"/>
                <a:gd name="T8" fmla="*/ 54 w 576"/>
                <a:gd name="T9" fmla="*/ 9 h 124"/>
                <a:gd name="T10" fmla="*/ 55 w 576"/>
                <a:gd name="T11" fmla="*/ 8 h 124"/>
                <a:gd name="T12" fmla="*/ 55 w 576"/>
                <a:gd name="T13" fmla="*/ 7 h 124"/>
                <a:gd name="T14" fmla="*/ 55 w 576"/>
                <a:gd name="T15" fmla="*/ 5 h 124"/>
                <a:gd name="T16" fmla="*/ 55 w 576"/>
                <a:gd name="T17" fmla="*/ 4 h 124"/>
                <a:gd name="T18" fmla="*/ 55 w 576"/>
                <a:gd name="T19" fmla="*/ 4 h 124"/>
                <a:gd name="T20" fmla="*/ 54 w 576"/>
                <a:gd name="T21" fmla="*/ 4 h 124"/>
                <a:gd name="T22" fmla="*/ 54 w 576"/>
                <a:gd name="T23" fmla="*/ 4 h 124"/>
                <a:gd name="T24" fmla="*/ 52 w 576"/>
                <a:gd name="T25" fmla="*/ 4 h 124"/>
                <a:gd name="T26" fmla="*/ 50 w 576"/>
                <a:gd name="T27" fmla="*/ 2 h 124"/>
                <a:gd name="T28" fmla="*/ 49 w 576"/>
                <a:gd name="T29" fmla="*/ 0 h 124"/>
                <a:gd name="T30" fmla="*/ 7 w 576"/>
                <a:gd name="T31" fmla="*/ 0 h 124"/>
                <a:gd name="T32" fmla="*/ 4 w 576"/>
                <a:gd name="T33" fmla="*/ 2 h 124"/>
                <a:gd name="T34" fmla="*/ 4 w 576"/>
                <a:gd name="T35" fmla="*/ 4 h 124"/>
                <a:gd name="T36" fmla="*/ 4 w 576"/>
                <a:gd name="T37" fmla="*/ 4 h 124"/>
                <a:gd name="T38" fmla="*/ 4 w 576"/>
                <a:gd name="T39" fmla="*/ 4 h 124"/>
                <a:gd name="T40" fmla="*/ 4 w 576"/>
                <a:gd name="T41" fmla="*/ 4 h 124"/>
                <a:gd name="T42" fmla="*/ 1 w 576"/>
                <a:gd name="T43" fmla="*/ 4 h 124"/>
                <a:gd name="T44" fmla="*/ 0 w 576"/>
                <a:gd name="T45" fmla="*/ 5 h 124"/>
                <a:gd name="T46" fmla="*/ 1 w 576"/>
                <a:gd name="T47" fmla="*/ 7 h 124"/>
                <a:gd name="T48" fmla="*/ 4 w 576"/>
                <a:gd name="T49" fmla="*/ 8 h 124"/>
                <a:gd name="T50" fmla="*/ 4 w 576"/>
                <a:gd name="T51" fmla="*/ 9 h 124"/>
                <a:gd name="T52" fmla="*/ 4 w 576"/>
                <a:gd name="T53" fmla="*/ 10 h 124"/>
                <a:gd name="T54" fmla="*/ 4 w 576"/>
                <a:gd name="T55" fmla="*/ 11 h 124"/>
                <a:gd name="T56" fmla="*/ 4 w 576"/>
                <a:gd name="T57" fmla="*/ 11 h 124"/>
                <a:gd name="T58" fmla="*/ 7 w 576"/>
                <a:gd name="T59" fmla="*/ 11 h 124"/>
                <a:gd name="T60" fmla="*/ 49 w 576"/>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42465" name="Rectangle 150"/>
            <p:cNvSpPr>
              <a:spLocks noChangeAspect="1" noChangeArrowheads="1"/>
            </p:cNvSpPr>
            <p:nvPr/>
          </p:nvSpPr>
          <p:spPr bwMode="auto">
            <a:xfrm>
              <a:off x="750" y="1687"/>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6" name="Freeform 151"/>
            <p:cNvSpPr>
              <a:spLocks noChangeAspect="1"/>
            </p:cNvSpPr>
            <p:nvPr/>
          </p:nvSpPr>
          <p:spPr bwMode="auto">
            <a:xfrm>
              <a:off x="642" y="1642"/>
              <a:ext cx="520" cy="111"/>
            </a:xfrm>
            <a:custGeom>
              <a:avLst/>
              <a:gdLst>
                <a:gd name="T0" fmla="*/ 51 w 577"/>
                <a:gd name="T1" fmla="*/ 11 h 124"/>
                <a:gd name="T2" fmla="*/ 53 w 577"/>
                <a:gd name="T3" fmla="*/ 11 h 124"/>
                <a:gd name="T4" fmla="*/ 54 w 577"/>
                <a:gd name="T5" fmla="*/ 11 h 124"/>
                <a:gd name="T6" fmla="*/ 57 w 577"/>
                <a:gd name="T7" fmla="*/ 10 h 124"/>
                <a:gd name="T8" fmla="*/ 57 w 577"/>
                <a:gd name="T9" fmla="*/ 9 h 124"/>
                <a:gd name="T10" fmla="*/ 57 w 577"/>
                <a:gd name="T11" fmla="*/ 8 h 124"/>
                <a:gd name="T12" fmla="*/ 59 w 577"/>
                <a:gd name="T13" fmla="*/ 7 h 124"/>
                <a:gd name="T14" fmla="*/ 59 w 577"/>
                <a:gd name="T15" fmla="*/ 5 h 124"/>
                <a:gd name="T16" fmla="*/ 59 w 577"/>
                <a:gd name="T17" fmla="*/ 4 h 124"/>
                <a:gd name="T18" fmla="*/ 57 w 577"/>
                <a:gd name="T19" fmla="*/ 4 h 124"/>
                <a:gd name="T20" fmla="*/ 57 w 577"/>
                <a:gd name="T21" fmla="*/ 4 h 124"/>
                <a:gd name="T22" fmla="*/ 57 w 577"/>
                <a:gd name="T23" fmla="*/ 4 h 124"/>
                <a:gd name="T24" fmla="*/ 54 w 577"/>
                <a:gd name="T25" fmla="*/ 4 h 124"/>
                <a:gd name="T26" fmla="*/ 53 w 577"/>
                <a:gd name="T27" fmla="*/ 1 h 124"/>
                <a:gd name="T28" fmla="*/ 51 w 577"/>
                <a:gd name="T29" fmla="*/ 0 h 124"/>
                <a:gd name="T30" fmla="*/ 8 w 577"/>
                <a:gd name="T31" fmla="*/ 0 h 124"/>
                <a:gd name="T32" fmla="*/ 5 w 577"/>
                <a:gd name="T33" fmla="*/ 1 h 124"/>
                <a:gd name="T34" fmla="*/ 5 w 577"/>
                <a:gd name="T35" fmla="*/ 4 h 124"/>
                <a:gd name="T36" fmla="*/ 5 w 577"/>
                <a:gd name="T37" fmla="*/ 4 h 124"/>
                <a:gd name="T38" fmla="*/ 5 w 577"/>
                <a:gd name="T39" fmla="*/ 4 h 124"/>
                <a:gd name="T40" fmla="*/ 5 w 577"/>
                <a:gd name="T41" fmla="*/ 4 h 124"/>
                <a:gd name="T42" fmla="*/ 2 w 577"/>
                <a:gd name="T43" fmla="*/ 4 h 124"/>
                <a:gd name="T44" fmla="*/ 0 w 577"/>
                <a:gd name="T45" fmla="*/ 5 h 124"/>
                <a:gd name="T46" fmla="*/ 2 w 577"/>
                <a:gd name="T47" fmla="*/ 7 h 124"/>
                <a:gd name="T48" fmla="*/ 5 w 577"/>
                <a:gd name="T49" fmla="*/ 8 h 124"/>
                <a:gd name="T50" fmla="*/ 5 w 577"/>
                <a:gd name="T51" fmla="*/ 9 h 124"/>
                <a:gd name="T52" fmla="*/ 5 w 577"/>
                <a:gd name="T53" fmla="*/ 10 h 124"/>
                <a:gd name="T54" fmla="*/ 5 w 577"/>
                <a:gd name="T55" fmla="*/ 11 h 124"/>
                <a:gd name="T56" fmla="*/ 5 w 577"/>
                <a:gd name="T57" fmla="*/ 11 h 124"/>
                <a:gd name="T58" fmla="*/ 8 w 577"/>
                <a:gd name="T59" fmla="*/ 11 h 124"/>
                <a:gd name="T60" fmla="*/ 51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42467" name="Rectangle 152"/>
            <p:cNvSpPr>
              <a:spLocks noChangeAspect="1" noChangeArrowheads="1"/>
            </p:cNvSpPr>
            <p:nvPr/>
          </p:nvSpPr>
          <p:spPr bwMode="auto">
            <a:xfrm>
              <a:off x="773" y="166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8" name="Freeform 153"/>
            <p:cNvSpPr>
              <a:spLocks noChangeAspect="1"/>
            </p:cNvSpPr>
            <p:nvPr/>
          </p:nvSpPr>
          <p:spPr bwMode="auto">
            <a:xfrm>
              <a:off x="666" y="1615"/>
              <a:ext cx="520" cy="113"/>
            </a:xfrm>
            <a:custGeom>
              <a:avLst/>
              <a:gdLst>
                <a:gd name="T0" fmla="*/ 49 w 578"/>
                <a:gd name="T1" fmla="*/ 13 h 125"/>
                <a:gd name="T2" fmla="*/ 51 w 578"/>
                <a:gd name="T3" fmla="*/ 13 h 125"/>
                <a:gd name="T4" fmla="*/ 52 w 578"/>
                <a:gd name="T5" fmla="*/ 13 h 125"/>
                <a:gd name="T6" fmla="*/ 54 w 578"/>
                <a:gd name="T7" fmla="*/ 12 h 125"/>
                <a:gd name="T8" fmla="*/ 55 w 578"/>
                <a:gd name="T9" fmla="*/ 11 h 125"/>
                <a:gd name="T10" fmla="*/ 55 w 578"/>
                <a:gd name="T11" fmla="*/ 10 h 125"/>
                <a:gd name="T12" fmla="*/ 55 w 578"/>
                <a:gd name="T13" fmla="*/ 9 h 125"/>
                <a:gd name="T14" fmla="*/ 56 w 578"/>
                <a:gd name="T15" fmla="*/ 7 h 125"/>
                <a:gd name="T16" fmla="*/ 55 w 578"/>
                <a:gd name="T17" fmla="*/ 5 h 125"/>
                <a:gd name="T18" fmla="*/ 55 w 578"/>
                <a:gd name="T19" fmla="*/ 5 h 125"/>
                <a:gd name="T20" fmla="*/ 55 w 578"/>
                <a:gd name="T21" fmla="*/ 5 h 125"/>
                <a:gd name="T22" fmla="*/ 54 w 578"/>
                <a:gd name="T23" fmla="*/ 5 h 125"/>
                <a:gd name="T24" fmla="*/ 52 w 578"/>
                <a:gd name="T25" fmla="*/ 5 h 125"/>
                <a:gd name="T26" fmla="*/ 51 w 578"/>
                <a:gd name="T27" fmla="*/ 2 h 125"/>
                <a:gd name="T28" fmla="*/ 49 w 578"/>
                <a:gd name="T29" fmla="*/ 0 h 125"/>
                <a:gd name="T30" fmla="*/ 7 w 578"/>
                <a:gd name="T31" fmla="*/ 0 h 125"/>
                <a:gd name="T32" fmla="*/ 4 w 578"/>
                <a:gd name="T33" fmla="*/ 2 h 125"/>
                <a:gd name="T34" fmla="*/ 4 w 578"/>
                <a:gd name="T35" fmla="*/ 5 h 125"/>
                <a:gd name="T36" fmla="*/ 4 w 578"/>
                <a:gd name="T37" fmla="*/ 5 h 125"/>
                <a:gd name="T38" fmla="*/ 4 w 578"/>
                <a:gd name="T39" fmla="*/ 5 h 125"/>
                <a:gd name="T40" fmla="*/ 4 w 578"/>
                <a:gd name="T41" fmla="*/ 5 h 125"/>
                <a:gd name="T42" fmla="*/ 2 w 578"/>
                <a:gd name="T43" fmla="*/ 5 h 125"/>
                <a:gd name="T44" fmla="*/ 0 w 578"/>
                <a:gd name="T45" fmla="*/ 7 h 125"/>
                <a:gd name="T46" fmla="*/ 2 w 578"/>
                <a:gd name="T47" fmla="*/ 9 h 125"/>
                <a:gd name="T48" fmla="*/ 4 w 578"/>
                <a:gd name="T49" fmla="*/ 10 h 125"/>
                <a:gd name="T50" fmla="*/ 4 w 578"/>
                <a:gd name="T51" fmla="*/ 11 h 125"/>
                <a:gd name="T52" fmla="*/ 4 w 578"/>
                <a:gd name="T53" fmla="*/ 12 h 125"/>
                <a:gd name="T54" fmla="*/ 4 w 578"/>
                <a:gd name="T55" fmla="*/ 13 h 125"/>
                <a:gd name="T56" fmla="*/ 4 w 578"/>
                <a:gd name="T57" fmla="*/ 13 h 125"/>
                <a:gd name="T58" fmla="*/ 7 w 578"/>
                <a:gd name="T59" fmla="*/ 13 h 125"/>
                <a:gd name="T60" fmla="*/ 49 w 578"/>
                <a:gd name="T61" fmla="*/ 13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42469" name="Rectangle 154"/>
            <p:cNvSpPr>
              <a:spLocks noChangeAspect="1" noChangeArrowheads="1"/>
            </p:cNvSpPr>
            <p:nvPr/>
          </p:nvSpPr>
          <p:spPr bwMode="auto">
            <a:xfrm>
              <a:off x="735" y="1620"/>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42470" name="Line 155"/>
            <p:cNvSpPr>
              <a:spLocks noChangeAspect="1" noChangeShapeType="1"/>
            </p:cNvSpPr>
            <p:nvPr/>
          </p:nvSpPr>
          <p:spPr bwMode="auto">
            <a:xfrm>
              <a:off x="229" y="1972"/>
              <a:ext cx="108" cy="1"/>
            </a:xfrm>
            <a:prstGeom prst="line">
              <a:avLst/>
            </a:prstGeom>
            <a:noFill/>
            <a:ln w="17463">
              <a:solidFill>
                <a:srgbClr val="000000"/>
              </a:solidFill>
              <a:round/>
              <a:headEnd/>
              <a:tailEnd/>
            </a:ln>
          </p:spPr>
          <p:txBody>
            <a:bodyPr/>
            <a:lstStyle/>
            <a:p>
              <a:endParaRPr lang="nl-NL"/>
            </a:p>
          </p:txBody>
        </p:sp>
        <p:sp>
          <p:nvSpPr>
            <p:cNvPr id="142471" name="Freeform 156"/>
            <p:cNvSpPr>
              <a:spLocks noChangeAspect="1"/>
            </p:cNvSpPr>
            <p:nvPr/>
          </p:nvSpPr>
          <p:spPr bwMode="auto">
            <a:xfrm>
              <a:off x="1303" y="2277"/>
              <a:ext cx="1039" cy="203"/>
            </a:xfrm>
            <a:custGeom>
              <a:avLst/>
              <a:gdLst>
                <a:gd name="T0" fmla="*/ 100 w 1155"/>
                <a:gd name="T1" fmla="*/ 21 h 226"/>
                <a:gd name="T2" fmla="*/ 102 w 1155"/>
                <a:gd name="T3" fmla="*/ 21 h 226"/>
                <a:gd name="T4" fmla="*/ 104 w 1155"/>
                <a:gd name="T5" fmla="*/ 21 h 226"/>
                <a:gd name="T6" fmla="*/ 106 w 1155"/>
                <a:gd name="T7" fmla="*/ 20 h 226"/>
                <a:gd name="T8" fmla="*/ 108 w 1155"/>
                <a:gd name="T9" fmla="*/ 19 h 226"/>
                <a:gd name="T10" fmla="*/ 109 w 1155"/>
                <a:gd name="T11" fmla="*/ 18 h 226"/>
                <a:gd name="T12" fmla="*/ 111 w 1155"/>
                <a:gd name="T13" fmla="*/ 16 h 226"/>
                <a:gd name="T14" fmla="*/ 112 w 1155"/>
                <a:gd name="T15" fmla="*/ 14 h 226"/>
                <a:gd name="T16" fmla="*/ 112 w 1155"/>
                <a:gd name="T17" fmla="*/ 12 h 226"/>
                <a:gd name="T18" fmla="*/ 113 w 1155"/>
                <a:gd name="T19" fmla="*/ 11 h 226"/>
                <a:gd name="T20" fmla="*/ 113 w 1155"/>
                <a:gd name="T21" fmla="*/ 11 h 226"/>
                <a:gd name="T22" fmla="*/ 112 w 1155"/>
                <a:gd name="T23" fmla="*/ 9 h 226"/>
                <a:gd name="T24" fmla="*/ 112 w 1155"/>
                <a:gd name="T25" fmla="*/ 7 h 226"/>
                <a:gd name="T26" fmla="*/ 111 w 1155"/>
                <a:gd name="T27" fmla="*/ 4 h 226"/>
                <a:gd name="T28" fmla="*/ 109 w 1155"/>
                <a:gd name="T29" fmla="*/ 4 h 226"/>
                <a:gd name="T30" fmla="*/ 108 w 1155"/>
                <a:gd name="T31" fmla="*/ 4 h 226"/>
                <a:gd name="T32" fmla="*/ 106 w 1155"/>
                <a:gd name="T33" fmla="*/ 4 h 226"/>
                <a:gd name="T34" fmla="*/ 104 w 1155"/>
                <a:gd name="T35" fmla="*/ 4 h 226"/>
                <a:gd name="T36" fmla="*/ 102 w 1155"/>
                <a:gd name="T37" fmla="*/ 2 h 226"/>
                <a:gd name="T38" fmla="*/ 100 w 1155"/>
                <a:gd name="T39" fmla="*/ 0 h 226"/>
                <a:gd name="T40" fmla="*/ 12 w 1155"/>
                <a:gd name="T41" fmla="*/ 0 h 226"/>
                <a:gd name="T42" fmla="*/ 11 w 1155"/>
                <a:gd name="T43" fmla="*/ 2 h 226"/>
                <a:gd name="T44" fmla="*/ 9 w 1155"/>
                <a:gd name="T45" fmla="*/ 4 h 226"/>
                <a:gd name="T46" fmla="*/ 6 w 1155"/>
                <a:gd name="T47" fmla="*/ 4 h 226"/>
                <a:gd name="T48" fmla="*/ 4 w 1155"/>
                <a:gd name="T49" fmla="*/ 4 h 226"/>
                <a:gd name="T50" fmla="*/ 4 w 1155"/>
                <a:gd name="T51" fmla="*/ 4 h 226"/>
                <a:gd name="T52" fmla="*/ 4 w 1155"/>
                <a:gd name="T53" fmla="*/ 4 h 226"/>
                <a:gd name="T54" fmla="*/ 4 w 1155"/>
                <a:gd name="T55" fmla="*/ 7 h 226"/>
                <a:gd name="T56" fmla="*/ 3 w 1155"/>
                <a:gd name="T57" fmla="*/ 9 h 226"/>
                <a:gd name="T58" fmla="*/ 0 w 1155"/>
                <a:gd name="T59" fmla="*/ 11 h 226"/>
                <a:gd name="T60" fmla="*/ 0 w 1155"/>
                <a:gd name="T61" fmla="*/ 11 h 226"/>
                <a:gd name="T62" fmla="*/ 3 w 1155"/>
                <a:gd name="T63" fmla="*/ 12 h 226"/>
                <a:gd name="T64" fmla="*/ 4 w 1155"/>
                <a:gd name="T65" fmla="*/ 14 h 226"/>
                <a:gd name="T66" fmla="*/ 4 w 1155"/>
                <a:gd name="T67" fmla="*/ 16 h 226"/>
                <a:gd name="T68" fmla="*/ 4 w 1155"/>
                <a:gd name="T69" fmla="*/ 18 h 226"/>
                <a:gd name="T70" fmla="*/ 4 w 1155"/>
                <a:gd name="T71" fmla="*/ 19 h 226"/>
                <a:gd name="T72" fmla="*/ 6 w 1155"/>
                <a:gd name="T73" fmla="*/ 20 h 226"/>
                <a:gd name="T74" fmla="*/ 9 w 1155"/>
                <a:gd name="T75" fmla="*/ 21 h 226"/>
                <a:gd name="T76" fmla="*/ 11 w 1155"/>
                <a:gd name="T77" fmla="*/ 21 h 226"/>
                <a:gd name="T78" fmla="*/ 12 w 1155"/>
                <a:gd name="T79" fmla="*/ 21 h 226"/>
                <a:gd name="T80" fmla="*/ 100 w 1155"/>
                <a:gd name="T81" fmla="*/ 21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42472" name="Rectangle 157"/>
            <p:cNvSpPr>
              <a:spLocks noChangeAspect="1" noChangeArrowheads="1"/>
            </p:cNvSpPr>
            <p:nvPr/>
          </p:nvSpPr>
          <p:spPr bwMode="auto">
            <a:xfrm>
              <a:off x="1703" y="2301"/>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42473" name="Rectangle 158"/>
            <p:cNvSpPr>
              <a:spLocks noChangeAspect="1" noChangeArrowheads="1"/>
            </p:cNvSpPr>
            <p:nvPr/>
          </p:nvSpPr>
          <p:spPr bwMode="auto">
            <a:xfrm>
              <a:off x="715" y="2021"/>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474" name="Rectangle 159"/>
            <p:cNvSpPr>
              <a:spLocks noChangeAspect="1" noChangeArrowheads="1"/>
            </p:cNvSpPr>
            <p:nvPr/>
          </p:nvSpPr>
          <p:spPr bwMode="auto">
            <a:xfrm>
              <a:off x="1621" y="1510"/>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42475" name="Rectangle 160"/>
            <p:cNvSpPr>
              <a:spLocks noChangeAspect="1" noChangeArrowheads="1"/>
            </p:cNvSpPr>
            <p:nvPr/>
          </p:nvSpPr>
          <p:spPr bwMode="auto">
            <a:xfrm>
              <a:off x="284" y="750"/>
              <a:ext cx="2125" cy="1769"/>
            </a:xfrm>
            <a:prstGeom prst="rect">
              <a:avLst/>
            </a:prstGeom>
            <a:solidFill>
              <a:srgbClr val="FFCC66"/>
            </a:solidFill>
            <a:ln w="3175">
              <a:solidFill>
                <a:srgbClr val="000000"/>
              </a:solidFill>
              <a:miter lim="800000"/>
              <a:headEnd/>
              <a:tailEnd/>
            </a:ln>
          </p:spPr>
          <p:txBody>
            <a:bodyPr/>
            <a:lstStyle/>
            <a:p>
              <a:endParaRPr lang="nl-NL"/>
            </a:p>
          </p:txBody>
        </p:sp>
        <p:sp>
          <p:nvSpPr>
            <p:cNvPr id="142476" name="Rectangle 161"/>
            <p:cNvSpPr>
              <a:spLocks noChangeAspect="1" noChangeArrowheads="1"/>
            </p:cNvSpPr>
            <p:nvPr/>
          </p:nvSpPr>
          <p:spPr bwMode="auto">
            <a:xfrm>
              <a:off x="336" y="2371"/>
              <a:ext cx="521"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Container</a:t>
              </a:r>
              <a:endParaRPr lang="en-US" altLang="zh-CN" sz="3200" b="1" i="0">
                <a:ea typeface="宋体" pitchFamily="2" charset="-122"/>
              </a:endParaRPr>
            </a:p>
          </p:txBody>
        </p:sp>
        <p:sp>
          <p:nvSpPr>
            <p:cNvPr id="142477" name="Rectangle 162"/>
            <p:cNvSpPr>
              <a:spLocks noChangeAspect="1" noChangeArrowheads="1"/>
            </p:cNvSpPr>
            <p:nvPr/>
          </p:nvSpPr>
          <p:spPr bwMode="auto">
            <a:xfrm>
              <a:off x="328" y="810"/>
              <a:ext cx="2045" cy="1455"/>
            </a:xfrm>
            <a:prstGeom prst="rect">
              <a:avLst/>
            </a:prstGeom>
            <a:solidFill>
              <a:srgbClr val="EAEAEA"/>
            </a:solidFill>
            <a:ln w="3175">
              <a:solidFill>
                <a:srgbClr val="000000"/>
              </a:solidFill>
              <a:miter lim="800000"/>
              <a:headEnd/>
              <a:tailEnd/>
            </a:ln>
          </p:spPr>
          <p:txBody>
            <a:bodyPr/>
            <a:lstStyle/>
            <a:p>
              <a:endParaRPr lang="nl-NL"/>
            </a:p>
          </p:txBody>
        </p:sp>
        <p:sp>
          <p:nvSpPr>
            <p:cNvPr id="142478" name="Rectangle 163"/>
            <p:cNvSpPr>
              <a:spLocks noChangeAspect="1" noChangeArrowheads="1"/>
            </p:cNvSpPr>
            <p:nvPr/>
          </p:nvSpPr>
          <p:spPr bwMode="auto">
            <a:xfrm>
              <a:off x="1173" y="2124"/>
              <a:ext cx="41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Servant</a:t>
              </a:r>
              <a:endParaRPr lang="en-US" altLang="zh-CN" sz="3200" b="1" i="0">
                <a:ea typeface="宋体" pitchFamily="2" charset="-122"/>
              </a:endParaRPr>
            </a:p>
          </p:txBody>
        </p:sp>
        <p:sp>
          <p:nvSpPr>
            <p:cNvPr id="142479" name="Freeform 164"/>
            <p:cNvSpPr>
              <a:spLocks noChangeAspect="1"/>
            </p:cNvSpPr>
            <p:nvPr/>
          </p:nvSpPr>
          <p:spPr bwMode="auto">
            <a:xfrm>
              <a:off x="2491" y="1185"/>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3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2 w 69"/>
                <a:gd name="T51" fmla="*/ 5 h 116"/>
                <a:gd name="T52" fmla="*/ 0 w 69"/>
                <a:gd name="T53" fmla="*/ 6 h 116"/>
                <a:gd name="T54" fmla="*/ 2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42480" name="Freeform 165"/>
            <p:cNvSpPr>
              <a:spLocks noChangeAspect="1"/>
            </p:cNvSpPr>
            <p:nvPr/>
          </p:nvSpPr>
          <p:spPr bwMode="auto">
            <a:xfrm>
              <a:off x="120" y="968"/>
              <a:ext cx="59" cy="51"/>
            </a:xfrm>
            <a:custGeom>
              <a:avLst/>
              <a:gdLst>
                <a:gd name="T0" fmla="*/ 0 w 66"/>
                <a:gd name="T1" fmla="*/ 5 h 56"/>
                <a:gd name="T2" fmla="*/ 1 w 66"/>
                <a:gd name="T3" fmla="*/ 5 h 56"/>
                <a:gd name="T4" fmla="*/ 4 w 66"/>
                <a:gd name="T5" fmla="*/ 5 h 56"/>
                <a:gd name="T6" fmla="*/ 4 w 66"/>
                <a:gd name="T7" fmla="*/ 4 h 56"/>
                <a:gd name="T8" fmla="*/ 4 w 66"/>
                <a:gd name="T9" fmla="*/ 0 h 56"/>
                <a:gd name="T10" fmla="*/ 4 w 66"/>
                <a:gd name="T11" fmla="*/ 0 h 56"/>
                <a:gd name="T12" fmla="*/ 4 w 66"/>
                <a:gd name="T13" fmla="*/ 4 h 56"/>
                <a:gd name="T14" fmla="*/ 4 w 66"/>
                <a:gd name="T15" fmla="*/ 5 h 56"/>
                <a:gd name="T16" fmla="*/ 5 w 66"/>
                <a:gd name="T17" fmla="*/ 5 h 56"/>
                <a:gd name="T18" fmla="*/ 5 w 66"/>
                <a:gd name="T19" fmla="*/ 5 h 56"/>
                <a:gd name="T20" fmla="*/ 5 w 66"/>
                <a:gd name="T21" fmla="*/ 5 h 56"/>
                <a:gd name="T22" fmla="*/ 4 w 66"/>
                <a:gd name="T23" fmla="*/ 5 h 56"/>
                <a:gd name="T24" fmla="*/ 4 w 66"/>
                <a:gd name="T25" fmla="*/ 6 h 56"/>
                <a:gd name="T26" fmla="*/ 4 w 66"/>
                <a:gd name="T27" fmla="*/ 7 h 56"/>
                <a:gd name="T28" fmla="*/ 4 w 66"/>
                <a:gd name="T29" fmla="*/ 7 h 56"/>
                <a:gd name="T30" fmla="*/ 4 w 66"/>
                <a:gd name="T31" fmla="*/ 6 h 56"/>
                <a:gd name="T32" fmla="*/ 4 w 66"/>
                <a:gd name="T33" fmla="*/ 5 h 56"/>
                <a:gd name="T34" fmla="*/ 1 w 66"/>
                <a:gd name="T35" fmla="*/ 5 h 56"/>
                <a:gd name="T36" fmla="*/ 0 w 66"/>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81" name="Freeform 166"/>
            <p:cNvSpPr>
              <a:spLocks noChangeAspect="1"/>
            </p:cNvSpPr>
            <p:nvPr/>
          </p:nvSpPr>
          <p:spPr bwMode="auto">
            <a:xfrm>
              <a:off x="126" y="1522"/>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82" name="Freeform 167"/>
            <p:cNvSpPr>
              <a:spLocks noChangeAspect="1"/>
            </p:cNvSpPr>
            <p:nvPr/>
          </p:nvSpPr>
          <p:spPr bwMode="auto">
            <a:xfrm>
              <a:off x="2491" y="1644"/>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483" name="Rectangle 168"/>
            <p:cNvSpPr>
              <a:spLocks noChangeAspect="1" noChangeArrowheads="1"/>
            </p:cNvSpPr>
            <p:nvPr/>
          </p:nvSpPr>
          <p:spPr bwMode="auto">
            <a:xfrm>
              <a:off x="131" y="1949"/>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484" name="Rectangle 169"/>
            <p:cNvSpPr>
              <a:spLocks noChangeAspect="1" noChangeArrowheads="1"/>
            </p:cNvSpPr>
            <p:nvPr/>
          </p:nvSpPr>
          <p:spPr bwMode="auto">
            <a:xfrm>
              <a:off x="1547" y="851"/>
              <a:ext cx="708" cy="916"/>
            </a:xfrm>
            <a:prstGeom prst="rect">
              <a:avLst/>
            </a:prstGeom>
            <a:solidFill>
              <a:srgbClr val="FFFF66"/>
            </a:solidFill>
            <a:ln w="3175">
              <a:solidFill>
                <a:srgbClr val="000000"/>
              </a:solidFill>
              <a:miter lim="800000"/>
              <a:headEnd/>
              <a:tailEnd/>
            </a:ln>
          </p:spPr>
          <p:txBody>
            <a:bodyPr/>
            <a:lstStyle/>
            <a:p>
              <a:endParaRPr lang="nl-NL"/>
            </a:p>
          </p:txBody>
        </p:sp>
        <p:sp>
          <p:nvSpPr>
            <p:cNvPr id="142485" name="Rectangle 170"/>
            <p:cNvSpPr>
              <a:spLocks noChangeAspect="1" noChangeArrowheads="1"/>
            </p:cNvSpPr>
            <p:nvPr/>
          </p:nvSpPr>
          <p:spPr bwMode="auto">
            <a:xfrm>
              <a:off x="1659"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486" name="Rectangle 171"/>
            <p:cNvSpPr>
              <a:spLocks noChangeAspect="1" noChangeArrowheads="1"/>
            </p:cNvSpPr>
            <p:nvPr/>
          </p:nvSpPr>
          <p:spPr bwMode="auto">
            <a:xfrm>
              <a:off x="1741" y="125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487" name="Rectangle 172"/>
            <p:cNvSpPr>
              <a:spLocks noChangeAspect="1" noChangeArrowheads="1"/>
            </p:cNvSpPr>
            <p:nvPr/>
          </p:nvSpPr>
          <p:spPr bwMode="auto">
            <a:xfrm>
              <a:off x="1747" y="135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488" name="Rectangle 173"/>
            <p:cNvSpPr>
              <a:spLocks noChangeAspect="1" noChangeArrowheads="1"/>
            </p:cNvSpPr>
            <p:nvPr/>
          </p:nvSpPr>
          <p:spPr bwMode="auto">
            <a:xfrm>
              <a:off x="1547" y="1767"/>
              <a:ext cx="708" cy="304"/>
            </a:xfrm>
            <a:prstGeom prst="rect">
              <a:avLst/>
            </a:prstGeom>
            <a:solidFill>
              <a:srgbClr val="FFFF99"/>
            </a:solidFill>
            <a:ln w="3175">
              <a:solidFill>
                <a:srgbClr val="000000"/>
              </a:solidFill>
              <a:miter lim="800000"/>
              <a:headEnd/>
              <a:tailEnd/>
            </a:ln>
          </p:spPr>
          <p:txBody>
            <a:bodyPr/>
            <a:lstStyle/>
            <a:p>
              <a:endParaRPr lang="nl-NL"/>
            </a:p>
          </p:txBody>
        </p:sp>
        <p:sp>
          <p:nvSpPr>
            <p:cNvPr id="142489" name="Rectangle 174"/>
            <p:cNvSpPr>
              <a:spLocks noChangeAspect="1" noChangeArrowheads="1"/>
            </p:cNvSpPr>
            <p:nvPr/>
          </p:nvSpPr>
          <p:spPr bwMode="auto">
            <a:xfrm>
              <a:off x="1638" y="1865"/>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490" name="Freeform 175"/>
            <p:cNvSpPr>
              <a:spLocks noChangeAspect="1"/>
            </p:cNvSpPr>
            <p:nvPr/>
          </p:nvSpPr>
          <p:spPr bwMode="auto">
            <a:xfrm>
              <a:off x="2491" y="1522"/>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1" name="Freeform 176"/>
            <p:cNvSpPr>
              <a:spLocks noChangeAspect="1"/>
            </p:cNvSpPr>
            <p:nvPr/>
          </p:nvSpPr>
          <p:spPr bwMode="auto">
            <a:xfrm>
              <a:off x="2491" y="1400"/>
              <a:ext cx="95" cy="81"/>
            </a:xfrm>
            <a:custGeom>
              <a:avLst/>
              <a:gdLst>
                <a:gd name="T0" fmla="*/ 0 w 106"/>
                <a:gd name="T1" fmla="*/ 0 h 90"/>
                <a:gd name="T2" fmla="*/ 0 w 106"/>
                <a:gd name="T3" fmla="*/ 9 h 90"/>
                <a:gd name="T4" fmla="*/ 8 w 106"/>
                <a:gd name="T5" fmla="*/ 9 h 90"/>
                <a:gd name="T6" fmla="*/ 10 w 106"/>
                <a:gd name="T7" fmla="*/ 5 h 90"/>
                <a:gd name="T8" fmla="*/ 8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2" name="Freeform 177"/>
            <p:cNvSpPr>
              <a:spLocks noChangeAspect="1"/>
            </p:cNvSpPr>
            <p:nvPr/>
          </p:nvSpPr>
          <p:spPr bwMode="auto">
            <a:xfrm>
              <a:off x="2491" y="1061"/>
              <a:ext cx="62" cy="104"/>
            </a:xfrm>
            <a:custGeom>
              <a:avLst/>
              <a:gdLst>
                <a:gd name="T0" fmla="*/ 6 w 69"/>
                <a:gd name="T1" fmla="*/ 12 h 115"/>
                <a:gd name="T2" fmla="*/ 6 w 69"/>
                <a:gd name="T3" fmla="*/ 11 h 115"/>
                <a:gd name="T4" fmla="*/ 6 w 69"/>
                <a:gd name="T5" fmla="*/ 11 h 115"/>
                <a:gd name="T6" fmla="*/ 6 w 69"/>
                <a:gd name="T7" fmla="*/ 10 h 115"/>
                <a:gd name="T8" fmla="*/ 5 w 69"/>
                <a:gd name="T9" fmla="*/ 10 h 115"/>
                <a:gd name="T10" fmla="*/ 4 w 69"/>
                <a:gd name="T11" fmla="*/ 10 h 115"/>
                <a:gd name="T12" fmla="*/ 4 w 69"/>
                <a:gd name="T13" fmla="*/ 9 h 115"/>
                <a:gd name="T14" fmla="*/ 4 w 69"/>
                <a:gd name="T15" fmla="*/ 7 h 115"/>
                <a:gd name="T16" fmla="*/ 4 w 69"/>
                <a:gd name="T17" fmla="*/ 6 h 115"/>
                <a:gd name="T18" fmla="*/ 4 w 69"/>
                <a:gd name="T19" fmla="*/ 5 h 115"/>
                <a:gd name="T20" fmla="*/ 4 w 69"/>
                <a:gd name="T21" fmla="*/ 5 h 115"/>
                <a:gd name="T22" fmla="*/ 4 w 69"/>
                <a:gd name="T23" fmla="*/ 5 h 115"/>
                <a:gd name="T24" fmla="*/ 5 w 69"/>
                <a:gd name="T25" fmla="*/ 5 h 115"/>
                <a:gd name="T26" fmla="*/ 6 w 69"/>
                <a:gd name="T27" fmla="*/ 5 h 115"/>
                <a:gd name="T28" fmla="*/ 6 w 69"/>
                <a:gd name="T29" fmla="*/ 5 h 115"/>
                <a:gd name="T30" fmla="*/ 6 w 69"/>
                <a:gd name="T31" fmla="*/ 5 h 115"/>
                <a:gd name="T32" fmla="*/ 6 w 69"/>
                <a:gd name="T33" fmla="*/ 5 h 115"/>
                <a:gd name="T34" fmla="*/ 6 w 69"/>
                <a:gd name="T35" fmla="*/ 5 h 115"/>
                <a:gd name="T36" fmla="*/ 6 w 69"/>
                <a:gd name="T37" fmla="*/ 2 h 115"/>
                <a:gd name="T38" fmla="*/ 5 w 69"/>
                <a:gd name="T39" fmla="*/ 0 h 115"/>
                <a:gd name="T40" fmla="*/ 4 w 69"/>
                <a:gd name="T41" fmla="*/ 0 h 115"/>
                <a:gd name="T42" fmla="*/ 4 w 69"/>
                <a:gd name="T43" fmla="*/ 4 h 115"/>
                <a:gd name="T44" fmla="*/ 4 w 69"/>
                <a:gd name="T45" fmla="*/ 5 h 115"/>
                <a:gd name="T46" fmla="*/ 4 w 69"/>
                <a:gd name="T47" fmla="*/ 5 h 115"/>
                <a:gd name="T48" fmla="*/ 4 w 69"/>
                <a:gd name="T49" fmla="*/ 5 h 115"/>
                <a:gd name="T50" fmla="*/ 2 w 69"/>
                <a:gd name="T51" fmla="*/ 5 h 115"/>
                <a:gd name="T52" fmla="*/ 0 w 69"/>
                <a:gd name="T53" fmla="*/ 6 h 115"/>
                <a:gd name="T54" fmla="*/ 2 w 69"/>
                <a:gd name="T55" fmla="*/ 8 h 115"/>
                <a:gd name="T56" fmla="*/ 4 w 69"/>
                <a:gd name="T57" fmla="*/ 10 h 115"/>
                <a:gd name="T58" fmla="*/ 4 w 69"/>
                <a:gd name="T59" fmla="*/ 11 h 115"/>
                <a:gd name="T60" fmla="*/ 4 w 69"/>
                <a:gd name="T61" fmla="*/ 12 h 115"/>
                <a:gd name="T62" fmla="*/ 4 w 69"/>
                <a:gd name="T63" fmla="*/ 12 h 115"/>
                <a:gd name="T64" fmla="*/ 4 w 69"/>
                <a:gd name="T65" fmla="*/ 13 h 115"/>
                <a:gd name="T66" fmla="*/ 5 w 69"/>
                <a:gd name="T67" fmla="*/ 13 h 115"/>
                <a:gd name="T68" fmla="*/ 6 w 69"/>
                <a:gd name="T69" fmla="*/ 12 h 115"/>
                <a:gd name="T70" fmla="*/ 6 w 69"/>
                <a:gd name="T71" fmla="*/ 12 h 115"/>
                <a:gd name="T72" fmla="*/ 6 w 69"/>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493" name="Freeform 178"/>
            <p:cNvSpPr>
              <a:spLocks noChangeAspect="1"/>
            </p:cNvSpPr>
            <p:nvPr/>
          </p:nvSpPr>
          <p:spPr bwMode="auto">
            <a:xfrm>
              <a:off x="2496" y="941"/>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10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1 w 68"/>
                <a:gd name="T51" fmla="*/ 5 h 115"/>
                <a:gd name="T52" fmla="*/ 0 w 68"/>
                <a:gd name="T53" fmla="*/ 6 h 115"/>
                <a:gd name="T54" fmla="*/ 1 w 68"/>
                <a:gd name="T55" fmla="*/ 8 h 115"/>
                <a:gd name="T56" fmla="*/ 4 w 68"/>
                <a:gd name="T57" fmla="*/ 10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494" name="Freeform 179"/>
            <p:cNvSpPr>
              <a:spLocks noChangeAspect="1"/>
            </p:cNvSpPr>
            <p:nvPr/>
          </p:nvSpPr>
          <p:spPr bwMode="auto">
            <a:xfrm>
              <a:off x="126" y="1644"/>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42495" name="Freeform 180"/>
            <p:cNvSpPr>
              <a:spLocks noChangeAspect="1"/>
            </p:cNvSpPr>
            <p:nvPr/>
          </p:nvSpPr>
          <p:spPr bwMode="auto">
            <a:xfrm>
              <a:off x="126" y="1400"/>
              <a:ext cx="94" cy="81"/>
            </a:xfrm>
            <a:custGeom>
              <a:avLst/>
              <a:gdLst>
                <a:gd name="T0" fmla="*/ 9 w 104"/>
                <a:gd name="T1" fmla="*/ 0 h 90"/>
                <a:gd name="T2" fmla="*/ 12 w 104"/>
                <a:gd name="T3" fmla="*/ 5 h 90"/>
                <a:gd name="T4" fmla="*/ 9 w 104"/>
                <a:gd name="T5" fmla="*/ 9 h 90"/>
                <a:gd name="T6" fmla="*/ 0 w 104"/>
                <a:gd name="T7" fmla="*/ 9 h 90"/>
                <a:gd name="T8" fmla="*/ 5 w 104"/>
                <a:gd name="T9" fmla="*/ 5 h 90"/>
                <a:gd name="T10" fmla="*/ 0 w 104"/>
                <a:gd name="T11" fmla="*/ 0 h 90"/>
                <a:gd name="T12" fmla="*/ 9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96" name="Freeform 181"/>
            <p:cNvSpPr>
              <a:spLocks noChangeAspect="1"/>
            </p:cNvSpPr>
            <p:nvPr/>
          </p:nvSpPr>
          <p:spPr bwMode="auto">
            <a:xfrm>
              <a:off x="120" y="1088"/>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97" name="Freeform 182"/>
            <p:cNvSpPr>
              <a:spLocks noChangeAspect="1"/>
            </p:cNvSpPr>
            <p:nvPr/>
          </p:nvSpPr>
          <p:spPr bwMode="auto">
            <a:xfrm>
              <a:off x="120" y="1213"/>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42498" name="Line 183"/>
            <p:cNvSpPr>
              <a:spLocks noChangeAspect="1" noChangeShapeType="1"/>
            </p:cNvSpPr>
            <p:nvPr/>
          </p:nvSpPr>
          <p:spPr bwMode="auto">
            <a:xfrm flipH="1">
              <a:off x="2373" y="994"/>
              <a:ext cx="123" cy="1"/>
            </a:xfrm>
            <a:prstGeom prst="line">
              <a:avLst/>
            </a:prstGeom>
            <a:noFill/>
            <a:ln w="17463">
              <a:solidFill>
                <a:srgbClr val="000000"/>
              </a:solidFill>
              <a:round/>
              <a:headEnd/>
              <a:tailEnd/>
            </a:ln>
          </p:spPr>
          <p:txBody>
            <a:bodyPr/>
            <a:lstStyle/>
            <a:p>
              <a:endParaRPr lang="nl-NL"/>
            </a:p>
          </p:txBody>
        </p:sp>
        <p:sp>
          <p:nvSpPr>
            <p:cNvPr id="142499" name="Line 184"/>
            <p:cNvSpPr>
              <a:spLocks noChangeAspect="1" noChangeShapeType="1"/>
            </p:cNvSpPr>
            <p:nvPr/>
          </p:nvSpPr>
          <p:spPr bwMode="auto">
            <a:xfrm flipH="1">
              <a:off x="2373" y="1113"/>
              <a:ext cx="118" cy="1"/>
            </a:xfrm>
            <a:prstGeom prst="line">
              <a:avLst/>
            </a:prstGeom>
            <a:noFill/>
            <a:ln w="17463">
              <a:solidFill>
                <a:srgbClr val="000000"/>
              </a:solidFill>
              <a:round/>
              <a:headEnd/>
              <a:tailEnd/>
            </a:ln>
          </p:spPr>
          <p:txBody>
            <a:bodyPr/>
            <a:lstStyle/>
            <a:p>
              <a:endParaRPr lang="nl-NL"/>
            </a:p>
          </p:txBody>
        </p:sp>
        <p:sp>
          <p:nvSpPr>
            <p:cNvPr id="142500" name="Line 185"/>
            <p:cNvSpPr>
              <a:spLocks noChangeAspect="1" noChangeShapeType="1"/>
            </p:cNvSpPr>
            <p:nvPr/>
          </p:nvSpPr>
          <p:spPr bwMode="auto">
            <a:xfrm flipH="1">
              <a:off x="2373" y="1237"/>
              <a:ext cx="118" cy="1"/>
            </a:xfrm>
            <a:prstGeom prst="line">
              <a:avLst/>
            </a:prstGeom>
            <a:noFill/>
            <a:ln w="17463">
              <a:solidFill>
                <a:srgbClr val="000000"/>
              </a:solidFill>
              <a:round/>
              <a:headEnd/>
              <a:tailEnd/>
            </a:ln>
          </p:spPr>
          <p:txBody>
            <a:bodyPr/>
            <a:lstStyle/>
            <a:p>
              <a:endParaRPr lang="nl-NL"/>
            </a:p>
          </p:txBody>
        </p:sp>
        <p:sp>
          <p:nvSpPr>
            <p:cNvPr id="142501" name="Line 186"/>
            <p:cNvSpPr>
              <a:spLocks noChangeAspect="1" noChangeShapeType="1"/>
            </p:cNvSpPr>
            <p:nvPr/>
          </p:nvSpPr>
          <p:spPr bwMode="auto">
            <a:xfrm flipH="1">
              <a:off x="2373" y="1441"/>
              <a:ext cx="118" cy="1"/>
            </a:xfrm>
            <a:prstGeom prst="line">
              <a:avLst/>
            </a:prstGeom>
            <a:noFill/>
            <a:ln w="17463">
              <a:solidFill>
                <a:srgbClr val="000000"/>
              </a:solidFill>
              <a:round/>
              <a:headEnd/>
              <a:tailEnd/>
            </a:ln>
          </p:spPr>
          <p:txBody>
            <a:bodyPr/>
            <a:lstStyle/>
            <a:p>
              <a:endParaRPr lang="nl-NL"/>
            </a:p>
          </p:txBody>
        </p:sp>
        <p:sp>
          <p:nvSpPr>
            <p:cNvPr id="142502" name="Line 187"/>
            <p:cNvSpPr>
              <a:spLocks noChangeAspect="1" noChangeShapeType="1"/>
            </p:cNvSpPr>
            <p:nvPr/>
          </p:nvSpPr>
          <p:spPr bwMode="auto">
            <a:xfrm flipH="1">
              <a:off x="2373" y="1563"/>
              <a:ext cx="118" cy="1"/>
            </a:xfrm>
            <a:prstGeom prst="line">
              <a:avLst/>
            </a:prstGeom>
            <a:noFill/>
            <a:ln w="17463">
              <a:solidFill>
                <a:srgbClr val="000000"/>
              </a:solidFill>
              <a:round/>
              <a:headEnd/>
              <a:tailEnd/>
            </a:ln>
          </p:spPr>
          <p:txBody>
            <a:bodyPr/>
            <a:lstStyle/>
            <a:p>
              <a:endParaRPr lang="nl-NL"/>
            </a:p>
          </p:txBody>
        </p:sp>
        <p:sp>
          <p:nvSpPr>
            <p:cNvPr id="142503" name="Line 188"/>
            <p:cNvSpPr>
              <a:spLocks noChangeAspect="1" noChangeShapeType="1"/>
            </p:cNvSpPr>
            <p:nvPr/>
          </p:nvSpPr>
          <p:spPr bwMode="auto">
            <a:xfrm flipH="1">
              <a:off x="2373" y="1686"/>
              <a:ext cx="118" cy="1"/>
            </a:xfrm>
            <a:prstGeom prst="line">
              <a:avLst/>
            </a:prstGeom>
            <a:noFill/>
            <a:ln w="17463">
              <a:solidFill>
                <a:srgbClr val="000000"/>
              </a:solidFill>
              <a:round/>
              <a:headEnd/>
              <a:tailEnd/>
            </a:ln>
          </p:spPr>
          <p:txBody>
            <a:bodyPr/>
            <a:lstStyle/>
            <a:p>
              <a:endParaRPr lang="nl-NL"/>
            </a:p>
          </p:txBody>
        </p:sp>
        <p:sp>
          <p:nvSpPr>
            <p:cNvPr id="142504" name="Freeform 189"/>
            <p:cNvSpPr>
              <a:spLocks noChangeAspect="1"/>
            </p:cNvSpPr>
            <p:nvPr/>
          </p:nvSpPr>
          <p:spPr bwMode="auto">
            <a:xfrm>
              <a:off x="533" y="994"/>
              <a:ext cx="821" cy="895"/>
            </a:xfrm>
            <a:custGeom>
              <a:avLst/>
              <a:gdLst>
                <a:gd name="T0" fmla="*/ 76 w 913"/>
                <a:gd name="T1" fmla="*/ 97 h 995"/>
                <a:gd name="T2" fmla="*/ 77 w 913"/>
                <a:gd name="T3" fmla="*/ 97 h 995"/>
                <a:gd name="T4" fmla="*/ 79 w 913"/>
                <a:gd name="T5" fmla="*/ 97 h 995"/>
                <a:gd name="T6" fmla="*/ 82 w 913"/>
                <a:gd name="T7" fmla="*/ 94 h 995"/>
                <a:gd name="T8" fmla="*/ 85 w 913"/>
                <a:gd name="T9" fmla="*/ 94 h 995"/>
                <a:gd name="T10" fmla="*/ 85 w 913"/>
                <a:gd name="T11" fmla="*/ 93 h 995"/>
                <a:gd name="T12" fmla="*/ 86 w 913"/>
                <a:gd name="T13" fmla="*/ 92 h 995"/>
                <a:gd name="T14" fmla="*/ 87 w 913"/>
                <a:gd name="T15" fmla="*/ 90 h 995"/>
                <a:gd name="T16" fmla="*/ 87 w 913"/>
                <a:gd name="T17" fmla="*/ 88 h 995"/>
                <a:gd name="T18" fmla="*/ 87 w 913"/>
                <a:gd name="T19" fmla="*/ 85 h 995"/>
                <a:gd name="T20" fmla="*/ 87 w 913"/>
                <a:gd name="T21" fmla="*/ 11 h 995"/>
                <a:gd name="T22" fmla="*/ 87 w 913"/>
                <a:gd name="T23" fmla="*/ 9 h 995"/>
                <a:gd name="T24" fmla="*/ 87 w 913"/>
                <a:gd name="T25" fmla="*/ 7 h 995"/>
                <a:gd name="T26" fmla="*/ 86 w 913"/>
                <a:gd name="T27" fmla="*/ 4 h 995"/>
                <a:gd name="T28" fmla="*/ 85 w 913"/>
                <a:gd name="T29" fmla="*/ 4 h 995"/>
                <a:gd name="T30" fmla="*/ 85 w 913"/>
                <a:gd name="T31" fmla="*/ 4 h 995"/>
                <a:gd name="T32" fmla="*/ 82 w 913"/>
                <a:gd name="T33" fmla="*/ 4 h 995"/>
                <a:gd name="T34" fmla="*/ 79 w 913"/>
                <a:gd name="T35" fmla="*/ 4 h 995"/>
                <a:gd name="T36" fmla="*/ 77 w 913"/>
                <a:gd name="T37" fmla="*/ 2 h 995"/>
                <a:gd name="T38" fmla="*/ 76 w 913"/>
                <a:gd name="T39" fmla="*/ 0 h 995"/>
                <a:gd name="T40" fmla="*/ 12 w 913"/>
                <a:gd name="T41" fmla="*/ 0 h 995"/>
                <a:gd name="T42" fmla="*/ 11 w 913"/>
                <a:gd name="T43" fmla="*/ 2 h 995"/>
                <a:gd name="T44" fmla="*/ 8 w 913"/>
                <a:gd name="T45" fmla="*/ 4 h 995"/>
                <a:gd name="T46" fmla="*/ 6 w 913"/>
                <a:gd name="T47" fmla="*/ 4 h 995"/>
                <a:gd name="T48" fmla="*/ 4 w 913"/>
                <a:gd name="T49" fmla="*/ 4 h 995"/>
                <a:gd name="T50" fmla="*/ 4 w 913"/>
                <a:gd name="T51" fmla="*/ 4 h 995"/>
                <a:gd name="T52" fmla="*/ 4 w 913"/>
                <a:gd name="T53" fmla="*/ 4 h 995"/>
                <a:gd name="T54" fmla="*/ 4 w 913"/>
                <a:gd name="T55" fmla="*/ 7 h 995"/>
                <a:gd name="T56" fmla="*/ 2 w 913"/>
                <a:gd name="T57" fmla="*/ 9 h 995"/>
                <a:gd name="T58" fmla="*/ 0 w 913"/>
                <a:gd name="T59" fmla="*/ 11 h 995"/>
                <a:gd name="T60" fmla="*/ 0 w 913"/>
                <a:gd name="T61" fmla="*/ 85 h 995"/>
                <a:gd name="T62" fmla="*/ 2 w 913"/>
                <a:gd name="T63" fmla="*/ 88 h 995"/>
                <a:gd name="T64" fmla="*/ 4 w 913"/>
                <a:gd name="T65" fmla="*/ 90 h 995"/>
                <a:gd name="T66" fmla="*/ 4 w 913"/>
                <a:gd name="T67" fmla="*/ 92 h 995"/>
                <a:gd name="T68" fmla="*/ 4 w 913"/>
                <a:gd name="T69" fmla="*/ 93 h 995"/>
                <a:gd name="T70" fmla="*/ 4 w 913"/>
                <a:gd name="T71" fmla="*/ 94 h 995"/>
                <a:gd name="T72" fmla="*/ 6 w 913"/>
                <a:gd name="T73" fmla="*/ 94 h 995"/>
                <a:gd name="T74" fmla="*/ 8 w 913"/>
                <a:gd name="T75" fmla="*/ 97 h 995"/>
                <a:gd name="T76" fmla="*/ 11 w 913"/>
                <a:gd name="T77" fmla="*/ 97 h 995"/>
                <a:gd name="T78" fmla="*/ 12 w 913"/>
                <a:gd name="T79" fmla="*/ 97 h 995"/>
                <a:gd name="T80" fmla="*/ 76 w 913"/>
                <a:gd name="T81" fmla="*/ 97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42505" name="Rectangle 190"/>
            <p:cNvSpPr>
              <a:spLocks noChangeAspect="1" noChangeArrowheads="1"/>
            </p:cNvSpPr>
            <p:nvPr/>
          </p:nvSpPr>
          <p:spPr bwMode="auto">
            <a:xfrm>
              <a:off x="842" y="1020"/>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506" name="Rectangle 191"/>
            <p:cNvSpPr>
              <a:spLocks noChangeAspect="1" noChangeArrowheads="1"/>
            </p:cNvSpPr>
            <p:nvPr/>
          </p:nvSpPr>
          <p:spPr bwMode="auto">
            <a:xfrm>
              <a:off x="662" y="1140"/>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507" name="Rectangle 192"/>
            <p:cNvSpPr>
              <a:spLocks noChangeAspect="1" noChangeArrowheads="1"/>
            </p:cNvSpPr>
            <p:nvPr/>
          </p:nvSpPr>
          <p:spPr bwMode="auto">
            <a:xfrm>
              <a:off x="731" y="126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508" name="Freeform 193"/>
            <p:cNvSpPr>
              <a:spLocks noChangeAspect="1"/>
            </p:cNvSpPr>
            <p:nvPr/>
          </p:nvSpPr>
          <p:spPr bwMode="auto">
            <a:xfrm>
              <a:off x="1241" y="1513"/>
              <a:ext cx="58" cy="49"/>
            </a:xfrm>
            <a:custGeom>
              <a:avLst/>
              <a:gdLst>
                <a:gd name="T0" fmla="*/ 0 w 65"/>
                <a:gd name="T1" fmla="*/ 4 h 55"/>
                <a:gd name="T2" fmla="*/ 2 w 65"/>
                <a:gd name="T3" fmla="*/ 4 h 55"/>
                <a:gd name="T4" fmla="*/ 4 w 65"/>
                <a:gd name="T5" fmla="*/ 4 h 55"/>
                <a:gd name="T6" fmla="*/ 4 w 65"/>
                <a:gd name="T7" fmla="*/ 3 h 55"/>
                <a:gd name="T8" fmla="*/ 4 w 65"/>
                <a:gd name="T9" fmla="*/ 0 h 55"/>
                <a:gd name="T10" fmla="*/ 4 w 65"/>
                <a:gd name="T11" fmla="*/ 0 h 55"/>
                <a:gd name="T12" fmla="*/ 4 w 65"/>
                <a:gd name="T13" fmla="*/ 3 h 55"/>
                <a:gd name="T14" fmla="*/ 4 w 65"/>
                <a:gd name="T15" fmla="*/ 4 h 55"/>
                <a:gd name="T16" fmla="*/ 5 w 65"/>
                <a:gd name="T17" fmla="*/ 4 h 55"/>
                <a:gd name="T18" fmla="*/ 5 w 65"/>
                <a:gd name="T19" fmla="*/ 4 h 55"/>
                <a:gd name="T20" fmla="*/ 5 w 65"/>
                <a:gd name="T21" fmla="*/ 4 h 55"/>
                <a:gd name="T22" fmla="*/ 4 w 65"/>
                <a:gd name="T23" fmla="*/ 4 h 55"/>
                <a:gd name="T24" fmla="*/ 4 w 65"/>
                <a:gd name="T25" fmla="*/ 4 h 55"/>
                <a:gd name="T26" fmla="*/ 4 w 65"/>
                <a:gd name="T27" fmla="*/ 4 h 55"/>
                <a:gd name="T28" fmla="*/ 4 w 65"/>
                <a:gd name="T29" fmla="*/ 4 h 55"/>
                <a:gd name="T30" fmla="*/ 4 w 65"/>
                <a:gd name="T31" fmla="*/ 4 h 55"/>
                <a:gd name="T32" fmla="*/ 4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42509" name="Rectangle 194"/>
            <p:cNvSpPr>
              <a:spLocks noChangeAspect="1" noChangeArrowheads="1"/>
            </p:cNvSpPr>
            <p:nvPr/>
          </p:nvSpPr>
          <p:spPr bwMode="auto">
            <a:xfrm>
              <a:off x="627" y="1868"/>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510" name="Freeform 195"/>
            <p:cNvSpPr>
              <a:spLocks noChangeAspect="1"/>
            </p:cNvSpPr>
            <p:nvPr/>
          </p:nvSpPr>
          <p:spPr bwMode="auto">
            <a:xfrm>
              <a:off x="1052" y="627"/>
              <a:ext cx="47" cy="41"/>
            </a:xfrm>
            <a:custGeom>
              <a:avLst/>
              <a:gdLst>
                <a:gd name="T0" fmla="*/ 0 w 52"/>
                <a:gd name="T1" fmla="*/ 5 h 45"/>
                <a:gd name="T2" fmla="*/ 2 w 52"/>
                <a:gd name="T3" fmla="*/ 5 h 45"/>
                <a:gd name="T4" fmla="*/ 5 w 52"/>
                <a:gd name="T5" fmla="*/ 5 h 45"/>
                <a:gd name="T6" fmla="*/ 5 w 52"/>
                <a:gd name="T7" fmla="*/ 2 h 45"/>
                <a:gd name="T8" fmla="*/ 5 w 52"/>
                <a:gd name="T9" fmla="*/ 0 h 45"/>
                <a:gd name="T10" fmla="*/ 5 w 52"/>
                <a:gd name="T11" fmla="*/ 2 h 45"/>
                <a:gd name="T12" fmla="*/ 5 w 52"/>
                <a:gd name="T13" fmla="*/ 5 h 45"/>
                <a:gd name="T14" fmla="*/ 5 w 52"/>
                <a:gd name="T15" fmla="*/ 5 h 45"/>
                <a:gd name="T16" fmla="*/ 5 w 52"/>
                <a:gd name="T17" fmla="*/ 5 h 45"/>
                <a:gd name="T18" fmla="*/ 5 w 52"/>
                <a:gd name="T19" fmla="*/ 5 h 45"/>
                <a:gd name="T20" fmla="*/ 5 w 52"/>
                <a:gd name="T21" fmla="*/ 5 h 45"/>
                <a:gd name="T22" fmla="*/ 5 w 52"/>
                <a:gd name="T23" fmla="*/ 5 h 45"/>
                <a:gd name="T24" fmla="*/ 5 w 52"/>
                <a:gd name="T25" fmla="*/ 5 h 45"/>
                <a:gd name="T26" fmla="*/ 5 w 52"/>
                <a:gd name="T27" fmla="*/ 5 h 45"/>
                <a:gd name="T28" fmla="*/ 5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11" name="Freeform 196"/>
            <p:cNvSpPr>
              <a:spLocks noChangeAspect="1"/>
            </p:cNvSpPr>
            <p:nvPr/>
          </p:nvSpPr>
          <p:spPr bwMode="auto">
            <a:xfrm>
              <a:off x="1075" y="1969"/>
              <a:ext cx="48" cy="42"/>
            </a:xfrm>
            <a:custGeom>
              <a:avLst/>
              <a:gdLst>
                <a:gd name="T0" fmla="*/ 0 w 53"/>
                <a:gd name="T1" fmla="*/ 5 h 46"/>
                <a:gd name="T2" fmla="*/ 2 w 53"/>
                <a:gd name="T3" fmla="*/ 5 h 46"/>
                <a:gd name="T4" fmla="*/ 5 w 53"/>
                <a:gd name="T5" fmla="*/ 5 h 46"/>
                <a:gd name="T6" fmla="*/ 5 w 53"/>
                <a:gd name="T7" fmla="*/ 2 h 46"/>
                <a:gd name="T8" fmla="*/ 5 w 53"/>
                <a:gd name="T9" fmla="*/ 0 h 46"/>
                <a:gd name="T10" fmla="*/ 5 w 53"/>
                <a:gd name="T11" fmla="*/ 2 h 46"/>
                <a:gd name="T12" fmla="*/ 5 w 53"/>
                <a:gd name="T13" fmla="*/ 5 h 46"/>
                <a:gd name="T14" fmla="*/ 5 w 53"/>
                <a:gd name="T15" fmla="*/ 5 h 46"/>
                <a:gd name="T16" fmla="*/ 5 w 53"/>
                <a:gd name="T17" fmla="*/ 5 h 46"/>
                <a:gd name="T18" fmla="*/ 5 w 53"/>
                <a:gd name="T19" fmla="*/ 5 h 46"/>
                <a:gd name="T20" fmla="*/ 5 w 53"/>
                <a:gd name="T21" fmla="*/ 5 h 46"/>
                <a:gd name="T22" fmla="*/ 5 w 53"/>
                <a:gd name="T23" fmla="*/ 5 h 46"/>
                <a:gd name="T24" fmla="*/ 5 w 53"/>
                <a:gd name="T25" fmla="*/ 5 h 46"/>
                <a:gd name="T26" fmla="*/ 5 w 53"/>
                <a:gd name="T27" fmla="*/ 5 h 46"/>
                <a:gd name="T28" fmla="*/ 5 w 53"/>
                <a:gd name="T29" fmla="*/ 5 h 46"/>
                <a:gd name="T30" fmla="*/ 2 w 53"/>
                <a:gd name="T31" fmla="*/ 5 h 46"/>
                <a:gd name="T32" fmla="*/ 0 w 53"/>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512" name="Line 197"/>
            <p:cNvSpPr>
              <a:spLocks noChangeAspect="1" noChangeShapeType="1"/>
            </p:cNvSpPr>
            <p:nvPr/>
          </p:nvSpPr>
          <p:spPr bwMode="auto">
            <a:xfrm>
              <a:off x="1075" y="668"/>
              <a:ext cx="1" cy="142"/>
            </a:xfrm>
            <a:prstGeom prst="line">
              <a:avLst/>
            </a:prstGeom>
            <a:noFill/>
            <a:ln w="17463">
              <a:solidFill>
                <a:srgbClr val="000000"/>
              </a:solidFill>
              <a:round/>
              <a:headEnd/>
              <a:tailEnd/>
            </a:ln>
          </p:spPr>
          <p:txBody>
            <a:bodyPr/>
            <a:lstStyle/>
            <a:p>
              <a:endParaRPr lang="nl-NL"/>
            </a:p>
          </p:txBody>
        </p:sp>
        <p:sp>
          <p:nvSpPr>
            <p:cNvPr id="142513" name="Line 198"/>
            <p:cNvSpPr>
              <a:spLocks noChangeAspect="1" noChangeShapeType="1"/>
            </p:cNvSpPr>
            <p:nvPr/>
          </p:nvSpPr>
          <p:spPr bwMode="auto">
            <a:xfrm>
              <a:off x="179" y="994"/>
              <a:ext cx="149" cy="1"/>
            </a:xfrm>
            <a:prstGeom prst="line">
              <a:avLst/>
            </a:prstGeom>
            <a:noFill/>
            <a:ln w="17463">
              <a:solidFill>
                <a:srgbClr val="000000"/>
              </a:solidFill>
              <a:round/>
              <a:headEnd/>
              <a:tailEnd/>
            </a:ln>
          </p:spPr>
          <p:txBody>
            <a:bodyPr/>
            <a:lstStyle/>
            <a:p>
              <a:endParaRPr lang="nl-NL"/>
            </a:p>
          </p:txBody>
        </p:sp>
        <p:sp>
          <p:nvSpPr>
            <p:cNvPr id="142514" name="Line 199"/>
            <p:cNvSpPr>
              <a:spLocks noChangeAspect="1" noChangeShapeType="1"/>
            </p:cNvSpPr>
            <p:nvPr/>
          </p:nvSpPr>
          <p:spPr bwMode="auto">
            <a:xfrm>
              <a:off x="179" y="1113"/>
              <a:ext cx="149" cy="1"/>
            </a:xfrm>
            <a:prstGeom prst="line">
              <a:avLst/>
            </a:prstGeom>
            <a:noFill/>
            <a:ln w="17463">
              <a:solidFill>
                <a:srgbClr val="000000"/>
              </a:solidFill>
              <a:round/>
              <a:headEnd/>
              <a:tailEnd/>
            </a:ln>
          </p:spPr>
          <p:txBody>
            <a:bodyPr/>
            <a:lstStyle/>
            <a:p>
              <a:endParaRPr lang="nl-NL"/>
            </a:p>
          </p:txBody>
        </p:sp>
        <p:sp>
          <p:nvSpPr>
            <p:cNvPr id="142515" name="Line 200"/>
            <p:cNvSpPr>
              <a:spLocks noChangeAspect="1" noChangeShapeType="1"/>
            </p:cNvSpPr>
            <p:nvPr/>
          </p:nvSpPr>
          <p:spPr bwMode="auto">
            <a:xfrm>
              <a:off x="179" y="1238"/>
              <a:ext cx="149" cy="0"/>
            </a:xfrm>
            <a:prstGeom prst="line">
              <a:avLst/>
            </a:prstGeom>
            <a:noFill/>
            <a:ln w="17463">
              <a:solidFill>
                <a:srgbClr val="000000"/>
              </a:solidFill>
              <a:round/>
              <a:headEnd/>
              <a:tailEnd/>
            </a:ln>
          </p:spPr>
          <p:txBody>
            <a:bodyPr/>
            <a:lstStyle/>
            <a:p>
              <a:endParaRPr lang="nl-NL"/>
            </a:p>
          </p:txBody>
        </p:sp>
        <p:sp>
          <p:nvSpPr>
            <p:cNvPr id="142516" name="Line 201"/>
            <p:cNvSpPr>
              <a:spLocks noChangeAspect="1" noChangeShapeType="1"/>
            </p:cNvSpPr>
            <p:nvPr/>
          </p:nvSpPr>
          <p:spPr bwMode="auto">
            <a:xfrm>
              <a:off x="220" y="1441"/>
              <a:ext cx="108" cy="1"/>
            </a:xfrm>
            <a:prstGeom prst="line">
              <a:avLst/>
            </a:prstGeom>
            <a:noFill/>
            <a:ln w="17463">
              <a:solidFill>
                <a:srgbClr val="000000"/>
              </a:solidFill>
              <a:round/>
              <a:headEnd/>
              <a:tailEnd/>
            </a:ln>
          </p:spPr>
          <p:txBody>
            <a:bodyPr/>
            <a:lstStyle/>
            <a:p>
              <a:endParaRPr lang="nl-NL"/>
            </a:p>
          </p:txBody>
        </p:sp>
        <p:sp>
          <p:nvSpPr>
            <p:cNvPr id="142517" name="Line 202"/>
            <p:cNvSpPr>
              <a:spLocks noChangeAspect="1" noChangeShapeType="1"/>
            </p:cNvSpPr>
            <p:nvPr/>
          </p:nvSpPr>
          <p:spPr bwMode="auto">
            <a:xfrm>
              <a:off x="220" y="1563"/>
              <a:ext cx="108" cy="1"/>
            </a:xfrm>
            <a:prstGeom prst="line">
              <a:avLst/>
            </a:prstGeom>
            <a:noFill/>
            <a:ln w="17463">
              <a:solidFill>
                <a:srgbClr val="000000"/>
              </a:solidFill>
              <a:round/>
              <a:headEnd/>
              <a:tailEnd/>
            </a:ln>
          </p:spPr>
          <p:txBody>
            <a:bodyPr/>
            <a:lstStyle/>
            <a:p>
              <a:endParaRPr lang="nl-NL"/>
            </a:p>
          </p:txBody>
        </p:sp>
        <p:sp>
          <p:nvSpPr>
            <p:cNvPr id="142518" name="Line 203"/>
            <p:cNvSpPr>
              <a:spLocks noChangeAspect="1" noChangeShapeType="1"/>
            </p:cNvSpPr>
            <p:nvPr/>
          </p:nvSpPr>
          <p:spPr bwMode="auto">
            <a:xfrm>
              <a:off x="220" y="1686"/>
              <a:ext cx="108" cy="1"/>
            </a:xfrm>
            <a:prstGeom prst="line">
              <a:avLst/>
            </a:prstGeom>
            <a:noFill/>
            <a:ln w="17463">
              <a:solidFill>
                <a:srgbClr val="000000"/>
              </a:solidFill>
              <a:round/>
              <a:headEnd/>
              <a:tailEnd/>
            </a:ln>
          </p:spPr>
          <p:txBody>
            <a:bodyPr/>
            <a:lstStyle/>
            <a:p>
              <a:endParaRPr lang="nl-NL"/>
            </a:p>
          </p:txBody>
        </p:sp>
        <p:sp>
          <p:nvSpPr>
            <p:cNvPr id="142519" name="Line 204"/>
            <p:cNvSpPr>
              <a:spLocks noChangeAspect="1" noChangeShapeType="1"/>
            </p:cNvSpPr>
            <p:nvPr/>
          </p:nvSpPr>
          <p:spPr bwMode="auto">
            <a:xfrm flipV="1">
              <a:off x="1099" y="1889"/>
              <a:ext cx="1" cy="80"/>
            </a:xfrm>
            <a:prstGeom prst="line">
              <a:avLst/>
            </a:prstGeom>
            <a:noFill/>
            <a:ln w="17463">
              <a:solidFill>
                <a:srgbClr val="000000"/>
              </a:solidFill>
              <a:round/>
              <a:headEnd/>
              <a:tailEnd/>
            </a:ln>
          </p:spPr>
          <p:txBody>
            <a:bodyPr/>
            <a:lstStyle/>
            <a:p>
              <a:endParaRPr lang="nl-NL"/>
            </a:p>
          </p:txBody>
        </p:sp>
        <p:sp>
          <p:nvSpPr>
            <p:cNvPr id="142520" name="Line 205"/>
            <p:cNvSpPr>
              <a:spLocks noChangeAspect="1" noChangeShapeType="1"/>
            </p:cNvSpPr>
            <p:nvPr/>
          </p:nvSpPr>
          <p:spPr bwMode="auto">
            <a:xfrm>
              <a:off x="1299" y="1537"/>
              <a:ext cx="248" cy="1"/>
            </a:xfrm>
            <a:prstGeom prst="line">
              <a:avLst/>
            </a:prstGeom>
            <a:noFill/>
            <a:ln w="17463">
              <a:solidFill>
                <a:srgbClr val="000000"/>
              </a:solidFill>
              <a:round/>
              <a:headEnd/>
              <a:tailEnd/>
            </a:ln>
          </p:spPr>
          <p:txBody>
            <a:bodyPr/>
            <a:lstStyle/>
            <a:p>
              <a:endParaRPr lang="nl-NL"/>
            </a:p>
          </p:txBody>
        </p:sp>
        <p:sp>
          <p:nvSpPr>
            <p:cNvPr id="142521" name="Freeform 206"/>
            <p:cNvSpPr>
              <a:spLocks noChangeAspect="1"/>
            </p:cNvSpPr>
            <p:nvPr/>
          </p:nvSpPr>
          <p:spPr bwMode="auto">
            <a:xfrm>
              <a:off x="1087" y="861"/>
              <a:ext cx="48" cy="41"/>
            </a:xfrm>
            <a:custGeom>
              <a:avLst/>
              <a:gdLst>
                <a:gd name="T0" fmla="*/ 0 w 53"/>
                <a:gd name="T1" fmla="*/ 5 h 45"/>
                <a:gd name="T2" fmla="*/ 2 w 53"/>
                <a:gd name="T3" fmla="*/ 5 h 45"/>
                <a:gd name="T4" fmla="*/ 5 w 53"/>
                <a:gd name="T5" fmla="*/ 5 h 45"/>
                <a:gd name="T6" fmla="*/ 5 w 53"/>
                <a:gd name="T7" fmla="*/ 1 h 45"/>
                <a:gd name="T8" fmla="*/ 5 w 53"/>
                <a:gd name="T9" fmla="*/ 0 h 45"/>
                <a:gd name="T10" fmla="*/ 5 w 53"/>
                <a:gd name="T11" fmla="*/ 1 h 45"/>
                <a:gd name="T12" fmla="*/ 5 w 53"/>
                <a:gd name="T13" fmla="*/ 5 h 45"/>
                <a:gd name="T14" fmla="*/ 5 w 53"/>
                <a:gd name="T15" fmla="*/ 5 h 45"/>
                <a:gd name="T16" fmla="*/ 5 w 53"/>
                <a:gd name="T17" fmla="*/ 5 h 45"/>
                <a:gd name="T18" fmla="*/ 5 w 53"/>
                <a:gd name="T19" fmla="*/ 5 h 45"/>
                <a:gd name="T20" fmla="*/ 5 w 53"/>
                <a:gd name="T21" fmla="*/ 5 h 45"/>
                <a:gd name="T22" fmla="*/ 5 w 53"/>
                <a:gd name="T23" fmla="*/ 5 h 45"/>
                <a:gd name="T24" fmla="*/ 5 w 53"/>
                <a:gd name="T25" fmla="*/ 5 h 45"/>
                <a:gd name="T26" fmla="*/ 5 w 53"/>
                <a:gd name="T27" fmla="*/ 5 h 45"/>
                <a:gd name="T28" fmla="*/ 5 w 53"/>
                <a:gd name="T29" fmla="*/ 5 h 45"/>
                <a:gd name="T30" fmla="*/ 2 w 53"/>
                <a:gd name="T31" fmla="*/ 5 h 45"/>
                <a:gd name="T32" fmla="*/ 0 w 53"/>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22" name="Line 207"/>
            <p:cNvSpPr>
              <a:spLocks noChangeAspect="1" noChangeShapeType="1"/>
            </p:cNvSpPr>
            <p:nvPr/>
          </p:nvSpPr>
          <p:spPr bwMode="auto">
            <a:xfrm>
              <a:off x="1110" y="902"/>
              <a:ext cx="1" cy="92"/>
            </a:xfrm>
            <a:prstGeom prst="line">
              <a:avLst/>
            </a:prstGeom>
            <a:noFill/>
            <a:ln w="17463">
              <a:solidFill>
                <a:srgbClr val="000000"/>
              </a:solidFill>
              <a:round/>
              <a:headEnd/>
              <a:tailEnd/>
            </a:ln>
          </p:spPr>
          <p:txBody>
            <a:bodyPr/>
            <a:lstStyle/>
            <a:p>
              <a:endParaRPr lang="nl-NL"/>
            </a:p>
          </p:txBody>
        </p:sp>
        <p:sp>
          <p:nvSpPr>
            <p:cNvPr id="142523" name="Line 208"/>
            <p:cNvSpPr>
              <a:spLocks noChangeAspect="1" noChangeShapeType="1"/>
            </p:cNvSpPr>
            <p:nvPr/>
          </p:nvSpPr>
          <p:spPr bwMode="auto">
            <a:xfrm flipH="1">
              <a:off x="616" y="1889"/>
              <a:ext cx="11" cy="3"/>
            </a:xfrm>
            <a:prstGeom prst="line">
              <a:avLst/>
            </a:prstGeom>
            <a:noFill/>
            <a:ln w="11113">
              <a:solidFill>
                <a:srgbClr val="000000"/>
              </a:solidFill>
              <a:round/>
              <a:headEnd/>
              <a:tailEnd/>
            </a:ln>
          </p:spPr>
          <p:txBody>
            <a:bodyPr/>
            <a:lstStyle/>
            <a:p>
              <a:endParaRPr lang="nl-NL"/>
            </a:p>
          </p:txBody>
        </p:sp>
        <p:sp>
          <p:nvSpPr>
            <p:cNvPr id="142524" name="Line 209"/>
            <p:cNvSpPr>
              <a:spLocks noChangeAspect="1" noChangeShapeType="1"/>
            </p:cNvSpPr>
            <p:nvPr/>
          </p:nvSpPr>
          <p:spPr bwMode="auto">
            <a:xfrm flipH="1">
              <a:off x="593" y="1894"/>
              <a:ext cx="12" cy="4"/>
            </a:xfrm>
            <a:prstGeom prst="line">
              <a:avLst/>
            </a:prstGeom>
            <a:noFill/>
            <a:ln w="11113">
              <a:solidFill>
                <a:srgbClr val="000000"/>
              </a:solidFill>
              <a:round/>
              <a:headEnd/>
              <a:tailEnd/>
            </a:ln>
          </p:spPr>
          <p:txBody>
            <a:bodyPr/>
            <a:lstStyle/>
            <a:p>
              <a:endParaRPr lang="nl-NL"/>
            </a:p>
          </p:txBody>
        </p:sp>
        <p:sp>
          <p:nvSpPr>
            <p:cNvPr id="142525" name="Line 210"/>
            <p:cNvSpPr>
              <a:spLocks noChangeAspect="1" noChangeShapeType="1"/>
            </p:cNvSpPr>
            <p:nvPr/>
          </p:nvSpPr>
          <p:spPr bwMode="auto">
            <a:xfrm flipH="1">
              <a:off x="570" y="1902"/>
              <a:ext cx="12" cy="2"/>
            </a:xfrm>
            <a:prstGeom prst="line">
              <a:avLst/>
            </a:prstGeom>
            <a:noFill/>
            <a:ln w="11113">
              <a:solidFill>
                <a:srgbClr val="000000"/>
              </a:solidFill>
              <a:round/>
              <a:headEnd/>
              <a:tailEnd/>
            </a:ln>
          </p:spPr>
          <p:txBody>
            <a:bodyPr/>
            <a:lstStyle/>
            <a:p>
              <a:endParaRPr lang="nl-NL"/>
            </a:p>
          </p:txBody>
        </p:sp>
        <p:sp>
          <p:nvSpPr>
            <p:cNvPr id="142526" name="Line 211"/>
            <p:cNvSpPr>
              <a:spLocks noChangeAspect="1" noChangeShapeType="1"/>
            </p:cNvSpPr>
            <p:nvPr/>
          </p:nvSpPr>
          <p:spPr bwMode="auto">
            <a:xfrm flipH="1">
              <a:off x="547" y="1908"/>
              <a:ext cx="13" cy="2"/>
            </a:xfrm>
            <a:prstGeom prst="line">
              <a:avLst/>
            </a:prstGeom>
            <a:noFill/>
            <a:ln w="11113">
              <a:solidFill>
                <a:srgbClr val="000000"/>
              </a:solidFill>
              <a:round/>
              <a:headEnd/>
              <a:tailEnd/>
            </a:ln>
          </p:spPr>
          <p:txBody>
            <a:bodyPr/>
            <a:lstStyle/>
            <a:p>
              <a:endParaRPr lang="nl-NL"/>
            </a:p>
          </p:txBody>
        </p:sp>
        <p:sp>
          <p:nvSpPr>
            <p:cNvPr id="142527" name="Line 212"/>
            <p:cNvSpPr>
              <a:spLocks noChangeAspect="1" noChangeShapeType="1"/>
            </p:cNvSpPr>
            <p:nvPr/>
          </p:nvSpPr>
          <p:spPr bwMode="auto">
            <a:xfrm flipH="1">
              <a:off x="526" y="1913"/>
              <a:ext cx="10" cy="4"/>
            </a:xfrm>
            <a:prstGeom prst="line">
              <a:avLst/>
            </a:prstGeom>
            <a:noFill/>
            <a:ln w="11113">
              <a:solidFill>
                <a:srgbClr val="000000"/>
              </a:solidFill>
              <a:round/>
              <a:headEnd/>
              <a:tailEnd/>
            </a:ln>
          </p:spPr>
          <p:txBody>
            <a:bodyPr/>
            <a:lstStyle/>
            <a:p>
              <a:endParaRPr lang="nl-NL"/>
            </a:p>
          </p:txBody>
        </p:sp>
        <p:sp>
          <p:nvSpPr>
            <p:cNvPr id="142528" name="Line 213"/>
            <p:cNvSpPr>
              <a:spLocks noChangeAspect="1" noChangeShapeType="1"/>
            </p:cNvSpPr>
            <p:nvPr/>
          </p:nvSpPr>
          <p:spPr bwMode="auto">
            <a:xfrm flipH="1">
              <a:off x="502" y="1920"/>
              <a:ext cx="12" cy="3"/>
            </a:xfrm>
            <a:prstGeom prst="line">
              <a:avLst/>
            </a:prstGeom>
            <a:noFill/>
            <a:ln w="11113">
              <a:solidFill>
                <a:srgbClr val="000000"/>
              </a:solidFill>
              <a:round/>
              <a:headEnd/>
              <a:tailEnd/>
            </a:ln>
          </p:spPr>
          <p:txBody>
            <a:bodyPr/>
            <a:lstStyle/>
            <a:p>
              <a:endParaRPr lang="nl-NL"/>
            </a:p>
          </p:txBody>
        </p:sp>
        <p:sp>
          <p:nvSpPr>
            <p:cNvPr id="142529" name="Line 214"/>
            <p:cNvSpPr>
              <a:spLocks noChangeAspect="1" noChangeShapeType="1"/>
            </p:cNvSpPr>
            <p:nvPr/>
          </p:nvSpPr>
          <p:spPr bwMode="auto">
            <a:xfrm flipH="1">
              <a:off x="480" y="1927"/>
              <a:ext cx="11" cy="2"/>
            </a:xfrm>
            <a:prstGeom prst="line">
              <a:avLst/>
            </a:prstGeom>
            <a:noFill/>
            <a:ln w="11113">
              <a:solidFill>
                <a:srgbClr val="000000"/>
              </a:solidFill>
              <a:round/>
              <a:headEnd/>
              <a:tailEnd/>
            </a:ln>
          </p:spPr>
          <p:txBody>
            <a:bodyPr/>
            <a:lstStyle/>
            <a:p>
              <a:endParaRPr lang="nl-NL"/>
            </a:p>
          </p:txBody>
        </p:sp>
        <p:sp>
          <p:nvSpPr>
            <p:cNvPr id="142530" name="Line 215"/>
            <p:cNvSpPr>
              <a:spLocks noChangeAspect="1" noChangeShapeType="1"/>
            </p:cNvSpPr>
            <p:nvPr/>
          </p:nvSpPr>
          <p:spPr bwMode="auto">
            <a:xfrm flipH="1">
              <a:off x="457" y="1932"/>
              <a:ext cx="12" cy="4"/>
            </a:xfrm>
            <a:prstGeom prst="line">
              <a:avLst/>
            </a:prstGeom>
            <a:noFill/>
            <a:ln w="11113">
              <a:solidFill>
                <a:srgbClr val="000000"/>
              </a:solidFill>
              <a:round/>
              <a:headEnd/>
              <a:tailEnd/>
            </a:ln>
          </p:spPr>
          <p:txBody>
            <a:bodyPr/>
            <a:lstStyle/>
            <a:p>
              <a:endParaRPr lang="nl-NL"/>
            </a:p>
          </p:txBody>
        </p:sp>
        <p:sp>
          <p:nvSpPr>
            <p:cNvPr id="142531" name="Line 216"/>
            <p:cNvSpPr>
              <a:spLocks noChangeAspect="1" noChangeShapeType="1"/>
            </p:cNvSpPr>
            <p:nvPr/>
          </p:nvSpPr>
          <p:spPr bwMode="auto">
            <a:xfrm flipH="1">
              <a:off x="435" y="1939"/>
              <a:ext cx="10" cy="3"/>
            </a:xfrm>
            <a:prstGeom prst="line">
              <a:avLst/>
            </a:prstGeom>
            <a:noFill/>
            <a:ln w="11113">
              <a:solidFill>
                <a:srgbClr val="000000"/>
              </a:solidFill>
              <a:round/>
              <a:headEnd/>
              <a:tailEnd/>
            </a:ln>
          </p:spPr>
          <p:txBody>
            <a:bodyPr/>
            <a:lstStyle/>
            <a:p>
              <a:endParaRPr lang="nl-NL"/>
            </a:p>
          </p:txBody>
        </p:sp>
        <p:sp>
          <p:nvSpPr>
            <p:cNvPr id="142532" name="Line 217"/>
            <p:cNvSpPr>
              <a:spLocks noChangeAspect="1" noChangeShapeType="1"/>
            </p:cNvSpPr>
            <p:nvPr/>
          </p:nvSpPr>
          <p:spPr bwMode="auto">
            <a:xfrm flipH="1">
              <a:off x="411" y="1945"/>
              <a:ext cx="12" cy="3"/>
            </a:xfrm>
            <a:prstGeom prst="line">
              <a:avLst/>
            </a:prstGeom>
            <a:noFill/>
            <a:ln w="11113">
              <a:solidFill>
                <a:srgbClr val="000000"/>
              </a:solidFill>
              <a:round/>
              <a:headEnd/>
              <a:tailEnd/>
            </a:ln>
          </p:spPr>
          <p:txBody>
            <a:bodyPr/>
            <a:lstStyle/>
            <a:p>
              <a:endParaRPr lang="nl-NL"/>
            </a:p>
          </p:txBody>
        </p:sp>
        <p:sp>
          <p:nvSpPr>
            <p:cNvPr id="142533" name="Line 218"/>
            <p:cNvSpPr>
              <a:spLocks noChangeAspect="1" noChangeShapeType="1"/>
            </p:cNvSpPr>
            <p:nvPr/>
          </p:nvSpPr>
          <p:spPr bwMode="auto">
            <a:xfrm flipH="1">
              <a:off x="389" y="1951"/>
              <a:ext cx="11" cy="3"/>
            </a:xfrm>
            <a:prstGeom prst="line">
              <a:avLst/>
            </a:prstGeom>
            <a:noFill/>
            <a:ln w="11113">
              <a:solidFill>
                <a:srgbClr val="000000"/>
              </a:solidFill>
              <a:round/>
              <a:headEnd/>
              <a:tailEnd/>
            </a:ln>
          </p:spPr>
          <p:txBody>
            <a:bodyPr/>
            <a:lstStyle/>
            <a:p>
              <a:endParaRPr lang="nl-NL"/>
            </a:p>
          </p:txBody>
        </p:sp>
        <p:sp>
          <p:nvSpPr>
            <p:cNvPr id="142534" name="Line 219"/>
            <p:cNvSpPr>
              <a:spLocks noChangeAspect="1" noChangeShapeType="1"/>
            </p:cNvSpPr>
            <p:nvPr/>
          </p:nvSpPr>
          <p:spPr bwMode="auto">
            <a:xfrm flipH="1">
              <a:off x="366" y="1957"/>
              <a:ext cx="12" cy="4"/>
            </a:xfrm>
            <a:prstGeom prst="line">
              <a:avLst/>
            </a:prstGeom>
            <a:noFill/>
            <a:ln w="11113">
              <a:solidFill>
                <a:srgbClr val="000000"/>
              </a:solidFill>
              <a:round/>
              <a:headEnd/>
              <a:tailEnd/>
            </a:ln>
          </p:spPr>
          <p:txBody>
            <a:bodyPr/>
            <a:lstStyle/>
            <a:p>
              <a:endParaRPr lang="nl-NL"/>
            </a:p>
          </p:txBody>
        </p:sp>
        <p:sp>
          <p:nvSpPr>
            <p:cNvPr id="142535" name="Line 220"/>
            <p:cNvSpPr>
              <a:spLocks noChangeAspect="1" noChangeShapeType="1"/>
            </p:cNvSpPr>
            <p:nvPr/>
          </p:nvSpPr>
          <p:spPr bwMode="auto">
            <a:xfrm flipH="1">
              <a:off x="344" y="1964"/>
              <a:ext cx="11" cy="3"/>
            </a:xfrm>
            <a:prstGeom prst="line">
              <a:avLst/>
            </a:prstGeom>
            <a:noFill/>
            <a:ln w="11113">
              <a:solidFill>
                <a:srgbClr val="000000"/>
              </a:solidFill>
              <a:round/>
              <a:headEnd/>
              <a:tailEnd/>
            </a:ln>
          </p:spPr>
          <p:txBody>
            <a:bodyPr/>
            <a:lstStyle/>
            <a:p>
              <a:endParaRPr lang="nl-NL"/>
            </a:p>
          </p:txBody>
        </p:sp>
        <p:sp>
          <p:nvSpPr>
            <p:cNvPr id="142536" name="Line 221"/>
            <p:cNvSpPr>
              <a:spLocks noChangeAspect="1" noChangeShapeType="1"/>
            </p:cNvSpPr>
            <p:nvPr/>
          </p:nvSpPr>
          <p:spPr bwMode="auto">
            <a:xfrm>
              <a:off x="1075" y="801"/>
              <a:ext cx="9" cy="15"/>
            </a:xfrm>
            <a:prstGeom prst="line">
              <a:avLst/>
            </a:prstGeom>
            <a:noFill/>
            <a:ln w="17463">
              <a:solidFill>
                <a:srgbClr val="000000"/>
              </a:solidFill>
              <a:round/>
              <a:headEnd/>
              <a:tailEnd/>
            </a:ln>
          </p:spPr>
          <p:txBody>
            <a:bodyPr/>
            <a:lstStyle/>
            <a:p>
              <a:endParaRPr lang="nl-NL"/>
            </a:p>
          </p:txBody>
        </p:sp>
        <p:sp>
          <p:nvSpPr>
            <p:cNvPr id="142537" name="Line 222"/>
            <p:cNvSpPr>
              <a:spLocks noChangeAspect="1" noChangeShapeType="1"/>
            </p:cNvSpPr>
            <p:nvPr/>
          </p:nvSpPr>
          <p:spPr bwMode="auto">
            <a:xfrm>
              <a:off x="1093" y="832"/>
              <a:ext cx="9" cy="15"/>
            </a:xfrm>
            <a:prstGeom prst="line">
              <a:avLst/>
            </a:prstGeom>
            <a:noFill/>
            <a:ln w="17463">
              <a:solidFill>
                <a:srgbClr val="000000"/>
              </a:solidFill>
              <a:round/>
              <a:headEnd/>
              <a:tailEnd/>
            </a:ln>
          </p:spPr>
          <p:txBody>
            <a:bodyPr/>
            <a:lstStyle/>
            <a:p>
              <a:endParaRPr lang="nl-NL"/>
            </a:p>
          </p:txBody>
        </p:sp>
        <p:sp>
          <p:nvSpPr>
            <p:cNvPr id="142538" name="Line 223"/>
            <p:cNvSpPr>
              <a:spLocks noChangeAspect="1" noChangeShapeType="1"/>
            </p:cNvSpPr>
            <p:nvPr/>
          </p:nvSpPr>
          <p:spPr bwMode="auto">
            <a:xfrm>
              <a:off x="328" y="998"/>
              <a:ext cx="17" cy="8"/>
            </a:xfrm>
            <a:prstGeom prst="line">
              <a:avLst/>
            </a:prstGeom>
            <a:noFill/>
            <a:ln w="17463">
              <a:solidFill>
                <a:srgbClr val="000000"/>
              </a:solidFill>
              <a:round/>
              <a:headEnd/>
              <a:tailEnd/>
            </a:ln>
          </p:spPr>
          <p:txBody>
            <a:bodyPr/>
            <a:lstStyle/>
            <a:p>
              <a:endParaRPr lang="nl-NL"/>
            </a:p>
          </p:txBody>
        </p:sp>
        <p:sp>
          <p:nvSpPr>
            <p:cNvPr id="142539" name="Line 224"/>
            <p:cNvSpPr>
              <a:spLocks noChangeAspect="1" noChangeShapeType="1"/>
            </p:cNvSpPr>
            <p:nvPr/>
          </p:nvSpPr>
          <p:spPr bwMode="auto">
            <a:xfrm>
              <a:off x="362" y="1016"/>
              <a:ext cx="17" cy="8"/>
            </a:xfrm>
            <a:prstGeom prst="line">
              <a:avLst/>
            </a:prstGeom>
            <a:noFill/>
            <a:ln w="17463">
              <a:solidFill>
                <a:srgbClr val="000000"/>
              </a:solidFill>
              <a:round/>
              <a:headEnd/>
              <a:tailEnd/>
            </a:ln>
          </p:spPr>
          <p:txBody>
            <a:bodyPr/>
            <a:lstStyle/>
            <a:p>
              <a:endParaRPr lang="nl-NL"/>
            </a:p>
          </p:txBody>
        </p:sp>
        <p:sp>
          <p:nvSpPr>
            <p:cNvPr id="142540" name="Line 225"/>
            <p:cNvSpPr>
              <a:spLocks noChangeAspect="1" noChangeShapeType="1"/>
            </p:cNvSpPr>
            <p:nvPr/>
          </p:nvSpPr>
          <p:spPr bwMode="auto">
            <a:xfrm>
              <a:off x="396" y="1033"/>
              <a:ext cx="17" cy="9"/>
            </a:xfrm>
            <a:prstGeom prst="line">
              <a:avLst/>
            </a:prstGeom>
            <a:noFill/>
            <a:ln w="17463">
              <a:solidFill>
                <a:srgbClr val="000000"/>
              </a:solidFill>
              <a:round/>
              <a:headEnd/>
              <a:tailEnd/>
            </a:ln>
          </p:spPr>
          <p:txBody>
            <a:bodyPr/>
            <a:lstStyle/>
            <a:p>
              <a:endParaRPr lang="nl-NL"/>
            </a:p>
          </p:txBody>
        </p:sp>
        <p:sp>
          <p:nvSpPr>
            <p:cNvPr id="142541" name="Line 226"/>
            <p:cNvSpPr>
              <a:spLocks noChangeAspect="1" noChangeShapeType="1"/>
            </p:cNvSpPr>
            <p:nvPr/>
          </p:nvSpPr>
          <p:spPr bwMode="auto">
            <a:xfrm>
              <a:off x="429" y="1051"/>
              <a:ext cx="17" cy="9"/>
            </a:xfrm>
            <a:prstGeom prst="line">
              <a:avLst/>
            </a:prstGeom>
            <a:noFill/>
            <a:ln w="17463">
              <a:solidFill>
                <a:srgbClr val="000000"/>
              </a:solidFill>
              <a:round/>
              <a:headEnd/>
              <a:tailEnd/>
            </a:ln>
          </p:spPr>
          <p:txBody>
            <a:bodyPr/>
            <a:lstStyle/>
            <a:p>
              <a:endParaRPr lang="nl-NL"/>
            </a:p>
          </p:txBody>
        </p:sp>
        <p:sp>
          <p:nvSpPr>
            <p:cNvPr id="142542" name="Line 227"/>
            <p:cNvSpPr>
              <a:spLocks noChangeAspect="1" noChangeShapeType="1"/>
            </p:cNvSpPr>
            <p:nvPr/>
          </p:nvSpPr>
          <p:spPr bwMode="auto">
            <a:xfrm>
              <a:off x="463" y="1069"/>
              <a:ext cx="18" cy="9"/>
            </a:xfrm>
            <a:prstGeom prst="line">
              <a:avLst/>
            </a:prstGeom>
            <a:noFill/>
            <a:ln w="17463">
              <a:solidFill>
                <a:srgbClr val="000000"/>
              </a:solidFill>
              <a:round/>
              <a:headEnd/>
              <a:tailEnd/>
            </a:ln>
          </p:spPr>
          <p:txBody>
            <a:bodyPr/>
            <a:lstStyle/>
            <a:p>
              <a:endParaRPr lang="nl-NL"/>
            </a:p>
          </p:txBody>
        </p:sp>
        <p:sp>
          <p:nvSpPr>
            <p:cNvPr id="142543" name="Line 228"/>
            <p:cNvSpPr>
              <a:spLocks noChangeAspect="1" noChangeShapeType="1"/>
            </p:cNvSpPr>
            <p:nvPr/>
          </p:nvSpPr>
          <p:spPr bwMode="auto">
            <a:xfrm>
              <a:off x="498" y="1087"/>
              <a:ext cx="17" cy="9"/>
            </a:xfrm>
            <a:prstGeom prst="line">
              <a:avLst/>
            </a:prstGeom>
            <a:noFill/>
            <a:ln w="17463">
              <a:solidFill>
                <a:srgbClr val="000000"/>
              </a:solidFill>
              <a:round/>
              <a:headEnd/>
              <a:tailEnd/>
            </a:ln>
          </p:spPr>
          <p:txBody>
            <a:bodyPr/>
            <a:lstStyle/>
            <a:p>
              <a:endParaRPr lang="nl-NL"/>
            </a:p>
          </p:txBody>
        </p:sp>
        <p:sp>
          <p:nvSpPr>
            <p:cNvPr id="142544" name="Line 229"/>
            <p:cNvSpPr>
              <a:spLocks noChangeAspect="1" noChangeShapeType="1"/>
            </p:cNvSpPr>
            <p:nvPr/>
          </p:nvSpPr>
          <p:spPr bwMode="auto">
            <a:xfrm>
              <a:off x="532" y="1104"/>
              <a:ext cx="1" cy="1"/>
            </a:xfrm>
            <a:prstGeom prst="line">
              <a:avLst/>
            </a:prstGeom>
            <a:noFill/>
            <a:ln w="17463">
              <a:solidFill>
                <a:srgbClr val="000000"/>
              </a:solidFill>
              <a:round/>
              <a:headEnd/>
              <a:tailEnd/>
            </a:ln>
          </p:spPr>
          <p:txBody>
            <a:bodyPr/>
            <a:lstStyle/>
            <a:p>
              <a:endParaRPr lang="nl-NL"/>
            </a:p>
          </p:txBody>
        </p:sp>
        <p:sp>
          <p:nvSpPr>
            <p:cNvPr id="142545" name="Line 230"/>
            <p:cNvSpPr>
              <a:spLocks noChangeAspect="1" noChangeShapeType="1"/>
            </p:cNvSpPr>
            <p:nvPr/>
          </p:nvSpPr>
          <p:spPr bwMode="auto">
            <a:xfrm>
              <a:off x="328" y="1112"/>
              <a:ext cx="18" cy="6"/>
            </a:xfrm>
            <a:prstGeom prst="line">
              <a:avLst/>
            </a:prstGeom>
            <a:noFill/>
            <a:ln w="17463">
              <a:solidFill>
                <a:srgbClr val="000000"/>
              </a:solidFill>
              <a:round/>
              <a:headEnd/>
              <a:tailEnd/>
            </a:ln>
          </p:spPr>
          <p:txBody>
            <a:bodyPr/>
            <a:lstStyle/>
            <a:p>
              <a:endParaRPr lang="nl-NL"/>
            </a:p>
          </p:txBody>
        </p:sp>
        <p:sp>
          <p:nvSpPr>
            <p:cNvPr id="142546" name="Line 231"/>
            <p:cNvSpPr>
              <a:spLocks noChangeAspect="1" noChangeShapeType="1"/>
            </p:cNvSpPr>
            <p:nvPr/>
          </p:nvSpPr>
          <p:spPr bwMode="auto">
            <a:xfrm>
              <a:off x="364" y="1125"/>
              <a:ext cx="18" cy="6"/>
            </a:xfrm>
            <a:prstGeom prst="line">
              <a:avLst/>
            </a:prstGeom>
            <a:noFill/>
            <a:ln w="17463">
              <a:solidFill>
                <a:srgbClr val="000000"/>
              </a:solidFill>
              <a:round/>
              <a:headEnd/>
              <a:tailEnd/>
            </a:ln>
          </p:spPr>
          <p:txBody>
            <a:bodyPr/>
            <a:lstStyle/>
            <a:p>
              <a:endParaRPr lang="nl-NL"/>
            </a:p>
          </p:txBody>
        </p:sp>
        <p:sp>
          <p:nvSpPr>
            <p:cNvPr id="142547" name="Line 232"/>
            <p:cNvSpPr>
              <a:spLocks noChangeAspect="1" noChangeShapeType="1"/>
            </p:cNvSpPr>
            <p:nvPr/>
          </p:nvSpPr>
          <p:spPr bwMode="auto">
            <a:xfrm>
              <a:off x="400" y="1138"/>
              <a:ext cx="18" cy="7"/>
            </a:xfrm>
            <a:prstGeom prst="line">
              <a:avLst/>
            </a:prstGeom>
            <a:noFill/>
            <a:ln w="17463">
              <a:solidFill>
                <a:srgbClr val="000000"/>
              </a:solidFill>
              <a:round/>
              <a:headEnd/>
              <a:tailEnd/>
            </a:ln>
          </p:spPr>
          <p:txBody>
            <a:bodyPr/>
            <a:lstStyle/>
            <a:p>
              <a:endParaRPr lang="nl-NL"/>
            </a:p>
          </p:txBody>
        </p:sp>
        <p:sp>
          <p:nvSpPr>
            <p:cNvPr id="142548" name="Line 233"/>
            <p:cNvSpPr>
              <a:spLocks noChangeAspect="1" noChangeShapeType="1"/>
            </p:cNvSpPr>
            <p:nvPr/>
          </p:nvSpPr>
          <p:spPr bwMode="auto">
            <a:xfrm>
              <a:off x="436" y="1152"/>
              <a:ext cx="18" cy="6"/>
            </a:xfrm>
            <a:prstGeom prst="line">
              <a:avLst/>
            </a:prstGeom>
            <a:noFill/>
            <a:ln w="17463">
              <a:solidFill>
                <a:srgbClr val="000000"/>
              </a:solidFill>
              <a:round/>
              <a:headEnd/>
              <a:tailEnd/>
            </a:ln>
          </p:spPr>
          <p:txBody>
            <a:bodyPr/>
            <a:lstStyle/>
            <a:p>
              <a:endParaRPr lang="nl-NL"/>
            </a:p>
          </p:txBody>
        </p:sp>
        <p:sp>
          <p:nvSpPr>
            <p:cNvPr id="142549" name="Line 234"/>
            <p:cNvSpPr>
              <a:spLocks noChangeAspect="1" noChangeShapeType="1"/>
            </p:cNvSpPr>
            <p:nvPr/>
          </p:nvSpPr>
          <p:spPr bwMode="auto">
            <a:xfrm>
              <a:off x="473" y="1165"/>
              <a:ext cx="18" cy="7"/>
            </a:xfrm>
            <a:prstGeom prst="line">
              <a:avLst/>
            </a:prstGeom>
            <a:noFill/>
            <a:ln w="17463">
              <a:solidFill>
                <a:srgbClr val="000000"/>
              </a:solidFill>
              <a:round/>
              <a:headEnd/>
              <a:tailEnd/>
            </a:ln>
          </p:spPr>
          <p:txBody>
            <a:bodyPr/>
            <a:lstStyle/>
            <a:p>
              <a:endParaRPr lang="nl-NL"/>
            </a:p>
          </p:txBody>
        </p:sp>
        <p:sp>
          <p:nvSpPr>
            <p:cNvPr id="142550" name="Line 235"/>
            <p:cNvSpPr>
              <a:spLocks noChangeAspect="1" noChangeShapeType="1"/>
            </p:cNvSpPr>
            <p:nvPr/>
          </p:nvSpPr>
          <p:spPr bwMode="auto">
            <a:xfrm>
              <a:off x="509" y="1178"/>
              <a:ext cx="18" cy="7"/>
            </a:xfrm>
            <a:prstGeom prst="line">
              <a:avLst/>
            </a:prstGeom>
            <a:noFill/>
            <a:ln w="17463">
              <a:solidFill>
                <a:srgbClr val="000000"/>
              </a:solidFill>
              <a:round/>
              <a:headEnd/>
              <a:tailEnd/>
            </a:ln>
          </p:spPr>
          <p:txBody>
            <a:bodyPr/>
            <a:lstStyle/>
            <a:p>
              <a:endParaRPr lang="nl-NL"/>
            </a:p>
          </p:txBody>
        </p:sp>
        <p:sp>
          <p:nvSpPr>
            <p:cNvPr id="142551" name="Line 236"/>
            <p:cNvSpPr>
              <a:spLocks noChangeAspect="1" noChangeShapeType="1"/>
            </p:cNvSpPr>
            <p:nvPr/>
          </p:nvSpPr>
          <p:spPr bwMode="auto">
            <a:xfrm>
              <a:off x="328" y="1241"/>
              <a:ext cx="19" cy="1"/>
            </a:xfrm>
            <a:prstGeom prst="line">
              <a:avLst/>
            </a:prstGeom>
            <a:noFill/>
            <a:ln w="17463">
              <a:solidFill>
                <a:srgbClr val="000000"/>
              </a:solidFill>
              <a:round/>
              <a:headEnd/>
              <a:tailEnd/>
            </a:ln>
          </p:spPr>
          <p:txBody>
            <a:bodyPr/>
            <a:lstStyle/>
            <a:p>
              <a:endParaRPr lang="nl-NL"/>
            </a:p>
          </p:txBody>
        </p:sp>
        <p:sp>
          <p:nvSpPr>
            <p:cNvPr id="142552" name="Line 237"/>
            <p:cNvSpPr>
              <a:spLocks noChangeAspect="1" noChangeShapeType="1"/>
            </p:cNvSpPr>
            <p:nvPr/>
          </p:nvSpPr>
          <p:spPr bwMode="auto">
            <a:xfrm>
              <a:off x="368" y="1240"/>
              <a:ext cx="20" cy="1"/>
            </a:xfrm>
            <a:prstGeom prst="line">
              <a:avLst/>
            </a:prstGeom>
            <a:noFill/>
            <a:ln w="17463">
              <a:solidFill>
                <a:srgbClr val="000000"/>
              </a:solidFill>
              <a:round/>
              <a:headEnd/>
              <a:tailEnd/>
            </a:ln>
          </p:spPr>
          <p:txBody>
            <a:bodyPr/>
            <a:lstStyle/>
            <a:p>
              <a:endParaRPr lang="nl-NL"/>
            </a:p>
          </p:txBody>
        </p:sp>
        <p:sp>
          <p:nvSpPr>
            <p:cNvPr id="142553" name="Line 238"/>
            <p:cNvSpPr>
              <a:spLocks noChangeAspect="1" noChangeShapeType="1"/>
            </p:cNvSpPr>
            <p:nvPr/>
          </p:nvSpPr>
          <p:spPr bwMode="auto">
            <a:xfrm>
              <a:off x="408" y="1239"/>
              <a:ext cx="19" cy="1"/>
            </a:xfrm>
            <a:prstGeom prst="line">
              <a:avLst/>
            </a:prstGeom>
            <a:noFill/>
            <a:ln w="17463">
              <a:solidFill>
                <a:srgbClr val="000000"/>
              </a:solidFill>
              <a:round/>
              <a:headEnd/>
              <a:tailEnd/>
            </a:ln>
          </p:spPr>
          <p:txBody>
            <a:bodyPr/>
            <a:lstStyle/>
            <a:p>
              <a:endParaRPr lang="nl-NL"/>
            </a:p>
          </p:txBody>
        </p:sp>
        <p:sp>
          <p:nvSpPr>
            <p:cNvPr id="142554" name="Line 239"/>
            <p:cNvSpPr>
              <a:spLocks noChangeAspect="1" noChangeShapeType="1"/>
            </p:cNvSpPr>
            <p:nvPr/>
          </p:nvSpPr>
          <p:spPr bwMode="auto">
            <a:xfrm flipV="1">
              <a:off x="447" y="1238"/>
              <a:ext cx="21" cy="1"/>
            </a:xfrm>
            <a:prstGeom prst="line">
              <a:avLst/>
            </a:prstGeom>
            <a:noFill/>
            <a:ln w="17463">
              <a:solidFill>
                <a:srgbClr val="000000"/>
              </a:solidFill>
              <a:round/>
              <a:headEnd/>
              <a:tailEnd/>
            </a:ln>
          </p:spPr>
          <p:txBody>
            <a:bodyPr/>
            <a:lstStyle/>
            <a:p>
              <a:endParaRPr lang="nl-NL"/>
            </a:p>
          </p:txBody>
        </p:sp>
        <p:sp>
          <p:nvSpPr>
            <p:cNvPr id="142555" name="Line 240"/>
            <p:cNvSpPr>
              <a:spLocks noChangeAspect="1" noChangeShapeType="1"/>
            </p:cNvSpPr>
            <p:nvPr/>
          </p:nvSpPr>
          <p:spPr bwMode="auto">
            <a:xfrm flipV="1">
              <a:off x="488" y="1238"/>
              <a:ext cx="20" cy="0"/>
            </a:xfrm>
            <a:prstGeom prst="line">
              <a:avLst/>
            </a:prstGeom>
            <a:noFill/>
            <a:ln w="17463">
              <a:solidFill>
                <a:srgbClr val="000000"/>
              </a:solidFill>
              <a:round/>
              <a:headEnd/>
              <a:tailEnd/>
            </a:ln>
          </p:spPr>
          <p:txBody>
            <a:bodyPr/>
            <a:lstStyle/>
            <a:p>
              <a:endParaRPr lang="nl-NL"/>
            </a:p>
          </p:txBody>
        </p:sp>
        <p:sp>
          <p:nvSpPr>
            <p:cNvPr id="142556" name="Line 241"/>
            <p:cNvSpPr>
              <a:spLocks noChangeAspect="1" noChangeShapeType="1"/>
            </p:cNvSpPr>
            <p:nvPr/>
          </p:nvSpPr>
          <p:spPr bwMode="auto">
            <a:xfrm>
              <a:off x="527" y="1238"/>
              <a:ext cx="6" cy="0"/>
            </a:xfrm>
            <a:prstGeom prst="line">
              <a:avLst/>
            </a:prstGeom>
            <a:noFill/>
            <a:ln w="17463">
              <a:solidFill>
                <a:srgbClr val="000000"/>
              </a:solidFill>
              <a:round/>
              <a:headEnd/>
              <a:tailEnd/>
            </a:ln>
          </p:spPr>
          <p:txBody>
            <a:bodyPr/>
            <a:lstStyle/>
            <a:p>
              <a:endParaRPr lang="nl-NL"/>
            </a:p>
          </p:txBody>
        </p:sp>
        <p:sp>
          <p:nvSpPr>
            <p:cNvPr id="142557" name="Line 242"/>
            <p:cNvSpPr>
              <a:spLocks noChangeAspect="1" noChangeShapeType="1"/>
            </p:cNvSpPr>
            <p:nvPr/>
          </p:nvSpPr>
          <p:spPr bwMode="auto">
            <a:xfrm flipV="1">
              <a:off x="328" y="1433"/>
              <a:ext cx="18" cy="3"/>
            </a:xfrm>
            <a:prstGeom prst="line">
              <a:avLst/>
            </a:prstGeom>
            <a:noFill/>
            <a:ln w="17463">
              <a:solidFill>
                <a:srgbClr val="000000"/>
              </a:solidFill>
              <a:round/>
              <a:headEnd/>
              <a:tailEnd/>
            </a:ln>
          </p:spPr>
          <p:txBody>
            <a:bodyPr/>
            <a:lstStyle/>
            <a:p>
              <a:endParaRPr lang="nl-NL"/>
            </a:p>
          </p:txBody>
        </p:sp>
        <p:sp>
          <p:nvSpPr>
            <p:cNvPr id="142558" name="Line 243"/>
            <p:cNvSpPr>
              <a:spLocks noChangeAspect="1" noChangeShapeType="1"/>
            </p:cNvSpPr>
            <p:nvPr/>
          </p:nvSpPr>
          <p:spPr bwMode="auto">
            <a:xfrm flipV="1">
              <a:off x="365" y="1424"/>
              <a:ext cx="19" cy="4"/>
            </a:xfrm>
            <a:prstGeom prst="line">
              <a:avLst/>
            </a:prstGeom>
            <a:noFill/>
            <a:ln w="17463">
              <a:solidFill>
                <a:srgbClr val="000000"/>
              </a:solidFill>
              <a:round/>
              <a:headEnd/>
              <a:tailEnd/>
            </a:ln>
          </p:spPr>
          <p:txBody>
            <a:bodyPr/>
            <a:lstStyle/>
            <a:p>
              <a:endParaRPr lang="nl-NL"/>
            </a:p>
          </p:txBody>
        </p:sp>
        <p:sp>
          <p:nvSpPr>
            <p:cNvPr id="142559" name="Line 244"/>
            <p:cNvSpPr>
              <a:spLocks noChangeAspect="1" noChangeShapeType="1"/>
            </p:cNvSpPr>
            <p:nvPr/>
          </p:nvSpPr>
          <p:spPr bwMode="auto">
            <a:xfrm flipV="1">
              <a:off x="404" y="1415"/>
              <a:ext cx="19" cy="4"/>
            </a:xfrm>
            <a:prstGeom prst="line">
              <a:avLst/>
            </a:prstGeom>
            <a:noFill/>
            <a:ln w="17463">
              <a:solidFill>
                <a:srgbClr val="000000"/>
              </a:solidFill>
              <a:round/>
              <a:headEnd/>
              <a:tailEnd/>
            </a:ln>
          </p:spPr>
          <p:txBody>
            <a:bodyPr/>
            <a:lstStyle/>
            <a:p>
              <a:endParaRPr lang="nl-NL"/>
            </a:p>
          </p:txBody>
        </p:sp>
        <p:sp>
          <p:nvSpPr>
            <p:cNvPr id="142560" name="Line 245"/>
            <p:cNvSpPr>
              <a:spLocks noChangeAspect="1" noChangeShapeType="1"/>
            </p:cNvSpPr>
            <p:nvPr/>
          </p:nvSpPr>
          <p:spPr bwMode="auto">
            <a:xfrm flipV="1">
              <a:off x="442" y="1407"/>
              <a:ext cx="19" cy="4"/>
            </a:xfrm>
            <a:prstGeom prst="line">
              <a:avLst/>
            </a:prstGeom>
            <a:noFill/>
            <a:ln w="17463">
              <a:solidFill>
                <a:srgbClr val="000000"/>
              </a:solidFill>
              <a:round/>
              <a:headEnd/>
              <a:tailEnd/>
            </a:ln>
          </p:spPr>
          <p:txBody>
            <a:bodyPr/>
            <a:lstStyle/>
            <a:p>
              <a:endParaRPr lang="nl-NL"/>
            </a:p>
          </p:txBody>
        </p:sp>
        <p:sp>
          <p:nvSpPr>
            <p:cNvPr id="142561" name="Line 246"/>
            <p:cNvSpPr>
              <a:spLocks noChangeAspect="1" noChangeShapeType="1"/>
            </p:cNvSpPr>
            <p:nvPr/>
          </p:nvSpPr>
          <p:spPr bwMode="auto">
            <a:xfrm flipV="1">
              <a:off x="480" y="1398"/>
              <a:ext cx="19" cy="4"/>
            </a:xfrm>
            <a:prstGeom prst="line">
              <a:avLst/>
            </a:prstGeom>
            <a:noFill/>
            <a:ln w="17463">
              <a:solidFill>
                <a:srgbClr val="000000"/>
              </a:solidFill>
              <a:round/>
              <a:headEnd/>
              <a:tailEnd/>
            </a:ln>
          </p:spPr>
          <p:txBody>
            <a:bodyPr/>
            <a:lstStyle/>
            <a:p>
              <a:endParaRPr lang="nl-NL"/>
            </a:p>
          </p:txBody>
        </p:sp>
        <p:sp>
          <p:nvSpPr>
            <p:cNvPr id="142562" name="Line 247"/>
            <p:cNvSpPr>
              <a:spLocks noChangeAspect="1" noChangeShapeType="1"/>
            </p:cNvSpPr>
            <p:nvPr/>
          </p:nvSpPr>
          <p:spPr bwMode="auto">
            <a:xfrm flipV="1">
              <a:off x="517" y="1391"/>
              <a:ext cx="16" cy="3"/>
            </a:xfrm>
            <a:prstGeom prst="line">
              <a:avLst/>
            </a:prstGeom>
            <a:noFill/>
            <a:ln w="17463">
              <a:solidFill>
                <a:srgbClr val="000000"/>
              </a:solidFill>
              <a:round/>
              <a:headEnd/>
              <a:tailEnd/>
            </a:ln>
          </p:spPr>
          <p:txBody>
            <a:bodyPr/>
            <a:lstStyle/>
            <a:p>
              <a:endParaRPr lang="nl-NL"/>
            </a:p>
          </p:txBody>
        </p:sp>
        <p:sp>
          <p:nvSpPr>
            <p:cNvPr id="142563" name="Line 248"/>
            <p:cNvSpPr>
              <a:spLocks noChangeAspect="1" noChangeShapeType="1"/>
            </p:cNvSpPr>
            <p:nvPr/>
          </p:nvSpPr>
          <p:spPr bwMode="auto">
            <a:xfrm flipV="1">
              <a:off x="328" y="1559"/>
              <a:ext cx="18" cy="8"/>
            </a:xfrm>
            <a:prstGeom prst="line">
              <a:avLst/>
            </a:prstGeom>
            <a:noFill/>
            <a:ln w="17463">
              <a:solidFill>
                <a:srgbClr val="000000"/>
              </a:solidFill>
              <a:round/>
              <a:headEnd/>
              <a:tailEnd/>
            </a:ln>
          </p:spPr>
          <p:txBody>
            <a:bodyPr/>
            <a:lstStyle/>
            <a:p>
              <a:endParaRPr lang="nl-NL"/>
            </a:p>
          </p:txBody>
        </p:sp>
        <p:sp>
          <p:nvSpPr>
            <p:cNvPr id="142564" name="Line 249"/>
            <p:cNvSpPr>
              <a:spLocks noChangeAspect="1" noChangeShapeType="1"/>
            </p:cNvSpPr>
            <p:nvPr/>
          </p:nvSpPr>
          <p:spPr bwMode="auto">
            <a:xfrm flipV="1">
              <a:off x="364" y="1544"/>
              <a:ext cx="18" cy="9"/>
            </a:xfrm>
            <a:prstGeom prst="line">
              <a:avLst/>
            </a:prstGeom>
            <a:noFill/>
            <a:ln w="17463">
              <a:solidFill>
                <a:srgbClr val="000000"/>
              </a:solidFill>
              <a:round/>
              <a:headEnd/>
              <a:tailEnd/>
            </a:ln>
          </p:spPr>
          <p:txBody>
            <a:bodyPr/>
            <a:lstStyle/>
            <a:p>
              <a:endParaRPr lang="nl-NL"/>
            </a:p>
          </p:txBody>
        </p:sp>
        <p:sp>
          <p:nvSpPr>
            <p:cNvPr id="142565" name="Line 250"/>
            <p:cNvSpPr>
              <a:spLocks noChangeAspect="1" noChangeShapeType="1"/>
            </p:cNvSpPr>
            <p:nvPr/>
          </p:nvSpPr>
          <p:spPr bwMode="auto">
            <a:xfrm flipV="1">
              <a:off x="400" y="1529"/>
              <a:ext cx="18" cy="7"/>
            </a:xfrm>
            <a:prstGeom prst="line">
              <a:avLst/>
            </a:prstGeom>
            <a:noFill/>
            <a:ln w="17463">
              <a:solidFill>
                <a:srgbClr val="000000"/>
              </a:solidFill>
              <a:round/>
              <a:headEnd/>
              <a:tailEnd/>
            </a:ln>
          </p:spPr>
          <p:txBody>
            <a:bodyPr/>
            <a:lstStyle/>
            <a:p>
              <a:endParaRPr lang="nl-NL"/>
            </a:p>
          </p:txBody>
        </p:sp>
        <p:sp>
          <p:nvSpPr>
            <p:cNvPr id="142566" name="Line 251"/>
            <p:cNvSpPr>
              <a:spLocks noChangeAspect="1" noChangeShapeType="1"/>
            </p:cNvSpPr>
            <p:nvPr/>
          </p:nvSpPr>
          <p:spPr bwMode="auto">
            <a:xfrm flipV="1">
              <a:off x="436" y="1514"/>
              <a:ext cx="18" cy="8"/>
            </a:xfrm>
            <a:prstGeom prst="line">
              <a:avLst/>
            </a:prstGeom>
            <a:noFill/>
            <a:ln w="17463">
              <a:solidFill>
                <a:srgbClr val="000000"/>
              </a:solidFill>
              <a:round/>
              <a:headEnd/>
              <a:tailEnd/>
            </a:ln>
          </p:spPr>
          <p:txBody>
            <a:bodyPr/>
            <a:lstStyle/>
            <a:p>
              <a:endParaRPr lang="nl-NL"/>
            </a:p>
          </p:txBody>
        </p:sp>
        <p:sp>
          <p:nvSpPr>
            <p:cNvPr id="142567" name="Line 252"/>
            <p:cNvSpPr>
              <a:spLocks noChangeAspect="1" noChangeShapeType="1"/>
            </p:cNvSpPr>
            <p:nvPr/>
          </p:nvSpPr>
          <p:spPr bwMode="auto">
            <a:xfrm flipV="1">
              <a:off x="472" y="1499"/>
              <a:ext cx="18" cy="8"/>
            </a:xfrm>
            <a:prstGeom prst="line">
              <a:avLst/>
            </a:prstGeom>
            <a:noFill/>
            <a:ln w="17463">
              <a:solidFill>
                <a:srgbClr val="000000"/>
              </a:solidFill>
              <a:round/>
              <a:headEnd/>
              <a:tailEnd/>
            </a:ln>
          </p:spPr>
          <p:txBody>
            <a:bodyPr/>
            <a:lstStyle/>
            <a:p>
              <a:endParaRPr lang="nl-NL"/>
            </a:p>
          </p:txBody>
        </p:sp>
        <p:sp>
          <p:nvSpPr>
            <p:cNvPr id="142568" name="Line 253"/>
            <p:cNvSpPr>
              <a:spLocks noChangeAspect="1" noChangeShapeType="1"/>
            </p:cNvSpPr>
            <p:nvPr/>
          </p:nvSpPr>
          <p:spPr bwMode="auto">
            <a:xfrm flipV="1">
              <a:off x="508" y="1484"/>
              <a:ext cx="18" cy="8"/>
            </a:xfrm>
            <a:prstGeom prst="line">
              <a:avLst/>
            </a:prstGeom>
            <a:noFill/>
            <a:ln w="17463">
              <a:solidFill>
                <a:srgbClr val="000000"/>
              </a:solidFill>
              <a:round/>
              <a:headEnd/>
              <a:tailEnd/>
            </a:ln>
          </p:spPr>
          <p:txBody>
            <a:bodyPr/>
            <a:lstStyle/>
            <a:p>
              <a:endParaRPr lang="nl-NL"/>
            </a:p>
          </p:txBody>
        </p:sp>
        <p:sp>
          <p:nvSpPr>
            <p:cNvPr id="142569" name="Line 254"/>
            <p:cNvSpPr>
              <a:spLocks noChangeAspect="1" noChangeShapeType="1"/>
            </p:cNvSpPr>
            <p:nvPr/>
          </p:nvSpPr>
          <p:spPr bwMode="auto">
            <a:xfrm flipV="1">
              <a:off x="328" y="1672"/>
              <a:ext cx="17" cy="9"/>
            </a:xfrm>
            <a:prstGeom prst="line">
              <a:avLst/>
            </a:prstGeom>
            <a:noFill/>
            <a:ln w="17463">
              <a:solidFill>
                <a:srgbClr val="000000"/>
              </a:solidFill>
              <a:round/>
              <a:headEnd/>
              <a:tailEnd/>
            </a:ln>
          </p:spPr>
          <p:txBody>
            <a:bodyPr/>
            <a:lstStyle/>
            <a:p>
              <a:endParaRPr lang="nl-NL"/>
            </a:p>
          </p:txBody>
        </p:sp>
        <p:sp>
          <p:nvSpPr>
            <p:cNvPr id="142570" name="Line 255"/>
            <p:cNvSpPr>
              <a:spLocks noChangeAspect="1" noChangeShapeType="1"/>
            </p:cNvSpPr>
            <p:nvPr/>
          </p:nvSpPr>
          <p:spPr bwMode="auto">
            <a:xfrm flipV="1">
              <a:off x="363" y="1656"/>
              <a:ext cx="17" cy="9"/>
            </a:xfrm>
            <a:prstGeom prst="line">
              <a:avLst/>
            </a:prstGeom>
            <a:noFill/>
            <a:ln w="17463">
              <a:solidFill>
                <a:srgbClr val="000000"/>
              </a:solidFill>
              <a:round/>
              <a:headEnd/>
              <a:tailEnd/>
            </a:ln>
          </p:spPr>
          <p:txBody>
            <a:bodyPr/>
            <a:lstStyle/>
            <a:p>
              <a:endParaRPr lang="nl-NL"/>
            </a:p>
          </p:txBody>
        </p:sp>
        <p:sp>
          <p:nvSpPr>
            <p:cNvPr id="142571" name="Line 256"/>
            <p:cNvSpPr>
              <a:spLocks noChangeAspect="1" noChangeShapeType="1"/>
            </p:cNvSpPr>
            <p:nvPr/>
          </p:nvSpPr>
          <p:spPr bwMode="auto">
            <a:xfrm flipV="1">
              <a:off x="398" y="1639"/>
              <a:ext cx="18" cy="9"/>
            </a:xfrm>
            <a:prstGeom prst="line">
              <a:avLst/>
            </a:prstGeom>
            <a:noFill/>
            <a:ln w="17463">
              <a:solidFill>
                <a:srgbClr val="000000"/>
              </a:solidFill>
              <a:round/>
              <a:headEnd/>
              <a:tailEnd/>
            </a:ln>
          </p:spPr>
          <p:txBody>
            <a:bodyPr/>
            <a:lstStyle/>
            <a:p>
              <a:endParaRPr lang="nl-NL"/>
            </a:p>
          </p:txBody>
        </p:sp>
        <p:sp>
          <p:nvSpPr>
            <p:cNvPr id="142572" name="Line 257"/>
            <p:cNvSpPr>
              <a:spLocks noChangeAspect="1" noChangeShapeType="1"/>
            </p:cNvSpPr>
            <p:nvPr/>
          </p:nvSpPr>
          <p:spPr bwMode="auto">
            <a:xfrm flipV="1">
              <a:off x="434" y="1622"/>
              <a:ext cx="18" cy="9"/>
            </a:xfrm>
            <a:prstGeom prst="line">
              <a:avLst/>
            </a:prstGeom>
            <a:noFill/>
            <a:ln w="17463">
              <a:solidFill>
                <a:srgbClr val="000000"/>
              </a:solidFill>
              <a:round/>
              <a:headEnd/>
              <a:tailEnd/>
            </a:ln>
          </p:spPr>
          <p:txBody>
            <a:bodyPr/>
            <a:lstStyle/>
            <a:p>
              <a:endParaRPr lang="nl-NL"/>
            </a:p>
          </p:txBody>
        </p:sp>
        <p:sp>
          <p:nvSpPr>
            <p:cNvPr id="142573" name="Line 258"/>
            <p:cNvSpPr>
              <a:spLocks noChangeAspect="1" noChangeShapeType="1"/>
            </p:cNvSpPr>
            <p:nvPr/>
          </p:nvSpPr>
          <p:spPr bwMode="auto">
            <a:xfrm flipV="1">
              <a:off x="470" y="1605"/>
              <a:ext cx="17" cy="8"/>
            </a:xfrm>
            <a:prstGeom prst="line">
              <a:avLst/>
            </a:prstGeom>
            <a:noFill/>
            <a:ln w="17463">
              <a:solidFill>
                <a:srgbClr val="000000"/>
              </a:solidFill>
              <a:round/>
              <a:headEnd/>
              <a:tailEnd/>
            </a:ln>
          </p:spPr>
          <p:txBody>
            <a:bodyPr/>
            <a:lstStyle/>
            <a:p>
              <a:endParaRPr lang="nl-NL"/>
            </a:p>
          </p:txBody>
        </p:sp>
        <p:sp>
          <p:nvSpPr>
            <p:cNvPr id="142574" name="Line 259"/>
            <p:cNvSpPr>
              <a:spLocks noChangeAspect="1" noChangeShapeType="1"/>
            </p:cNvSpPr>
            <p:nvPr/>
          </p:nvSpPr>
          <p:spPr bwMode="auto">
            <a:xfrm flipV="1">
              <a:off x="505" y="1588"/>
              <a:ext cx="16" cy="9"/>
            </a:xfrm>
            <a:prstGeom prst="line">
              <a:avLst/>
            </a:prstGeom>
            <a:noFill/>
            <a:ln w="17463">
              <a:solidFill>
                <a:srgbClr val="000000"/>
              </a:solidFill>
              <a:round/>
              <a:headEnd/>
              <a:tailEnd/>
            </a:ln>
          </p:spPr>
          <p:txBody>
            <a:bodyPr/>
            <a:lstStyle/>
            <a:p>
              <a:endParaRPr lang="nl-NL"/>
            </a:p>
          </p:txBody>
        </p:sp>
        <p:sp>
          <p:nvSpPr>
            <p:cNvPr id="142575" name="Line 260"/>
            <p:cNvSpPr>
              <a:spLocks noChangeAspect="1" noChangeShapeType="1"/>
            </p:cNvSpPr>
            <p:nvPr/>
          </p:nvSpPr>
          <p:spPr bwMode="auto">
            <a:xfrm flipH="1">
              <a:off x="2353" y="998"/>
              <a:ext cx="20" cy="1"/>
            </a:xfrm>
            <a:prstGeom prst="line">
              <a:avLst/>
            </a:prstGeom>
            <a:noFill/>
            <a:ln w="17463">
              <a:solidFill>
                <a:srgbClr val="000000"/>
              </a:solidFill>
              <a:round/>
              <a:headEnd/>
              <a:tailEnd/>
            </a:ln>
          </p:spPr>
          <p:txBody>
            <a:bodyPr/>
            <a:lstStyle/>
            <a:p>
              <a:endParaRPr lang="nl-NL"/>
            </a:p>
          </p:txBody>
        </p:sp>
        <p:sp>
          <p:nvSpPr>
            <p:cNvPr id="142576" name="Line 261"/>
            <p:cNvSpPr>
              <a:spLocks noChangeAspect="1" noChangeShapeType="1"/>
            </p:cNvSpPr>
            <p:nvPr/>
          </p:nvSpPr>
          <p:spPr bwMode="auto">
            <a:xfrm flipH="1">
              <a:off x="2313" y="1001"/>
              <a:ext cx="20" cy="3"/>
            </a:xfrm>
            <a:prstGeom prst="line">
              <a:avLst/>
            </a:prstGeom>
            <a:noFill/>
            <a:ln w="17463">
              <a:solidFill>
                <a:srgbClr val="000000"/>
              </a:solidFill>
              <a:round/>
              <a:headEnd/>
              <a:tailEnd/>
            </a:ln>
          </p:spPr>
          <p:txBody>
            <a:bodyPr/>
            <a:lstStyle/>
            <a:p>
              <a:endParaRPr lang="nl-NL"/>
            </a:p>
          </p:txBody>
        </p:sp>
        <p:sp>
          <p:nvSpPr>
            <p:cNvPr id="142577" name="Line 262"/>
            <p:cNvSpPr>
              <a:spLocks noChangeAspect="1" noChangeShapeType="1"/>
            </p:cNvSpPr>
            <p:nvPr/>
          </p:nvSpPr>
          <p:spPr bwMode="auto">
            <a:xfrm flipH="1">
              <a:off x="2273" y="1005"/>
              <a:ext cx="20" cy="2"/>
            </a:xfrm>
            <a:prstGeom prst="line">
              <a:avLst/>
            </a:prstGeom>
            <a:noFill/>
            <a:ln w="17463">
              <a:solidFill>
                <a:srgbClr val="000000"/>
              </a:solidFill>
              <a:round/>
              <a:headEnd/>
              <a:tailEnd/>
            </a:ln>
          </p:spPr>
          <p:txBody>
            <a:bodyPr/>
            <a:lstStyle/>
            <a:p>
              <a:endParaRPr lang="nl-NL"/>
            </a:p>
          </p:txBody>
        </p:sp>
        <p:sp>
          <p:nvSpPr>
            <p:cNvPr id="142578" name="Line 263"/>
            <p:cNvSpPr>
              <a:spLocks noChangeAspect="1" noChangeShapeType="1"/>
            </p:cNvSpPr>
            <p:nvPr/>
          </p:nvSpPr>
          <p:spPr bwMode="auto">
            <a:xfrm flipH="1">
              <a:off x="2353" y="1112"/>
              <a:ext cx="20" cy="2"/>
            </a:xfrm>
            <a:prstGeom prst="line">
              <a:avLst/>
            </a:prstGeom>
            <a:noFill/>
            <a:ln w="17463">
              <a:solidFill>
                <a:srgbClr val="000000"/>
              </a:solidFill>
              <a:round/>
              <a:headEnd/>
              <a:tailEnd/>
            </a:ln>
          </p:spPr>
          <p:txBody>
            <a:bodyPr/>
            <a:lstStyle/>
            <a:p>
              <a:endParaRPr lang="nl-NL"/>
            </a:p>
          </p:txBody>
        </p:sp>
        <p:sp>
          <p:nvSpPr>
            <p:cNvPr id="142579" name="Line 264"/>
            <p:cNvSpPr>
              <a:spLocks noChangeAspect="1" noChangeShapeType="1"/>
            </p:cNvSpPr>
            <p:nvPr/>
          </p:nvSpPr>
          <p:spPr bwMode="auto">
            <a:xfrm flipH="1">
              <a:off x="2313" y="1117"/>
              <a:ext cx="20" cy="2"/>
            </a:xfrm>
            <a:prstGeom prst="line">
              <a:avLst/>
            </a:prstGeom>
            <a:noFill/>
            <a:ln w="17463">
              <a:solidFill>
                <a:srgbClr val="000000"/>
              </a:solidFill>
              <a:round/>
              <a:headEnd/>
              <a:tailEnd/>
            </a:ln>
          </p:spPr>
          <p:txBody>
            <a:bodyPr/>
            <a:lstStyle/>
            <a:p>
              <a:endParaRPr lang="nl-NL"/>
            </a:p>
          </p:txBody>
        </p:sp>
        <p:sp>
          <p:nvSpPr>
            <p:cNvPr id="142580" name="Line 265"/>
            <p:cNvSpPr>
              <a:spLocks noChangeAspect="1" noChangeShapeType="1"/>
            </p:cNvSpPr>
            <p:nvPr/>
          </p:nvSpPr>
          <p:spPr bwMode="auto">
            <a:xfrm flipH="1">
              <a:off x="2273" y="1121"/>
              <a:ext cx="20" cy="2"/>
            </a:xfrm>
            <a:prstGeom prst="line">
              <a:avLst/>
            </a:prstGeom>
            <a:noFill/>
            <a:ln w="17463">
              <a:solidFill>
                <a:srgbClr val="000000"/>
              </a:solidFill>
              <a:round/>
              <a:headEnd/>
              <a:tailEnd/>
            </a:ln>
          </p:spPr>
          <p:txBody>
            <a:bodyPr/>
            <a:lstStyle/>
            <a:p>
              <a:endParaRPr lang="nl-NL"/>
            </a:p>
          </p:txBody>
        </p:sp>
        <p:sp>
          <p:nvSpPr>
            <p:cNvPr id="142581" name="Line 266"/>
            <p:cNvSpPr>
              <a:spLocks noChangeAspect="1" noChangeShapeType="1"/>
            </p:cNvSpPr>
            <p:nvPr/>
          </p:nvSpPr>
          <p:spPr bwMode="auto">
            <a:xfrm flipH="1">
              <a:off x="2353" y="1238"/>
              <a:ext cx="20" cy="0"/>
            </a:xfrm>
            <a:prstGeom prst="line">
              <a:avLst/>
            </a:prstGeom>
            <a:noFill/>
            <a:ln w="17463">
              <a:solidFill>
                <a:srgbClr val="000000"/>
              </a:solidFill>
              <a:round/>
              <a:headEnd/>
              <a:tailEnd/>
            </a:ln>
          </p:spPr>
          <p:txBody>
            <a:bodyPr/>
            <a:lstStyle/>
            <a:p>
              <a:endParaRPr lang="nl-NL"/>
            </a:p>
          </p:txBody>
        </p:sp>
        <p:sp>
          <p:nvSpPr>
            <p:cNvPr id="142582" name="Line 267"/>
            <p:cNvSpPr>
              <a:spLocks noChangeAspect="1" noChangeShapeType="1"/>
            </p:cNvSpPr>
            <p:nvPr/>
          </p:nvSpPr>
          <p:spPr bwMode="auto">
            <a:xfrm flipH="1">
              <a:off x="2313" y="1238"/>
              <a:ext cx="20" cy="0"/>
            </a:xfrm>
            <a:prstGeom prst="line">
              <a:avLst/>
            </a:prstGeom>
            <a:noFill/>
            <a:ln w="17463">
              <a:solidFill>
                <a:srgbClr val="000000"/>
              </a:solidFill>
              <a:round/>
              <a:headEnd/>
              <a:tailEnd/>
            </a:ln>
          </p:spPr>
          <p:txBody>
            <a:bodyPr/>
            <a:lstStyle/>
            <a:p>
              <a:endParaRPr lang="nl-NL"/>
            </a:p>
          </p:txBody>
        </p:sp>
        <p:sp>
          <p:nvSpPr>
            <p:cNvPr id="142583" name="Line 268"/>
            <p:cNvSpPr>
              <a:spLocks noChangeAspect="1" noChangeShapeType="1"/>
            </p:cNvSpPr>
            <p:nvPr/>
          </p:nvSpPr>
          <p:spPr bwMode="auto">
            <a:xfrm flipH="1">
              <a:off x="2273" y="1238"/>
              <a:ext cx="20" cy="0"/>
            </a:xfrm>
            <a:prstGeom prst="line">
              <a:avLst/>
            </a:prstGeom>
            <a:noFill/>
            <a:ln w="17463">
              <a:solidFill>
                <a:srgbClr val="000000"/>
              </a:solidFill>
              <a:round/>
              <a:headEnd/>
              <a:tailEnd/>
            </a:ln>
          </p:spPr>
          <p:txBody>
            <a:bodyPr/>
            <a:lstStyle/>
            <a:p>
              <a:endParaRPr lang="nl-NL"/>
            </a:p>
          </p:txBody>
        </p:sp>
        <p:sp>
          <p:nvSpPr>
            <p:cNvPr id="142584" name="Line 269"/>
            <p:cNvSpPr>
              <a:spLocks noChangeAspect="1" noChangeShapeType="1"/>
            </p:cNvSpPr>
            <p:nvPr/>
          </p:nvSpPr>
          <p:spPr bwMode="auto">
            <a:xfrm flipH="1" flipV="1">
              <a:off x="2353" y="1439"/>
              <a:ext cx="20" cy="2"/>
            </a:xfrm>
            <a:prstGeom prst="line">
              <a:avLst/>
            </a:prstGeom>
            <a:noFill/>
            <a:ln w="17463">
              <a:solidFill>
                <a:srgbClr val="000000"/>
              </a:solidFill>
              <a:round/>
              <a:headEnd/>
              <a:tailEnd/>
            </a:ln>
          </p:spPr>
          <p:txBody>
            <a:bodyPr/>
            <a:lstStyle/>
            <a:p>
              <a:endParaRPr lang="nl-NL"/>
            </a:p>
          </p:txBody>
        </p:sp>
        <p:sp>
          <p:nvSpPr>
            <p:cNvPr id="142585" name="Line 270"/>
            <p:cNvSpPr>
              <a:spLocks noChangeAspect="1" noChangeShapeType="1"/>
            </p:cNvSpPr>
            <p:nvPr/>
          </p:nvSpPr>
          <p:spPr bwMode="auto">
            <a:xfrm flipH="1" flipV="1">
              <a:off x="2313" y="1436"/>
              <a:ext cx="20" cy="1"/>
            </a:xfrm>
            <a:prstGeom prst="line">
              <a:avLst/>
            </a:prstGeom>
            <a:noFill/>
            <a:ln w="17463">
              <a:solidFill>
                <a:srgbClr val="000000"/>
              </a:solidFill>
              <a:round/>
              <a:headEnd/>
              <a:tailEnd/>
            </a:ln>
          </p:spPr>
          <p:txBody>
            <a:bodyPr/>
            <a:lstStyle/>
            <a:p>
              <a:endParaRPr lang="nl-NL"/>
            </a:p>
          </p:txBody>
        </p:sp>
        <p:sp>
          <p:nvSpPr>
            <p:cNvPr id="142586" name="Line 271"/>
            <p:cNvSpPr>
              <a:spLocks noChangeAspect="1" noChangeShapeType="1"/>
            </p:cNvSpPr>
            <p:nvPr/>
          </p:nvSpPr>
          <p:spPr bwMode="auto">
            <a:xfrm flipH="1" flipV="1">
              <a:off x="2273" y="1433"/>
              <a:ext cx="20" cy="1"/>
            </a:xfrm>
            <a:prstGeom prst="line">
              <a:avLst/>
            </a:prstGeom>
            <a:noFill/>
            <a:ln w="17463">
              <a:solidFill>
                <a:srgbClr val="000000"/>
              </a:solidFill>
              <a:round/>
              <a:headEnd/>
              <a:tailEnd/>
            </a:ln>
          </p:spPr>
          <p:txBody>
            <a:bodyPr/>
            <a:lstStyle/>
            <a:p>
              <a:endParaRPr lang="nl-NL"/>
            </a:p>
          </p:txBody>
        </p:sp>
        <p:sp>
          <p:nvSpPr>
            <p:cNvPr id="142587" name="Line 272"/>
            <p:cNvSpPr>
              <a:spLocks noChangeAspect="1" noChangeShapeType="1"/>
            </p:cNvSpPr>
            <p:nvPr/>
          </p:nvSpPr>
          <p:spPr bwMode="auto">
            <a:xfrm flipH="1" flipV="1">
              <a:off x="2355" y="1555"/>
              <a:ext cx="18" cy="8"/>
            </a:xfrm>
            <a:prstGeom prst="line">
              <a:avLst/>
            </a:prstGeom>
            <a:noFill/>
            <a:ln w="17463">
              <a:solidFill>
                <a:srgbClr val="000000"/>
              </a:solidFill>
              <a:round/>
              <a:headEnd/>
              <a:tailEnd/>
            </a:ln>
          </p:spPr>
          <p:txBody>
            <a:bodyPr/>
            <a:lstStyle/>
            <a:p>
              <a:endParaRPr lang="nl-NL"/>
            </a:p>
          </p:txBody>
        </p:sp>
        <p:sp>
          <p:nvSpPr>
            <p:cNvPr id="142588" name="Line 273"/>
            <p:cNvSpPr>
              <a:spLocks noChangeAspect="1" noChangeShapeType="1"/>
            </p:cNvSpPr>
            <p:nvPr/>
          </p:nvSpPr>
          <p:spPr bwMode="auto">
            <a:xfrm flipH="1" flipV="1">
              <a:off x="2319" y="1540"/>
              <a:ext cx="18" cy="8"/>
            </a:xfrm>
            <a:prstGeom prst="line">
              <a:avLst/>
            </a:prstGeom>
            <a:noFill/>
            <a:ln w="17463">
              <a:solidFill>
                <a:srgbClr val="000000"/>
              </a:solidFill>
              <a:round/>
              <a:headEnd/>
              <a:tailEnd/>
            </a:ln>
          </p:spPr>
          <p:txBody>
            <a:bodyPr/>
            <a:lstStyle/>
            <a:p>
              <a:endParaRPr lang="nl-NL"/>
            </a:p>
          </p:txBody>
        </p:sp>
        <p:sp>
          <p:nvSpPr>
            <p:cNvPr id="142589" name="Line 274"/>
            <p:cNvSpPr>
              <a:spLocks noChangeAspect="1" noChangeShapeType="1"/>
            </p:cNvSpPr>
            <p:nvPr/>
          </p:nvSpPr>
          <p:spPr bwMode="auto">
            <a:xfrm flipH="1" flipV="1">
              <a:off x="2283" y="1525"/>
              <a:ext cx="18" cy="8"/>
            </a:xfrm>
            <a:prstGeom prst="line">
              <a:avLst/>
            </a:prstGeom>
            <a:noFill/>
            <a:ln w="17463">
              <a:solidFill>
                <a:srgbClr val="000000"/>
              </a:solidFill>
              <a:round/>
              <a:headEnd/>
              <a:tailEnd/>
            </a:ln>
          </p:spPr>
          <p:txBody>
            <a:bodyPr/>
            <a:lstStyle/>
            <a:p>
              <a:endParaRPr lang="nl-NL"/>
            </a:p>
          </p:txBody>
        </p:sp>
        <p:sp>
          <p:nvSpPr>
            <p:cNvPr id="142590" name="Line 275"/>
            <p:cNvSpPr>
              <a:spLocks noChangeAspect="1" noChangeShapeType="1"/>
            </p:cNvSpPr>
            <p:nvPr/>
          </p:nvSpPr>
          <p:spPr bwMode="auto">
            <a:xfrm flipH="1" flipV="1">
              <a:off x="2255" y="1513"/>
              <a:ext cx="10" cy="4"/>
            </a:xfrm>
            <a:prstGeom prst="line">
              <a:avLst/>
            </a:prstGeom>
            <a:noFill/>
            <a:ln w="17463">
              <a:solidFill>
                <a:srgbClr val="000000"/>
              </a:solidFill>
              <a:round/>
              <a:headEnd/>
              <a:tailEnd/>
            </a:ln>
          </p:spPr>
          <p:txBody>
            <a:bodyPr/>
            <a:lstStyle/>
            <a:p>
              <a:endParaRPr lang="nl-NL"/>
            </a:p>
          </p:txBody>
        </p:sp>
        <p:sp>
          <p:nvSpPr>
            <p:cNvPr id="142591" name="Line 276"/>
            <p:cNvSpPr>
              <a:spLocks noChangeAspect="1" noChangeShapeType="1"/>
            </p:cNvSpPr>
            <p:nvPr/>
          </p:nvSpPr>
          <p:spPr bwMode="auto">
            <a:xfrm flipH="1" flipV="1">
              <a:off x="2357" y="1675"/>
              <a:ext cx="16" cy="11"/>
            </a:xfrm>
            <a:prstGeom prst="line">
              <a:avLst/>
            </a:prstGeom>
            <a:noFill/>
            <a:ln w="17463">
              <a:solidFill>
                <a:srgbClr val="000000"/>
              </a:solidFill>
              <a:round/>
              <a:headEnd/>
              <a:tailEnd/>
            </a:ln>
          </p:spPr>
          <p:txBody>
            <a:bodyPr/>
            <a:lstStyle/>
            <a:p>
              <a:endParaRPr lang="nl-NL"/>
            </a:p>
          </p:txBody>
        </p:sp>
        <p:sp>
          <p:nvSpPr>
            <p:cNvPr id="142592" name="Line 277"/>
            <p:cNvSpPr>
              <a:spLocks noChangeAspect="1" noChangeShapeType="1"/>
            </p:cNvSpPr>
            <p:nvPr/>
          </p:nvSpPr>
          <p:spPr bwMode="auto">
            <a:xfrm flipH="1" flipV="1">
              <a:off x="2324" y="1655"/>
              <a:ext cx="15" cy="11"/>
            </a:xfrm>
            <a:prstGeom prst="line">
              <a:avLst/>
            </a:prstGeom>
            <a:noFill/>
            <a:ln w="17463">
              <a:solidFill>
                <a:srgbClr val="000000"/>
              </a:solidFill>
              <a:round/>
              <a:headEnd/>
              <a:tailEnd/>
            </a:ln>
          </p:spPr>
          <p:txBody>
            <a:bodyPr/>
            <a:lstStyle/>
            <a:p>
              <a:endParaRPr lang="nl-NL"/>
            </a:p>
          </p:txBody>
        </p:sp>
        <p:sp>
          <p:nvSpPr>
            <p:cNvPr id="142593" name="Line 278"/>
            <p:cNvSpPr>
              <a:spLocks noChangeAspect="1" noChangeShapeType="1"/>
            </p:cNvSpPr>
            <p:nvPr/>
          </p:nvSpPr>
          <p:spPr bwMode="auto">
            <a:xfrm flipH="1" flipV="1">
              <a:off x="2291" y="1635"/>
              <a:ext cx="16" cy="11"/>
            </a:xfrm>
            <a:prstGeom prst="line">
              <a:avLst/>
            </a:prstGeom>
            <a:noFill/>
            <a:ln w="17463">
              <a:solidFill>
                <a:srgbClr val="000000"/>
              </a:solidFill>
              <a:round/>
              <a:headEnd/>
              <a:tailEnd/>
            </a:ln>
          </p:spPr>
          <p:txBody>
            <a:bodyPr/>
            <a:lstStyle/>
            <a:p>
              <a:endParaRPr lang="nl-NL"/>
            </a:p>
          </p:txBody>
        </p:sp>
        <p:sp>
          <p:nvSpPr>
            <p:cNvPr id="142594" name="Line 279"/>
            <p:cNvSpPr>
              <a:spLocks noChangeAspect="1" noChangeShapeType="1"/>
            </p:cNvSpPr>
            <p:nvPr/>
          </p:nvSpPr>
          <p:spPr bwMode="auto">
            <a:xfrm flipH="1" flipV="1">
              <a:off x="2258" y="1615"/>
              <a:ext cx="16" cy="11"/>
            </a:xfrm>
            <a:prstGeom prst="line">
              <a:avLst/>
            </a:prstGeom>
            <a:noFill/>
            <a:ln w="17463">
              <a:solidFill>
                <a:srgbClr val="000000"/>
              </a:solidFill>
              <a:round/>
              <a:headEnd/>
              <a:tailEnd/>
            </a:ln>
          </p:spPr>
          <p:txBody>
            <a:bodyPr/>
            <a:lstStyle/>
            <a:p>
              <a:endParaRPr lang="nl-NL"/>
            </a:p>
          </p:txBody>
        </p:sp>
        <p:sp>
          <p:nvSpPr>
            <p:cNvPr id="142595" name="Freeform 280"/>
            <p:cNvSpPr>
              <a:spLocks noChangeAspect="1"/>
            </p:cNvSpPr>
            <p:nvPr/>
          </p:nvSpPr>
          <p:spPr bwMode="auto">
            <a:xfrm>
              <a:off x="615" y="1665"/>
              <a:ext cx="520" cy="112"/>
            </a:xfrm>
            <a:custGeom>
              <a:avLst/>
              <a:gdLst>
                <a:gd name="T0" fmla="*/ 51 w 577"/>
                <a:gd name="T1" fmla="*/ 13 h 124"/>
                <a:gd name="T2" fmla="*/ 53 w 577"/>
                <a:gd name="T3" fmla="*/ 13 h 124"/>
                <a:gd name="T4" fmla="*/ 54 w 577"/>
                <a:gd name="T5" fmla="*/ 13 h 124"/>
                <a:gd name="T6" fmla="*/ 56 w 577"/>
                <a:gd name="T7" fmla="*/ 12 h 124"/>
                <a:gd name="T8" fmla="*/ 57 w 577"/>
                <a:gd name="T9" fmla="*/ 11 h 124"/>
                <a:gd name="T10" fmla="*/ 57 w 577"/>
                <a:gd name="T11" fmla="*/ 10 h 124"/>
                <a:gd name="T12" fmla="*/ 59 w 577"/>
                <a:gd name="T13" fmla="*/ 8 h 124"/>
                <a:gd name="T14" fmla="*/ 59 w 577"/>
                <a:gd name="T15" fmla="*/ 7 h 124"/>
                <a:gd name="T16" fmla="*/ 59 w 577"/>
                <a:gd name="T17" fmla="*/ 5 h 124"/>
                <a:gd name="T18" fmla="*/ 57 w 577"/>
                <a:gd name="T19" fmla="*/ 5 h 124"/>
                <a:gd name="T20" fmla="*/ 57 w 577"/>
                <a:gd name="T21" fmla="*/ 5 h 124"/>
                <a:gd name="T22" fmla="*/ 56 w 577"/>
                <a:gd name="T23" fmla="*/ 5 h 124"/>
                <a:gd name="T24" fmla="*/ 54 w 577"/>
                <a:gd name="T25" fmla="*/ 5 h 124"/>
                <a:gd name="T26" fmla="*/ 53 w 577"/>
                <a:gd name="T27" fmla="*/ 2 h 124"/>
                <a:gd name="T28" fmla="*/ 51 w 577"/>
                <a:gd name="T29" fmla="*/ 0 h 124"/>
                <a:gd name="T30" fmla="*/ 8 w 577"/>
                <a:gd name="T31" fmla="*/ 0 h 124"/>
                <a:gd name="T32" fmla="*/ 5 w 577"/>
                <a:gd name="T33" fmla="*/ 2 h 124"/>
                <a:gd name="T34" fmla="*/ 5 w 577"/>
                <a:gd name="T35" fmla="*/ 5 h 124"/>
                <a:gd name="T36" fmla="*/ 5 w 577"/>
                <a:gd name="T37" fmla="*/ 5 h 124"/>
                <a:gd name="T38" fmla="*/ 5 w 577"/>
                <a:gd name="T39" fmla="*/ 5 h 124"/>
                <a:gd name="T40" fmla="*/ 5 w 577"/>
                <a:gd name="T41" fmla="*/ 5 h 124"/>
                <a:gd name="T42" fmla="*/ 1 w 577"/>
                <a:gd name="T43" fmla="*/ 5 h 124"/>
                <a:gd name="T44" fmla="*/ 0 w 577"/>
                <a:gd name="T45" fmla="*/ 7 h 124"/>
                <a:gd name="T46" fmla="*/ 1 w 577"/>
                <a:gd name="T47" fmla="*/ 8 h 124"/>
                <a:gd name="T48" fmla="*/ 5 w 577"/>
                <a:gd name="T49" fmla="*/ 10 h 124"/>
                <a:gd name="T50" fmla="*/ 5 w 577"/>
                <a:gd name="T51" fmla="*/ 11 h 124"/>
                <a:gd name="T52" fmla="*/ 5 w 577"/>
                <a:gd name="T53" fmla="*/ 12 h 124"/>
                <a:gd name="T54" fmla="*/ 5 w 577"/>
                <a:gd name="T55" fmla="*/ 13 h 124"/>
                <a:gd name="T56" fmla="*/ 5 w 577"/>
                <a:gd name="T57" fmla="*/ 13 h 124"/>
                <a:gd name="T58" fmla="*/ 8 w 577"/>
                <a:gd name="T59" fmla="*/ 13 h 124"/>
                <a:gd name="T60" fmla="*/ 51 w 577"/>
                <a:gd name="T61" fmla="*/ 13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6" name="Rectangle 281"/>
            <p:cNvSpPr>
              <a:spLocks noChangeAspect="1" noChangeArrowheads="1"/>
            </p:cNvSpPr>
            <p:nvPr/>
          </p:nvSpPr>
          <p:spPr bwMode="auto">
            <a:xfrm>
              <a:off x="746" y="168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7" name="Freeform 282"/>
            <p:cNvSpPr>
              <a:spLocks noChangeAspect="1"/>
            </p:cNvSpPr>
            <p:nvPr/>
          </p:nvSpPr>
          <p:spPr bwMode="auto">
            <a:xfrm>
              <a:off x="638" y="1639"/>
              <a:ext cx="519" cy="111"/>
            </a:xfrm>
            <a:custGeom>
              <a:avLst/>
              <a:gdLst>
                <a:gd name="T0" fmla="*/ 49 w 577"/>
                <a:gd name="T1" fmla="*/ 11 h 124"/>
                <a:gd name="T2" fmla="*/ 50 w 577"/>
                <a:gd name="T3" fmla="*/ 11 h 124"/>
                <a:gd name="T4" fmla="*/ 52 w 577"/>
                <a:gd name="T5" fmla="*/ 11 h 124"/>
                <a:gd name="T6" fmla="*/ 54 w 577"/>
                <a:gd name="T7" fmla="*/ 10 h 124"/>
                <a:gd name="T8" fmla="*/ 55 w 577"/>
                <a:gd name="T9" fmla="*/ 9 h 124"/>
                <a:gd name="T10" fmla="*/ 55 w 577"/>
                <a:gd name="T11" fmla="*/ 8 h 124"/>
                <a:gd name="T12" fmla="*/ 55 w 577"/>
                <a:gd name="T13" fmla="*/ 7 h 124"/>
                <a:gd name="T14" fmla="*/ 55 w 577"/>
                <a:gd name="T15" fmla="*/ 5 h 124"/>
                <a:gd name="T16" fmla="*/ 55 w 577"/>
                <a:gd name="T17" fmla="*/ 4 h 124"/>
                <a:gd name="T18" fmla="*/ 55 w 577"/>
                <a:gd name="T19" fmla="*/ 4 h 124"/>
                <a:gd name="T20" fmla="*/ 55 w 577"/>
                <a:gd name="T21" fmla="*/ 4 h 124"/>
                <a:gd name="T22" fmla="*/ 54 w 577"/>
                <a:gd name="T23" fmla="*/ 4 h 124"/>
                <a:gd name="T24" fmla="*/ 52 w 577"/>
                <a:gd name="T25" fmla="*/ 4 h 124"/>
                <a:gd name="T26" fmla="*/ 50 w 577"/>
                <a:gd name="T27" fmla="*/ 2 h 124"/>
                <a:gd name="T28" fmla="*/ 49 w 577"/>
                <a:gd name="T29" fmla="*/ 0 h 124"/>
                <a:gd name="T30" fmla="*/ 7 w 577"/>
                <a:gd name="T31" fmla="*/ 0 h 124"/>
                <a:gd name="T32" fmla="*/ 5 w 577"/>
                <a:gd name="T33" fmla="*/ 2 h 124"/>
                <a:gd name="T34" fmla="*/ 4 w 577"/>
                <a:gd name="T35" fmla="*/ 4 h 124"/>
                <a:gd name="T36" fmla="*/ 4 w 577"/>
                <a:gd name="T37" fmla="*/ 4 h 124"/>
                <a:gd name="T38" fmla="*/ 4 w 577"/>
                <a:gd name="T39" fmla="*/ 4 h 124"/>
                <a:gd name="T40" fmla="*/ 4 w 577"/>
                <a:gd name="T41" fmla="*/ 4 h 124"/>
                <a:gd name="T42" fmla="*/ 3 w 577"/>
                <a:gd name="T43" fmla="*/ 4 h 124"/>
                <a:gd name="T44" fmla="*/ 0 w 577"/>
                <a:gd name="T45" fmla="*/ 5 h 124"/>
                <a:gd name="T46" fmla="*/ 3 w 577"/>
                <a:gd name="T47" fmla="*/ 7 h 124"/>
                <a:gd name="T48" fmla="*/ 4 w 577"/>
                <a:gd name="T49" fmla="*/ 8 h 124"/>
                <a:gd name="T50" fmla="*/ 4 w 577"/>
                <a:gd name="T51" fmla="*/ 9 h 124"/>
                <a:gd name="T52" fmla="*/ 4 w 577"/>
                <a:gd name="T53" fmla="*/ 10 h 124"/>
                <a:gd name="T54" fmla="*/ 4 w 577"/>
                <a:gd name="T55" fmla="*/ 11 h 124"/>
                <a:gd name="T56" fmla="*/ 5 w 577"/>
                <a:gd name="T57" fmla="*/ 11 h 124"/>
                <a:gd name="T58" fmla="*/ 7 w 577"/>
                <a:gd name="T59" fmla="*/ 11 h 124"/>
                <a:gd name="T60" fmla="*/ 49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8" name="Rectangle 283"/>
            <p:cNvSpPr>
              <a:spLocks noChangeAspect="1" noChangeArrowheads="1"/>
            </p:cNvSpPr>
            <p:nvPr/>
          </p:nvSpPr>
          <p:spPr bwMode="auto">
            <a:xfrm>
              <a:off x="771" y="1660"/>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9" name="Freeform 284"/>
            <p:cNvSpPr>
              <a:spLocks noChangeAspect="1"/>
            </p:cNvSpPr>
            <p:nvPr/>
          </p:nvSpPr>
          <p:spPr bwMode="auto">
            <a:xfrm>
              <a:off x="662" y="1614"/>
              <a:ext cx="519" cy="112"/>
            </a:xfrm>
            <a:custGeom>
              <a:avLst/>
              <a:gdLst>
                <a:gd name="T0" fmla="*/ 49 w 577"/>
                <a:gd name="T1" fmla="*/ 12 h 125"/>
                <a:gd name="T2" fmla="*/ 50 w 577"/>
                <a:gd name="T3" fmla="*/ 12 h 125"/>
                <a:gd name="T4" fmla="*/ 52 w 577"/>
                <a:gd name="T5" fmla="*/ 11 h 125"/>
                <a:gd name="T6" fmla="*/ 54 w 577"/>
                <a:gd name="T7" fmla="*/ 11 h 125"/>
                <a:gd name="T8" fmla="*/ 55 w 577"/>
                <a:gd name="T9" fmla="*/ 10 h 125"/>
                <a:gd name="T10" fmla="*/ 55 w 577"/>
                <a:gd name="T11" fmla="*/ 9 h 125"/>
                <a:gd name="T12" fmla="*/ 55 w 577"/>
                <a:gd name="T13" fmla="*/ 7 h 125"/>
                <a:gd name="T14" fmla="*/ 55 w 577"/>
                <a:gd name="T15" fmla="*/ 5 h 125"/>
                <a:gd name="T16" fmla="*/ 55 w 577"/>
                <a:gd name="T17" fmla="*/ 4 h 125"/>
                <a:gd name="T18" fmla="*/ 55 w 577"/>
                <a:gd name="T19" fmla="*/ 4 h 125"/>
                <a:gd name="T20" fmla="*/ 55 w 577"/>
                <a:gd name="T21" fmla="*/ 4 h 125"/>
                <a:gd name="T22" fmla="*/ 54 w 577"/>
                <a:gd name="T23" fmla="*/ 4 h 125"/>
                <a:gd name="T24" fmla="*/ 52 w 577"/>
                <a:gd name="T25" fmla="*/ 4 h 125"/>
                <a:gd name="T26" fmla="*/ 50 w 577"/>
                <a:gd name="T27" fmla="*/ 1 h 125"/>
                <a:gd name="T28" fmla="*/ 49 w 577"/>
                <a:gd name="T29" fmla="*/ 0 h 125"/>
                <a:gd name="T30" fmla="*/ 7 w 577"/>
                <a:gd name="T31" fmla="*/ 0 h 125"/>
                <a:gd name="T32" fmla="*/ 5 w 577"/>
                <a:gd name="T33" fmla="*/ 1 h 125"/>
                <a:gd name="T34" fmla="*/ 4 w 577"/>
                <a:gd name="T35" fmla="*/ 4 h 125"/>
                <a:gd name="T36" fmla="*/ 4 w 577"/>
                <a:gd name="T37" fmla="*/ 4 h 125"/>
                <a:gd name="T38" fmla="*/ 4 w 577"/>
                <a:gd name="T39" fmla="*/ 4 h 125"/>
                <a:gd name="T40" fmla="*/ 4 w 577"/>
                <a:gd name="T41" fmla="*/ 4 h 125"/>
                <a:gd name="T42" fmla="*/ 2 w 577"/>
                <a:gd name="T43" fmla="*/ 4 h 125"/>
                <a:gd name="T44" fmla="*/ 0 w 577"/>
                <a:gd name="T45" fmla="*/ 5 h 125"/>
                <a:gd name="T46" fmla="*/ 2 w 577"/>
                <a:gd name="T47" fmla="*/ 7 h 125"/>
                <a:gd name="T48" fmla="*/ 4 w 577"/>
                <a:gd name="T49" fmla="*/ 9 h 125"/>
                <a:gd name="T50" fmla="*/ 4 w 577"/>
                <a:gd name="T51" fmla="*/ 10 h 125"/>
                <a:gd name="T52" fmla="*/ 4 w 577"/>
                <a:gd name="T53" fmla="*/ 11 h 125"/>
                <a:gd name="T54" fmla="*/ 4 w 577"/>
                <a:gd name="T55" fmla="*/ 11 h 125"/>
                <a:gd name="T56" fmla="*/ 5 w 577"/>
                <a:gd name="T57" fmla="*/ 12 h 125"/>
                <a:gd name="T58" fmla="*/ 7 w 577"/>
                <a:gd name="T59" fmla="*/ 12 h 125"/>
                <a:gd name="T60" fmla="*/ 49 w 577"/>
                <a:gd name="T61" fmla="*/ 12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42600" name="Rectangle 285"/>
            <p:cNvSpPr>
              <a:spLocks noChangeAspect="1" noChangeArrowheads="1"/>
            </p:cNvSpPr>
            <p:nvPr/>
          </p:nvSpPr>
          <p:spPr bwMode="auto">
            <a:xfrm>
              <a:off x="689" y="1618"/>
              <a:ext cx="486" cy="115"/>
            </a:xfrm>
            <a:prstGeom prst="rect">
              <a:avLst/>
            </a:prstGeom>
            <a:noFill/>
            <a:ln w="9525">
              <a:noFill/>
              <a:miter lim="800000"/>
              <a:headEnd/>
              <a:tailEnd/>
            </a:ln>
          </p:spPr>
          <p:txBody>
            <a:bodyPr lIns="0" tIns="0" rIns="0" bIns="0">
              <a:spAutoFit/>
            </a:bodyPr>
            <a:lstStyle/>
            <a:p>
              <a:pPr algn="ctr" eaLnBrk="0" hangingPunct="0">
                <a:spcBef>
                  <a:spcPct val="0"/>
                </a:spcBef>
              </a:pPr>
              <a:r>
                <a:rPr lang="en-US" altLang="zh-CN" sz="1200" b="1" i="0">
                  <a:solidFill>
                    <a:srgbClr val="000000"/>
                  </a:solidFill>
                  <a:ea typeface="宋体" pitchFamily="2" charset="-122"/>
                </a:rPr>
                <a:t>Executors</a:t>
              </a:r>
              <a:endParaRPr lang="en-US" altLang="zh-CN" sz="3200" b="1" i="0">
                <a:ea typeface="宋体" pitchFamily="2" charset="-122"/>
              </a:endParaRPr>
            </a:p>
          </p:txBody>
        </p:sp>
        <p:sp>
          <p:nvSpPr>
            <p:cNvPr id="142601" name="Line 286"/>
            <p:cNvSpPr>
              <a:spLocks noChangeAspect="1" noChangeShapeType="1"/>
            </p:cNvSpPr>
            <p:nvPr/>
          </p:nvSpPr>
          <p:spPr bwMode="auto">
            <a:xfrm>
              <a:off x="226" y="1969"/>
              <a:ext cx="108" cy="1"/>
            </a:xfrm>
            <a:prstGeom prst="line">
              <a:avLst/>
            </a:prstGeom>
            <a:noFill/>
            <a:ln w="17463">
              <a:solidFill>
                <a:srgbClr val="000000"/>
              </a:solidFill>
              <a:round/>
              <a:headEnd/>
              <a:tailEnd/>
            </a:ln>
          </p:spPr>
          <p:txBody>
            <a:bodyPr/>
            <a:lstStyle/>
            <a:p>
              <a:endParaRPr lang="nl-NL"/>
            </a:p>
          </p:txBody>
        </p:sp>
        <p:sp>
          <p:nvSpPr>
            <p:cNvPr id="142602" name="Freeform 287"/>
            <p:cNvSpPr>
              <a:spLocks noChangeAspect="1"/>
            </p:cNvSpPr>
            <p:nvPr/>
          </p:nvSpPr>
          <p:spPr bwMode="auto">
            <a:xfrm>
              <a:off x="1299" y="2293"/>
              <a:ext cx="1039" cy="204"/>
            </a:xfrm>
            <a:custGeom>
              <a:avLst/>
              <a:gdLst>
                <a:gd name="T0" fmla="*/ 102 w 1154"/>
                <a:gd name="T1" fmla="*/ 23 h 226"/>
                <a:gd name="T2" fmla="*/ 104 w 1154"/>
                <a:gd name="T3" fmla="*/ 23 h 226"/>
                <a:gd name="T4" fmla="*/ 106 w 1154"/>
                <a:gd name="T5" fmla="*/ 23 h 226"/>
                <a:gd name="T6" fmla="*/ 109 w 1154"/>
                <a:gd name="T7" fmla="*/ 23 h 226"/>
                <a:gd name="T8" fmla="*/ 110 w 1154"/>
                <a:gd name="T9" fmla="*/ 21 h 226"/>
                <a:gd name="T10" fmla="*/ 111 w 1154"/>
                <a:gd name="T11" fmla="*/ 19 h 226"/>
                <a:gd name="T12" fmla="*/ 113 w 1154"/>
                <a:gd name="T13" fmla="*/ 18 h 226"/>
                <a:gd name="T14" fmla="*/ 115 w 1154"/>
                <a:gd name="T15" fmla="*/ 15 h 226"/>
                <a:gd name="T16" fmla="*/ 115 w 1154"/>
                <a:gd name="T17" fmla="*/ 14 h 226"/>
                <a:gd name="T18" fmla="*/ 115 w 1154"/>
                <a:gd name="T19" fmla="*/ 12 h 226"/>
                <a:gd name="T20" fmla="*/ 115 w 1154"/>
                <a:gd name="T21" fmla="*/ 12 h 226"/>
                <a:gd name="T22" fmla="*/ 115 w 1154"/>
                <a:gd name="T23" fmla="*/ 11 h 226"/>
                <a:gd name="T24" fmla="*/ 115 w 1154"/>
                <a:gd name="T25" fmla="*/ 8 h 226"/>
                <a:gd name="T26" fmla="*/ 113 w 1154"/>
                <a:gd name="T27" fmla="*/ 6 h 226"/>
                <a:gd name="T28" fmla="*/ 111 w 1154"/>
                <a:gd name="T29" fmla="*/ 5 h 226"/>
                <a:gd name="T30" fmla="*/ 110 w 1154"/>
                <a:gd name="T31" fmla="*/ 5 h 226"/>
                <a:gd name="T32" fmla="*/ 109 w 1154"/>
                <a:gd name="T33" fmla="*/ 5 h 226"/>
                <a:gd name="T34" fmla="*/ 106 w 1154"/>
                <a:gd name="T35" fmla="*/ 5 h 226"/>
                <a:gd name="T36" fmla="*/ 104 w 1154"/>
                <a:gd name="T37" fmla="*/ 2 h 226"/>
                <a:gd name="T38" fmla="*/ 102 w 1154"/>
                <a:gd name="T39" fmla="*/ 0 h 226"/>
                <a:gd name="T40" fmla="*/ 13 w 1154"/>
                <a:gd name="T41" fmla="*/ 0 h 226"/>
                <a:gd name="T42" fmla="*/ 12 w 1154"/>
                <a:gd name="T43" fmla="*/ 2 h 226"/>
                <a:gd name="T44" fmla="*/ 9 w 1154"/>
                <a:gd name="T45" fmla="*/ 5 h 226"/>
                <a:gd name="T46" fmla="*/ 7 w 1154"/>
                <a:gd name="T47" fmla="*/ 5 h 226"/>
                <a:gd name="T48" fmla="*/ 5 w 1154"/>
                <a:gd name="T49" fmla="*/ 5 h 226"/>
                <a:gd name="T50" fmla="*/ 5 w 1154"/>
                <a:gd name="T51" fmla="*/ 5 h 226"/>
                <a:gd name="T52" fmla="*/ 5 w 1154"/>
                <a:gd name="T53" fmla="*/ 6 h 226"/>
                <a:gd name="T54" fmla="*/ 5 w 1154"/>
                <a:gd name="T55" fmla="*/ 8 h 226"/>
                <a:gd name="T56" fmla="*/ 2 w 1154"/>
                <a:gd name="T57" fmla="*/ 11 h 226"/>
                <a:gd name="T58" fmla="*/ 0 w 1154"/>
                <a:gd name="T59" fmla="*/ 12 h 226"/>
                <a:gd name="T60" fmla="*/ 0 w 1154"/>
                <a:gd name="T61" fmla="*/ 12 h 226"/>
                <a:gd name="T62" fmla="*/ 2 w 1154"/>
                <a:gd name="T63" fmla="*/ 14 h 226"/>
                <a:gd name="T64" fmla="*/ 5 w 1154"/>
                <a:gd name="T65" fmla="*/ 15 h 226"/>
                <a:gd name="T66" fmla="*/ 5 w 1154"/>
                <a:gd name="T67" fmla="*/ 18 h 226"/>
                <a:gd name="T68" fmla="*/ 5 w 1154"/>
                <a:gd name="T69" fmla="*/ 19 h 226"/>
                <a:gd name="T70" fmla="*/ 5 w 1154"/>
                <a:gd name="T71" fmla="*/ 21 h 226"/>
                <a:gd name="T72" fmla="*/ 7 w 1154"/>
                <a:gd name="T73" fmla="*/ 23 h 226"/>
                <a:gd name="T74" fmla="*/ 9 w 1154"/>
                <a:gd name="T75" fmla="*/ 23 h 226"/>
                <a:gd name="T76" fmla="*/ 12 w 1154"/>
                <a:gd name="T77" fmla="*/ 23 h 226"/>
                <a:gd name="T78" fmla="*/ 13 w 1154"/>
                <a:gd name="T79" fmla="*/ 23 h 226"/>
                <a:gd name="T80" fmla="*/ 102 w 1154"/>
                <a:gd name="T81" fmla="*/ 23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42603" name="Rectangle 288"/>
            <p:cNvSpPr>
              <a:spLocks noChangeAspect="1" noChangeArrowheads="1"/>
            </p:cNvSpPr>
            <p:nvPr/>
          </p:nvSpPr>
          <p:spPr bwMode="auto">
            <a:xfrm>
              <a:off x="1713" y="2323"/>
              <a:ext cx="277" cy="15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600" b="1" i="0">
                  <a:solidFill>
                    <a:srgbClr val="000000"/>
                  </a:solidFill>
                  <a:ea typeface="宋体" pitchFamily="2" charset="-122"/>
                </a:rPr>
                <a:t>POA</a:t>
              </a:r>
              <a:endParaRPr lang="en-US" altLang="zh-CN" sz="2800" b="1" i="0">
                <a:ea typeface="宋体" pitchFamily="2" charset="-122"/>
              </a:endParaRPr>
            </a:p>
          </p:txBody>
        </p:sp>
        <p:sp>
          <p:nvSpPr>
            <p:cNvPr id="142604" name="Rectangle 289"/>
            <p:cNvSpPr>
              <a:spLocks noChangeAspect="1" noChangeArrowheads="1"/>
            </p:cNvSpPr>
            <p:nvPr/>
          </p:nvSpPr>
          <p:spPr bwMode="auto">
            <a:xfrm>
              <a:off x="375" y="2020"/>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605" name="Rectangle 290"/>
            <p:cNvSpPr>
              <a:spLocks noChangeAspect="1" noChangeArrowheads="1"/>
            </p:cNvSpPr>
            <p:nvPr/>
          </p:nvSpPr>
          <p:spPr bwMode="auto">
            <a:xfrm>
              <a:off x="1608" y="1508"/>
              <a:ext cx="3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b="1" i="0">
                  <a:solidFill>
                    <a:srgbClr val="000000"/>
                  </a:solidFill>
                  <a:ea typeface="宋体" pitchFamily="2" charset="-122"/>
                </a:rPr>
                <a:t>CCMContext</a:t>
              </a:r>
              <a:endParaRPr lang="en-US" altLang="zh-CN" sz="3200" b="1" i="0">
                <a:ea typeface="宋体" pitchFamily="2" charset="-122"/>
              </a:endParaRPr>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52400" y="476250"/>
            <a:ext cx="8839200" cy="381000"/>
          </a:xfrm>
        </p:spPr>
        <p:txBody>
          <a:bodyPr/>
          <a:lstStyle/>
          <a:p>
            <a:pPr eaLnBrk="1" hangingPunct="1"/>
            <a:r>
              <a:rPr lang="en-US" altLang="zh-CN" sz="3200" smtClean="0">
                <a:ea typeface="宋体" pitchFamily="2" charset="-122"/>
              </a:rPr>
              <a:t>Pushing Events from a RateGen Component</a:t>
            </a:r>
          </a:p>
        </p:txBody>
      </p:sp>
      <p:sp>
        <p:nvSpPr>
          <p:cNvPr id="46084" name="Text Box 4"/>
          <p:cNvSpPr txBox="1">
            <a:spLocks noChangeArrowheads="1"/>
          </p:cNvSpPr>
          <p:nvPr/>
        </p:nvSpPr>
        <p:spPr bwMode="auto">
          <a:xfrm>
            <a:off x="152400" y="942975"/>
            <a:ext cx="3505200" cy="52578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RateGen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publishes</a:t>
            </a:r>
            <a:r>
              <a:rPr lang="en-US" altLang="zh-CN" sz="1400" b="1" i="0">
                <a:latin typeface="Courier New" pitchFamily="49" charset="0"/>
                <a:ea typeface="宋体" pitchFamily="2" charset="-122"/>
              </a:rPr>
              <a:t> tick 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a:t>
            </a:r>
            <a:r>
              <a:rPr lang="en-US" altLang="zh-CN" sz="1400" b="1" i="0">
                <a:solidFill>
                  <a:srgbClr val="D60093"/>
                </a:solidFill>
                <a:latin typeface="Courier New" pitchFamily="49" charset="0"/>
                <a:ea typeface="宋体" pitchFamily="2" charset="-122"/>
              </a:rPr>
              <a:t>emits</a:t>
            </a:r>
            <a:r>
              <a:rPr lang="en-US" altLang="zh-CN" sz="1400" b="1" i="0">
                <a:latin typeface="Courier New" pitchFamily="49" charset="0"/>
                <a:ea typeface="宋体" pitchFamily="2" charset="-122"/>
              </a:rPr>
              <a:t> tick Trigger</a:t>
            </a:r>
            <a:r>
              <a:rPr lang="en-US" altLang="zh-CN" sz="1200" b="1" i="0">
                <a:latin typeface="Courier New" pitchFamily="49" charset="0"/>
                <a:ea typeface="宋体" pitchFamily="2" charset="-122"/>
              </a:rPr>
              <a: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30000"/>
              </a:spcBef>
            </a:pP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RateGen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Components::Cookie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tickConsumer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unsubscribe_Pulse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Components::Cookie ck);</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6085" name="AutoShape 5"/>
          <p:cNvSpPr>
            <a:spLocks noChangeArrowheads="1"/>
          </p:cNvSpPr>
          <p:nvPr/>
        </p:nvSpPr>
        <p:spPr bwMode="auto">
          <a:xfrm>
            <a:off x="935038" y="2297113"/>
            <a:ext cx="609600" cy="1152525"/>
          </a:xfrm>
          <a:prstGeom prst="downArrow">
            <a:avLst>
              <a:gd name="adj1" fmla="val 50000"/>
              <a:gd name="adj2" fmla="val 47266"/>
            </a:avLst>
          </a:prstGeom>
          <a:noFill/>
          <a:ln w="9525">
            <a:solidFill>
              <a:schemeClr val="tx1"/>
            </a:solidFill>
            <a:miter lim="800000"/>
            <a:headEnd/>
            <a:tailEnd/>
          </a:ln>
        </p:spPr>
        <p:txBody>
          <a:bodyPr anchor="ctr">
            <a:spAutoFit/>
          </a:bodyPr>
          <a:lstStyle/>
          <a:p>
            <a:endParaRPr lang="nl-NL"/>
          </a:p>
        </p:txBody>
      </p:sp>
      <p:graphicFrame>
        <p:nvGraphicFramePr>
          <p:cNvPr id="46082" name="Object 2"/>
          <p:cNvGraphicFramePr>
            <a:graphicFrameLocks noChangeAspect="1"/>
          </p:cNvGraphicFramePr>
          <p:nvPr/>
        </p:nvGraphicFramePr>
        <p:xfrm>
          <a:off x="2540000" y="1830388"/>
          <a:ext cx="1798638" cy="2020887"/>
        </p:xfrm>
        <a:graphic>
          <a:graphicData uri="http://schemas.openxmlformats.org/presentationml/2006/ole">
            <p:oleObj spid="_x0000_s46082" name="Visio" r:id="rId4" imgW="1277926" imgH="1436863" progId="Visio.Drawing.11">
              <p:embed/>
            </p:oleObj>
          </a:graphicData>
        </a:graphic>
      </p:graphicFrame>
      <p:sp>
        <p:nvSpPr>
          <p:cNvPr id="46086" name="Text Box 7"/>
          <p:cNvSpPr txBox="1">
            <a:spLocks noChangeArrowheads="1"/>
          </p:cNvSpPr>
          <p:nvPr/>
        </p:nvSpPr>
        <p:spPr bwMode="auto">
          <a:xfrm>
            <a:off x="4275138" y="3649663"/>
            <a:ext cx="4673600" cy="249237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RateGen_Exec_Impl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RateGen_Exec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send_pulse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tick_var ev = new tick;</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r>
              <a:rPr lang="en-US" altLang="zh-CN" sz="1400" b="1" i="0">
                <a:solidFill>
                  <a:srgbClr val="FF0066"/>
                </a:solidFill>
                <a:latin typeface="Courier New" pitchFamily="49" charset="0"/>
                <a:ea typeface="宋体" pitchFamily="2" charset="-122"/>
              </a:rPr>
              <a:t>push_Pulse</a:t>
            </a:r>
            <a:r>
              <a:rPr lang="en-US" altLang="zh-CN" sz="1400" b="1" i="0">
                <a:latin typeface="Courier New" pitchFamily="49" charset="0"/>
                <a:ea typeface="宋体" pitchFamily="2" charset="-122"/>
              </a:rPr>
              <a:t> (ev.in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a:t>
            </a:r>
          </a:p>
        </p:txBody>
      </p:sp>
      <p:sp>
        <p:nvSpPr>
          <p:cNvPr id="46087" name="Rectangle 8"/>
          <p:cNvSpPr>
            <a:spLocks noChangeArrowheads="1"/>
          </p:cNvSpPr>
          <p:nvPr/>
        </p:nvSpPr>
        <p:spPr bwMode="auto">
          <a:xfrm>
            <a:off x="4195763" y="981075"/>
            <a:ext cx="4795837" cy="22860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Component-specific context also </a:t>
            </a:r>
          </a:p>
          <a:p>
            <a:pPr marL="511175" lvl="1" indent="-163513">
              <a:buFontTx/>
              <a:buChar char="–"/>
            </a:pPr>
            <a:r>
              <a:rPr lang="en-US" altLang="zh-CN" sz="2000" i="0">
                <a:ea typeface="宋体" pitchFamily="2" charset="-122"/>
              </a:rPr>
              <a:t>Manages consumer subscriptions (for publishers) &amp; connections (for emitters)</a:t>
            </a:r>
          </a:p>
          <a:p>
            <a:pPr marL="511175" lvl="1" indent="-163513">
              <a:buFontTx/>
              <a:buChar char="–"/>
            </a:pPr>
            <a:r>
              <a:rPr lang="en-US" altLang="zh-CN" sz="2000" i="0">
                <a:ea typeface="宋体" pitchFamily="2" charset="-122"/>
              </a:rPr>
              <a:t>Provides the event pushing operations &amp; relays events to consumers </a:t>
            </a:r>
          </a:p>
        </p:txBody>
      </p:sp>
      <p:sp>
        <p:nvSpPr>
          <p:cNvPr id="656394" name="AutoShape 10"/>
          <p:cNvSpPr>
            <a:spLocks noChangeArrowheads="1"/>
          </p:cNvSpPr>
          <p:nvPr/>
        </p:nvSpPr>
        <p:spPr bwMode="auto">
          <a:xfrm>
            <a:off x="2259013" y="6111875"/>
            <a:ext cx="1971675" cy="708025"/>
          </a:xfrm>
          <a:prstGeom prst="wedgeRectCallout">
            <a:avLst>
              <a:gd name="adj1" fmla="val 60468"/>
              <a:gd name="adj2" fmla="val -206278"/>
            </a:avLst>
          </a:prstGeom>
          <a:solidFill>
            <a:srgbClr val="FFFF99"/>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Runs in a loop at </a:t>
            </a:r>
            <a:r>
              <a:rPr lang="en-US" altLang="zh-CN" b="1" i="0">
                <a:latin typeface="Courier New" pitchFamily="49" charset="0"/>
                <a:ea typeface="宋体" pitchFamily="2" charset="-122"/>
              </a:rPr>
              <a:t>rateHz Rate</a:t>
            </a:r>
            <a:r>
              <a:rPr lang="en-US" altLang="zh-CN" i="0">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9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zh-CN" sz="3200" smtClean="0">
                <a:ea typeface="宋体" pitchFamily="2" charset="-122"/>
              </a:rPr>
              <a:t>Summary of Server OMG IDL Mapping Rules</a:t>
            </a:r>
          </a:p>
        </p:txBody>
      </p:sp>
      <p:sp>
        <p:nvSpPr>
          <p:cNvPr id="143363" name="Rectangle 3"/>
          <p:cNvSpPr>
            <a:spLocks noGrp="1" noChangeArrowheads="1"/>
          </p:cNvSpPr>
          <p:nvPr>
            <p:ph type="body" idx="1"/>
          </p:nvPr>
        </p:nvSpPr>
        <p:spPr>
          <a:xfrm>
            <a:off x="0" y="990600"/>
            <a:ext cx="5343525" cy="5181600"/>
          </a:xfrm>
        </p:spPr>
        <p:txBody>
          <a:bodyPr/>
          <a:lstStyle/>
          <a:p>
            <a:pPr marL="174625" indent="-174625" eaLnBrk="1" hangingPunct="1">
              <a:spcBef>
                <a:spcPct val="35000"/>
              </a:spcBef>
            </a:pPr>
            <a:r>
              <a:rPr lang="en-US" altLang="zh-CN" sz="2000" smtClean="0">
                <a:ea typeface="宋体" pitchFamily="2" charset="-122"/>
              </a:rPr>
              <a:t>A </a:t>
            </a:r>
            <a:r>
              <a:rPr lang="en-US" altLang="zh-CN" sz="2000" b="1" smtClean="0">
                <a:latin typeface="Courier New" pitchFamily="49" charset="0"/>
                <a:ea typeface="宋体" pitchFamily="2" charset="-122"/>
              </a:rPr>
              <a:t>component</a:t>
            </a:r>
            <a:r>
              <a:rPr lang="en-US" altLang="zh-CN" sz="2000" smtClean="0">
                <a:ea typeface="宋体" pitchFamily="2" charset="-122"/>
              </a:rPr>
              <a:t> type is mapped to three </a:t>
            </a:r>
            <a:r>
              <a:rPr lang="en-US" altLang="zh-CN" sz="2000" b="1" smtClean="0">
                <a:latin typeface="Courier New" pitchFamily="49" charset="0"/>
                <a:ea typeface="宋体" pitchFamily="2" charset="-122"/>
              </a:rPr>
              <a:t>local</a:t>
            </a:r>
            <a:r>
              <a:rPr lang="en-US" altLang="zh-CN" sz="2000" smtClean="0">
                <a:ea typeface="宋体" pitchFamily="2" charset="-122"/>
              </a:rPr>
              <a:t> interfaces that correspond to different component roles/ports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 executor interface</a:t>
            </a:r>
          </a:p>
          <a:p>
            <a:pPr marL="914400" lvl="2" eaLnBrk="1" hangingPunct="1">
              <a:spcBef>
                <a:spcPct val="35000"/>
              </a:spcBef>
            </a:pPr>
            <a:r>
              <a:rPr lang="en-US" altLang="zh-CN" smtClean="0">
                <a:ea typeface="宋体" pitchFamily="2" charset="-122"/>
              </a:rPr>
              <a:t>Inherits from </a:t>
            </a:r>
            <a:r>
              <a:rPr lang="en-US" altLang="zh-CN" b="1" smtClean="0">
                <a:latin typeface="Courier New" pitchFamily="49" charset="0"/>
                <a:ea typeface="宋体" pitchFamily="2" charset="-122"/>
                <a:cs typeface="Courier New" pitchFamily="49" charset="0"/>
              </a:rPr>
              <a:t>Components:: EnterpriseComponent</a:t>
            </a:r>
            <a:r>
              <a:rPr lang="en-US" altLang="zh-CN" b="1" smtClean="0">
                <a:ea typeface="宋体" pitchFamily="2" charset="-122"/>
                <a:cs typeface="Courier New" pitchFamily="49" charset="0"/>
              </a:rPr>
              <a:t> </a:t>
            </a:r>
            <a:r>
              <a:rPr lang="en-US" altLang="zh-CN" smtClean="0">
                <a:ea typeface="宋体" pitchFamily="2" charset="-122"/>
                <a:cs typeface="Courier New" pitchFamily="49" charset="0"/>
              </a:rPr>
              <a:t>&amp; provides operations for attributes, supported interfaces, &amp; receiving events</a:t>
            </a:r>
            <a:endParaRPr lang="en-US" altLang="zh-CN" b="1" smtClean="0">
              <a:latin typeface="Courier New" pitchFamily="49" charset="0"/>
              <a:ea typeface="宋体" pitchFamily="2" charset="-122"/>
              <a:cs typeface="Courier New" pitchFamily="49" charset="0"/>
            </a:endParaRPr>
          </a:p>
          <a:p>
            <a:pPr marL="511175" lvl="1" indent="-163513" eaLnBrk="1" hangingPunct="1">
              <a:spcBef>
                <a:spcPct val="35000"/>
              </a:spcBef>
            </a:pPr>
            <a:r>
              <a:rPr lang="en-US" altLang="zh-CN" sz="2000" smtClean="0">
                <a:ea typeface="宋体" pitchFamily="2" charset="-122"/>
              </a:rPr>
              <a:t>A </a:t>
            </a:r>
            <a:r>
              <a:rPr lang="en-US" altLang="zh-CN" sz="2000" i="1" smtClean="0">
                <a:ea typeface="宋体" pitchFamily="2" charset="-122"/>
              </a:rPr>
              <a:t>facet executor interface</a:t>
            </a:r>
          </a:p>
          <a:p>
            <a:pPr marL="914400" lvl="2" eaLnBrk="1" hangingPunct="1">
              <a:spcBef>
                <a:spcPct val="35000"/>
              </a:spcBef>
            </a:pPr>
            <a:r>
              <a:rPr lang="en-US" altLang="zh-CN" smtClean="0">
                <a:ea typeface="宋体" pitchFamily="2" charset="-122"/>
              </a:rPr>
              <a:t>Operations to obtain facet object references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component-specific context interface</a:t>
            </a:r>
          </a:p>
          <a:p>
            <a:pPr marL="914400" lvl="2" eaLnBrk="1" hangingPunct="1">
              <a:spcBef>
                <a:spcPct val="35000"/>
              </a:spcBef>
            </a:pPr>
            <a:r>
              <a:rPr lang="en-US" altLang="zh-CN" smtClean="0">
                <a:ea typeface="宋体" pitchFamily="2" charset="-122"/>
              </a:rPr>
              <a:t>Operations to publish events &amp; access component receptacles</a:t>
            </a:r>
            <a:endParaRPr lang="en-US" altLang="zh-CN" sz="1800" smtClean="0">
              <a:ea typeface="宋体" pitchFamily="2" charset="-122"/>
            </a:endParaRPr>
          </a:p>
        </p:txBody>
      </p:sp>
      <p:sp>
        <p:nvSpPr>
          <p:cNvPr id="143364" name="Rectangle 4"/>
          <p:cNvSpPr>
            <a:spLocks noChangeArrowheads="1"/>
          </p:cNvSpPr>
          <p:nvPr/>
        </p:nvSpPr>
        <p:spPr bwMode="auto">
          <a:xfrm>
            <a:off x="4956175" y="1023938"/>
            <a:ext cx="4187825" cy="5181600"/>
          </a:xfrm>
          <a:prstGeom prst="rect">
            <a:avLst/>
          </a:prstGeom>
          <a:noFill/>
          <a:ln w="9525">
            <a:noFill/>
            <a:miter lim="800000"/>
            <a:headEnd/>
            <a:tailEnd/>
          </a:ln>
        </p:spPr>
        <p:txBody>
          <a:bodyPr/>
          <a:lstStyle/>
          <a:p>
            <a:pPr marL="174625" indent="-174625">
              <a:spcBef>
                <a:spcPct val="30000"/>
              </a:spcBef>
              <a:buFontTx/>
              <a:buChar char="•"/>
            </a:pPr>
            <a:r>
              <a:rPr lang="en-US" altLang="zh-CN" sz="2000" i="0">
                <a:ea typeface="宋体" pitchFamily="2" charset="-122"/>
              </a:rPr>
              <a:t>A </a:t>
            </a:r>
            <a:r>
              <a:rPr lang="en-US" altLang="zh-CN" sz="2000" b="1" i="0">
                <a:latin typeface="Courier New" pitchFamily="49" charset="0"/>
                <a:ea typeface="宋体" pitchFamily="2" charset="-122"/>
              </a:rPr>
              <a:t>home</a:t>
            </a:r>
            <a:r>
              <a:rPr lang="en-US" altLang="zh-CN" sz="2000" i="0">
                <a:ea typeface="宋体" pitchFamily="2" charset="-122"/>
              </a:rPr>
              <a:t> type is mapped to four  </a:t>
            </a:r>
            <a:r>
              <a:rPr lang="en-US" altLang="zh-CN" sz="2000" b="1" i="0">
                <a:latin typeface="Courier New" pitchFamily="49" charset="0"/>
                <a:ea typeface="宋体" pitchFamily="2" charset="-122"/>
              </a:rPr>
              <a:t>local</a:t>
            </a:r>
            <a:r>
              <a:rPr lang="en-US" altLang="zh-CN" sz="2000" i="0">
                <a:ea typeface="宋体" pitchFamily="2" charset="-122"/>
              </a:rPr>
              <a:t> interfaces</a:t>
            </a: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explicit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user-defined operations</a:t>
            </a:r>
          </a:p>
          <a:p>
            <a:pPr marL="968375" lvl="2" indent="-163513">
              <a:spcBef>
                <a:spcPct val="30000"/>
              </a:spcBef>
              <a:buFontTx/>
              <a:buChar char="•"/>
            </a:pPr>
            <a:r>
              <a:rPr lang="en-US" altLang="zh-CN" sz="2000" i="0">
                <a:ea typeface="宋体" pitchFamily="2" charset="-122"/>
              </a:rPr>
              <a:t>Inherits from </a:t>
            </a:r>
            <a:r>
              <a:rPr lang="en-US" altLang="zh-CN" sz="2000" b="1" i="0">
                <a:latin typeface="Courier New" pitchFamily="49" charset="0"/>
                <a:ea typeface="宋体" pitchFamily="2" charset="-122"/>
                <a:cs typeface="Courier New" pitchFamily="49" charset="0"/>
              </a:rPr>
              <a:t>Components:: HomeExecutorBase</a:t>
            </a:r>
            <a:endParaRPr lang="en-US" altLang="zh-CN" sz="2000" b="1" i="0">
              <a:ea typeface="宋体" pitchFamily="2" charset="-122"/>
            </a:endParaRP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implicit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a:t>
            </a:r>
            <a:r>
              <a:rPr lang="en-US" altLang="zh-CN" sz="2000" b="1" i="0">
                <a:latin typeface="Courier New" pitchFamily="49" charset="0"/>
                <a:ea typeface="宋体" pitchFamily="2" charset="-122"/>
              </a:rPr>
              <a:t>create()</a:t>
            </a:r>
            <a:r>
              <a:rPr lang="en-US" altLang="zh-CN" sz="2000" i="0">
                <a:ea typeface="宋体" pitchFamily="2" charset="-122"/>
              </a:rPr>
              <a:t> operation</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main executor</a:t>
            </a:r>
            <a:r>
              <a:rPr lang="en-US" altLang="zh-CN" sz="2000" i="0">
                <a:ea typeface="宋体" pitchFamily="2" charset="-122"/>
              </a:rPr>
              <a:t> interface inheriting from both previous interfaces</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composition executor</a:t>
            </a:r>
            <a:r>
              <a:rPr lang="en-US" altLang="zh-CN" sz="2000" i="0">
                <a:ea typeface="宋体" pitchFamily="2" charset="-122"/>
              </a:rPr>
              <a:t> interface inheriting from the main executor interface</a:t>
            </a:r>
          </a:p>
        </p:txBody>
      </p:sp>
      <p:sp>
        <p:nvSpPr>
          <p:cNvPr id="143365"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CD401A2-AA3F-4733-952D-60A0B01C3536}" type="datetime1">
              <a:rPr lang="zh-CN" altLang="en-US">
                <a:ea typeface="宋体" pitchFamily="2" charset="-122"/>
              </a:rPr>
              <a:pPr/>
              <a:t>2010-6-14</a:t>
            </a:fld>
            <a:endParaRPr lang="en-US" altLang="zh-CN">
              <a:ea typeface="宋体" pitchFamily="2" charset="-122"/>
            </a:endParaRPr>
          </a:p>
        </p:txBody>
      </p:sp>
      <p:sp>
        <p:nvSpPr>
          <p:cNvPr id="144387" name="Slide Number Placeholder 4"/>
          <p:cNvSpPr>
            <a:spLocks noGrp="1"/>
          </p:cNvSpPr>
          <p:nvPr>
            <p:ph type="sldNum" sz="quarter" idx="10"/>
          </p:nvPr>
        </p:nvSpPr>
        <p:spPr>
          <a:noFill/>
        </p:spPr>
        <p:txBody>
          <a:bodyPr/>
          <a:lstStyle/>
          <a:p>
            <a:fld id="{C67A9424-EE89-4498-B280-FF324274DB88}" type="slidenum">
              <a:rPr lang="zh-CN" altLang="en-US" smtClean="0">
                <a:latin typeface="Arial" charset="0"/>
              </a:rPr>
              <a:pPr/>
              <a:t>114</a:t>
            </a:fld>
            <a:endParaRPr lang="en-US" altLang="zh-CN" smtClean="0">
              <a:latin typeface="Arial" charset="0"/>
            </a:endParaRPr>
          </a:p>
        </p:txBody>
      </p:sp>
      <p:sp>
        <p:nvSpPr>
          <p:cNvPr id="144388" name="Rectangle 3"/>
          <p:cNvSpPr>
            <a:spLocks noGrp="1" noChangeArrowheads="1"/>
          </p:cNvSpPr>
          <p:nvPr>
            <p:ph type="body" idx="1"/>
          </p:nvPr>
        </p:nvSpPr>
        <p:spPr>
          <a:xfrm>
            <a:off x="1619250" y="1066800"/>
            <a:ext cx="65405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Component Packaging, Assembly, &amp; Deployment </a:t>
            </a:r>
            <a:endParaRPr lang="en-US" altLang="zh-CN" sz="36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0" y="457200"/>
            <a:ext cx="9144000" cy="609600"/>
          </a:xfrm>
        </p:spPr>
        <p:txBody>
          <a:bodyPr/>
          <a:lstStyle/>
          <a:p>
            <a:pPr eaLnBrk="1" hangingPunct="1"/>
            <a:r>
              <a:rPr lang="en-US" altLang="zh-CN" sz="3200" smtClean="0">
                <a:ea typeface="宋体" pitchFamily="2" charset="-122"/>
              </a:rPr>
              <a:t>Overview of Deployment &amp; Configuration Process </a:t>
            </a:r>
          </a:p>
        </p:txBody>
      </p:sp>
      <p:graphicFrame>
        <p:nvGraphicFramePr>
          <p:cNvPr id="47106" name="Object 2"/>
          <p:cNvGraphicFramePr>
            <a:graphicFrameLocks noChangeAspect="1"/>
          </p:cNvGraphicFramePr>
          <p:nvPr>
            <p:ph sz="quarter" idx="2"/>
          </p:nvPr>
        </p:nvGraphicFramePr>
        <p:xfrm>
          <a:off x="152400" y="1373188"/>
          <a:ext cx="4343400" cy="1789112"/>
        </p:xfrm>
        <a:graphic>
          <a:graphicData uri="http://schemas.openxmlformats.org/presentationml/2006/ole">
            <p:oleObj spid="_x0000_s47106" name="Visio" r:id="rId3" imgW="4695217" imgH="1935889" progId="Visio.Drawing.11">
              <p:embed/>
            </p:oleObj>
          </a:graphicData>
        </a:graphic>
      </p:graphicFrame>
      <p:sp>
        <p:nvSpPr>
          <p:cNvPr id="47108" name="Rectangle 4"/>
          <p:cNvSpPr>
            <a:spLocks noGrp="1" noChangeArrowheads="1"/>
          </p:cNvSpPr>
          <p:nvPr>
            <p:ph type="body" sz="half" idx="3"/>
          </p:nvPr>
        </p:nvSpPr>
        <p:spPr>
          <a:xfrm>
            <a:off x="4495800" y="1038225"/>
            <a:ext cx="4552950" cy="5257800"/>
          </a:xfrm>
        </p:spPr>
        <p:txBody>
          <a:bodyPr/>
          <a:lstStyle/>
          <a:p>
            <a:pPr marL="169863" indent="-169863" eaLnBrk="1" hangingPunct="1">
              <a:spcBef>
                <a:spcPct val="30000"/>
              </a:spcBef>
            </a:pPr>
            <a:r>
              <a:rPr lang="en-US" altLang="zh-CN" sz="2000" smtClean="0">
                <a:ea typeface="宋体" pitchFamily="2" charset="-122"/>
              </a:rPr>
              <a:t>Goals</a:t>
            </a:r>
          </a:p>
          <a:p>
            <a:pPr marL="573088" lvl="1" indent="-231775" eaLnBrk="1" hangingPunct="1">
              <a:spcBef>
                <a:spcPct val="30000"/>
              </a:spcBef>
            </a:pPr>
            <a:r>
              <a:rPr lang="en-US" altLang="zh-CN" sz="2000" smtClean="0">
                <a:ea typeface="宋体" pitchFamily="2" charset="-122"/>
              </a:rPr>
              <a:t>Ease component reuse</a:t>
            </a:r>
          </a:p>
          <a:p>
            <a:pPr marL="573088" lvl="1" indent="-231775" eaLnBrk="1" hangingPunct="1">
              <a:spcBef>
                <a:spcPct val="30000"/>
              </a:spcBef>
            </a:pPr>
            <a:r>
              <a:rPr lang="en-US" altLang="zh-CN" sz="2000" smtClean="0">
                <a:ea typeface="宋体" pitchFamily="2" charset="-122"/>
              </a:rPr>
              <a:t>Build complex applications by assembling existing components</a:t>
            </a:r>
          </a:p>
          <a:p>
            <a:pPr marL="573088" lvl="1" indent="-231775" eaLnBrk="1" hangingPunct="1">
              <a:spcBef>
                <a:spcPct val="30000"/>
              </a:spcBef>
            </a:pPr>
            <a:r>
              <a:rPr lang="en-US" altLang="zh-CN" sz="2000" smtClean="0">
                <a:ea typeface="宋体" pitchFamily="2" charset="-122"/>
              </a:rPr>
              <a:t>Deploy component-based application into heterogeneous domain(s)</a:t>
            </a:r>
          </a:p>
          <a:p>
            <a:pPr marL="169863" indent="-169863" eaLnBrk="1" hangingPunct="1">
              <a:spcBef>
                <a:spcPct val="30000"/>
              </a:spcBef>
            </a:pPr>
            <a:r>
              <a:rPr lang="en-US" altLang="zh-CN" sz="2000" smtClean="0">
                <a:ea typeface="宋体" pitchFamily="2" charset="-122"/>
              </a:rPr>
              <a:t>Separation of concerns &amp; roles</a:t>
            </a:r>
          </a:p>
          <a:p>
            <a:pPr marL="573088" lvl="1" indent="-231775" eaLnBrk="1" hangingPunct="1">
              <a:spcBef>
                <a:spcPct val="30000"/>
              </a:spcBef>
            </a:pPr>
            <a:r>
              <a:rPr lang="en-US" altLang="zh-CN" sz="2000" smtClean="0">
                <a:ea typeface="宋体" pitchFamily="2" charset="-122"/>
              </a:rPr>
              <a:t>Component development &amp; packaging</a:t>
            </a:r>
          </a:p>
          <a:p>
            <a:pPr marL="573088" lvl="1" indent="-231775" eaLnBrk="1" hangingPunct="1">
              <a:spcBef>
                <a:spcPct val="30000"/>
              </a:spcBef>
            </a:pPr>
            <a:r>
              <a:rPr lang="en-US" altLang="zh-CN" sz="2000" smtClean="0">
                <a:ea typeface="宋体" pitchFamily="2" charset="-122"/>
              </a:rPr>
              <a:t>Application assembly</a:t>
            </a:r>
          </a:p>
          <a:p>
            <a:pPr marL="573088" lvl="1" indent="-231775" eaLnBrk="1" hangingPunct="1">
              <a:spcBef>
                <a:spcPct val="30000"/>
              </a:spcBef>
            </a:pPr>
            <a:r>
              <a:rPr lang="en-US" altLang="zh-CN" sz="2000" smtClean="0">
                <a:ea typeface="宋体" pitchFamily="2" charset="-122"/>
              </a:rPr>
              <a:t>Application configuration</a:t>
            </a:r>
          </a:p>
          <a:p>
            <a:pPr marL="573088" lvl="1" indent="-231775" eaLnBrk="1" hangingPunct="1">
              <a:spcBef>
                <a:spcPct val="30000"/>
              </a:spcBef>
            </a:pPr>
            <a:r>
              <a:rPr lang="en-US" altLang="zh-CN" sz="2000" smtClean="0">
                <a:ea typeface="宋体" pitchFamily="2" charset="-122"/>
              </a:rPr>
              <a:t>Application deployment</a:t>
            </a:r>
          </a:p>
          <a:p>
            <a:pPr marL="573088" lvl="1" indent="-231775" eaLnBrk="1" hangingPunct="1">
              <a:spcBef>
                <a:spcPct val="30000"/>
              </a:spcBef>
            </a:pPr>
            <a:r>
              <a:rPr lang="en-US" altLang="zh-CN" sz="2000" smtClean="0">
                <a:ea typeface="宋体" pitchFamily="2" charset="-122"/>
              </a:rPr>
              <a:t>Server configuration</a:t>
            </a:r>
          </a:p>
        </p:txBody>
      </p:sp>
      <p:sp>
        <p:nvSpPr>
          <p:cNvPr id="47109" name="AutoShape 6"/>
          <p:cNvSpPr>
            <a:spLocks noChangeAspect="1" noChangeArrowheads="1" noTextEdit="1"/>
          </p:cNvSpPr>
          <p:nvPr/>
        </p:nvSpPr>
        <p:spPr bwMode="auto">
          <a:xfrm>
            <a:off x="252413" y="1187450"/>
            <a:ext cx="4516437" cy="4622800"/>
          </a:xfrm>
          <a:prstGeom prst="rect">
            <a:avLst/>
          </a:prstGeom>
          <a:noFill/>
          <a:ln w="9525">
            <a:noFill/>
            <a:miter lim="800000"/>
            <a:headEnd/>
            <a:tailEnd/>
          </a:ln>
        </p:spPr>
        <p:txBody>
          <a:bodyPr/>
          <a:lstStyle/>
          <a:p>
            <a:endParaRPr lang="nl-NL"/>
          </a:p>
        </p:txBody>
      </p:sp>
      <p:sp>
        <p:nvSpPr>
          <p:cNvPr id="47110" name="Freeform 7"/>
          <p:cNvSpPr>
            <a:spLocks/>
          </p:cNvSpPr>
          <p:nvPr/>
        </p:nvSpPr>
        <p:spPr bwMode="auto">
          <a:xfrm>
            <a:off x="2516188" y="3268663"/>
            <a:ext cx="104775" cy="87312"/>
          </a:xfrm>
          <a:custGeom>
            <a:avLst/>
            <a:gdLst>
              <a:gd name="T0" fmla="*/ 0 w 319"/>
              <a:gd name="T1" fmla="*/ 2147483647 h 318"/>
              <a:gd name="T2" fmla="*/ 2147483647 w 319"/>
              <a:gd name="T3" fmla="*/ 0 h 318"/>
              <a:gd name="T4" fmla="*/ 2147483647 w 319"/>
              <a:gd name="T5" fmla="*/ 2147483647 h 318"/>
              <a:gd name="T6" fmla="*/ 2147483647 w 319"/>
              <a:gd name="T7" fmla="*/ 2147483647 h 318"/>
              <a:gd name="T8" fmla="*/ 2147483647 w 319"/>
              <a:gd name="T9" fmla="*/ 2147483647 h 318"/>
              <a:gd name="T10" fmla="*/ 0 w 319"/>
              <a:gd name="T11" fmla="*/ 2147483647 h 318"/>
              <a:gd name="T12" fmla="*/ 0 60000 65536"/>
              <a:gd name="T13" fmla="*/ 0 60000 65536"/>
              <a:gd name="T14" fmla="*/ 0 60000 65536"/>
              <a:gd name="T15" fmla="*/ 0 60000 65536"/>
              <a:gd name="T16" fmla="*/ 0 60000 65536"/>
              <a:gd name="T17" fmla="*/ 0 60000 65536"/>
              <a:gd name="T18" fmla="*/ 0 w 319"/>
              <a:gd name="T19" fmla="*/ 0 h 318"/>
              <a:gd name="T20" fmla="*/ 319 w 319"/>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319" h="318">
                <a:moveTo>
                  <a:pt x="0" y="159"/>
                </a:moveTo>
                <a:cubicBezTo>
                  <a:pt x="0" y="71"/>
                  <a:pt x="72" y="0"/>
                  <a:pt x="160" y="0"/>
                </a:cubicBezTo>
                <a:cubicBezTo>
                  <a:pt x="248" y="0"/>
                  <a:pt x="319" y="71"/>
                  <a:pt x="319" y="159"/>
                </a:cubicBezTo>
                <a:cubicBezTo>
                  <a:pt x="319" y="159"/>
                  <a:pt x="319" y="159"/>
                  <a:pt x="319" y="159"/>
                </a:cubicBezTo>
                <a:cubicBezTo>
                  <a:pt x="319" y="247"/>
                  <a:pt x="248" y="318"/>
                  <a:pt x="160" y="318"/>
                </a:cubicBezTo>
                <a:cubicBezTo>
                  <a:pt x="72" y="318"/>
                  <a:pt x="0" y="247"/>
                  <a:pt x="0" y="159"/>
                </a:cubicBezTo>
              </a:path>
            </a:pathLst>
          </a:custGeom>
          <a:solidFill>
            <a:srgbClr val="FFFFFF"/>
          </a:solidFill>
          <a:ln w="0">
            <a:solidFill>
              <a:srgbClr val="000000"/>
            </a:solidFill>
            <a:round/>
            <a:headEnd/>
            <a:tailEnd/>
          </a:ln>
        </p:spPr>
        <p:txBody>
          <a:bodyPr/>
          <a:lstStyle/>
          <a:p>
            <a:endParaRPr lang="nl-NL"/>
          </a:p>
        </p:txBody>
      </p:sp>
      <p:sp>
        <p:nvSpPr>
          <p:cNvPr id="47111" name="Freeform 8"/>
          <p:cNvSpPr>
            <a:spLocks noEditPoints="1"/>
          </p:cNvSpPr>
          <p:nvPr/>
        </p:nvSpPr>
        <p:spPr bwMode="auto">
          <a:xfrm>
            <a:off x="2463800" y="3268663"/>
            <a:ext cx="207963" cy="479425"/>
          </a:xfrm>
          <a:custGeom>
            <a:avLst/>
            <a:gdLst>
              <a:gd name="T0" fmla="*/ 0 w 637"/>
              <a:gd name="T1" fmla="*/ 2147483647 h 1752"/>
              <a:gd name="T2" fmla="*/ 2147483647 w 637"/>
              <a:gd name="T3" fmla="*/ 2147483647 h 1752"/>
              <a:gd name="T4" fmla="*/ 2147483647 w 637"/>
              <a:gd name="T5" fmla="*/ 2147483647 h 1752"/>
              <a:gd name="T6" fmla="*/ 2147483647 w 637"/>
              <a:gd name="T7" fmla="*/ 2147483647 h 1752"/>
              <a:gd name="T8" fmla="*/ 2147483647 w 637"/>
              <a:gd name="T9" fmla="*/ 2147483647 h 1752"/>
              <a:gd name="T10" fmla="*/ 2147483647 w 637"/>
              <a:gd name="T11" fmla="*/ 2147483647 h 1752"/>
              <a:gd name="T12" fmla="*/ 0 w 637"/>
              <a:gd name="T13" fmla="*/ 2147483647 h 1752"/>
              <a:gd name="T14" fmla="*/ 2147483647 w 637"/>
              <a:gd name="T15" fmla="*/ 2147483647 h 1752"/>
              <a:gd name="T16" fmla="*/ 2147483647 w 637"/>
              <a:gd name="T17" fmla="*/ 0 h 1752"/>
              <a:gd name="T18" fmla="*/ 2147483647 w 637"/>
              <a:gd name="T19" fmla="*/ 2147483647 h 1752"/>
              <a:gd name="T20" fmla="*/ 2147483647 w 637"/>
              <a:gd name="T21" fmla="*/ 2147483647 h 1752"/>
              <a:gd name="T22" fmla="*/ 2147483647 w 637"/>
              <a:gd name="T23" fmla="*/ 2147483647 h 1752"/>
              <a:gd name="T24" fmla="*/ 2147483647 w 637"/>
              <a:gd name="T25" fmla="*/ 2147483647 h 17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7"/>
              <a:gd name="T40" fmla="*/ 0 h 1752"/>
              <a:gd name="T41" fmla="*/ 637 w 637"/>
              <a:gd name="T42" fmla="*/ 1752 h 17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7" h="1752">
                <a:moveTo>
                  <a:pt x="0" y="478"/>
                </a:moveTo>
                <a:lnTo>
                  <a:pt x="637" y="478"/>
                </a:lnTo>
                <a:moveTo>
                  <a:pt x="319" y="1115"/>
                </a:moveTo>
                <a:lnTo>
                  <a:pt x="637" y="1752"/>
                </a:lnTo>
                <a:moveTo>
                  <a:pt x="319" y="318"/>
                </a:moveTo>
                <a:lnTo>
                  <a:pt x="319" y="1115"/>
                </a:lnTo>
                <a:lnTo>
                  <a:pt x="0" y="1752"/>
                </a:lnTo>
                <a:moveTo>
                  <a:pt x="159" y="159"/>
                </a:moveTo>
                <a:cubicBezTo>
                  <a:pt x="159" y="71"/>
                  <a:pt x="231" y="0"/>
                  <a:pt x="319" y="0"/>
                </a:cubicBezTo>
                <a:cubicBezTo>
                  <a:pt x="407" y="0"/>
                  <a:pt x="478" y="71"/>
                  <a:pt x="478" y="159"/>
                </a:cubicBezTo>
                <a:cubicBezTo>
                  <a:pt x="478" y="159"/>
                  <a:pt x="478" y="159"/>
                  <a:pt x="478" y="159"/>
                </a:cubicBezTo>
                <a:cubicBezTo>
                  <a:pt x="478" y="247"/>
                  <a:pt x="407" y="318"/>
                  <a:pt x="319" y="318"/>
                </a:cubicBezTo>
                <a:cubicBezTo>
                  <a:pt x="231" y="318"/>
                  <a:pt x="159" y="247"/>
                  <a:pt x="159" y="159"/>
                </a:cubicBezTo>
              </a:path>
            </a:pathLst>
          </a:custGeom>
          <a:noFill/>
          <a:ln w="1588" cap="rnd">
            <a:solidFill>
              <a:srgbClr val="000000"/>
            </a:solidFill>
            <a:round/>
            <a:headEnd/>
            <a:tailEnd/>
          </a:ln>
        </p:spPr>
        <p:txBody>
          <a:bodyPr/>
          <a:lstStyle/>
          <a:p>
            <a:endParaRPr lang="nl-NL"/>
          </a:p>
        </p:txBody>
      </p:sp>
      <p:sp>
        <p:nvSpPr>
          <p:cNvPr id="47112" name="Freeform 9"/>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solidFill>
            <a:srgbClr val="999999"/>
          </a:solidFill>
          <a:ln w="9525">
            <a:noFill/>
            <a:round/>
            <a:headEnd/>
            <a:tailEnd/>
          </a:ln>
        </p:spPr>
        <p:txBody>
          <a:bodyPr/>
          <a:lstStyle/>
          <a:p>
            <a:endParaRPr lang="nl-NL"/>
          </a:p>
        </p:txBody>
      </p:sp>
      <p:sp>
        <p:nvSpPr>
          <p:cNvPr id="47113" name="Freeform 10"/>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noFill/>
          <a:ln w="1588" cap="rnd">
            <a:solidFill>
              <a:srgbClr val="000000"/>
            </a:solidFill>
            <a:round/>
            <a:headEnd/>
            <a:tailEnd/>
          </a:ln>
        </p:spPr>
        <p:txBody>
          <a:bodyPr/>
          <a:lstStyle/>
          <a:p>
            <a:endParaRPr lang="nl-NL"/>
          </a:p>
        </p:txBody>
      </p:sp>
      <p:sp>
        <p:nvSpPr>
          <p:cNvPr id="47114" name="Freeform 11"/>
          <p:cNvSpPr>
            <a:spLocks/>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0 60000 65536"/>
              <a:gd name="T15" fmla="*/ 0 60000 65536"/>
              <a:gd name="T16" fmla="*/ 0 60000 65536"/>
              <a:gd name="T17" fmla="*/ 0 60000 65536"/>
              <a:gd name="T18" fmla="*/ 0 60000 65536"/>
              <a:gd name="T19" fmla="*/ 0 60000 65536"/>
              <a:gd name="T20" fmla="*/ 0 60000 65536"/>
              <a:gd name="T21" fmla="*/ 0 w 435"/>
              <a:gd name="T22" fmla="*/ 0 h 125"/>
              <a:gd name="T23" fmla="*/ 435 w 43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5" h="125">
                <a:moveTo>
                  <a:pt x="435" y="0"/>
                </a:moveTo>
                <a:lnTo>
                  <a:pt x="229" y="103"/>
                </a:lnTo>
                <a:lnTo>
                  <a:pt x="22" y="0"/>
                </a:lnTo>
                <a:lnTo>
                  <a:pt x="0" y="22"/>
                </a:lnTo>
                <a:lnTo>
                  <a:pt x="206" y="125"/>
                </a:lnTo>
                <a:lnTo>
                  <a:pt x="412" y="22"/>
                </a:lnTo>
                <a:lnTo>
                  <a:pt x="435" y="0"/>
                </a:lnTo>
                <a:close/>
              </a:path>
            </a:pathLst>
          </a:custGeom>
          <a:solidFill>
            <a:srgbClr val="999999"/>
          </a:solidFill>
          <a:ln w="9525">
            <a:noFill/>
            <a:round/>
            <a:headEnd/>
            <a:tailEnd/>
          </a:ln>
        </p:spPr>
        <p:txBody>
          <a:bodyPr/>
          <a:lstStyle/>
          <a:p>
            <a:endParaRPr lang="nl-NL"/>
          </a:p>
        </p:txBody>
      </p:sp>
      <p:sp>
        <p:nvSpPr>
          <p:cNvPr id="47115" name="Freeform 12"/>
          <p:cNvSpPr>
            <a:spLocks noEditPoints="1"/>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2147483647 w 435"/>
              <a:gd name="T15" fmla="*/ 2147483647 h 125"/>
              <a:gd name="T16" fmla="*/ 2147483647 w 435"/>
              <a:gd name="T17" fmla="*/ 2147483647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5"/>
              <a:gd name="T28" fmla="*/ 0 h 125"/>
              <a:gd name="T29" fmla="*/ 435 w 435"/>
              <a:gd name="T30" fmla="*/ 125 h 1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5" h="125">
                <a:moveTo>
                  <a:pt x="435" y="0"/>
                </a:moveTo>
                <a:lnTo>
                  <a:pt x="229" y="103"/>
                </a:lnTo>
                <a:lnTo>
                  <a:pt x="22" y="0"/>
                </a:lnTo>
                <a:lnTo>
                  <a:pt x="0" y="22"/>
                </a:lnTo>
                <a:lnTo>
                  <a:pt x="206" y="125"/>
                </a:lnTo>
                <a:lnTo>
                  <a:pt x="412" y="22"/>
                </a:lnTo>
                <a:lnTo>
                  <a:pt x="435" y="0"/>
                </a:lnTo>
                <a:moveTo>
                  <a:pt x="229" y="103"/>
                </a:moveTo>
                <a:lnTo>
                  <a:pt x="206" y="125"/>
                </a:lnTo>
              </a:path>
            </a:pathLst>
          </a:custGeom>
          <a:noFill/>
          <a:ln w="1588" cap="rnd">
            <a:solidFill>
              <a:srgbClr val="000000"/>
            </a:solidFill>
            <a:round/>
            <a:headEnd/>
            <a:tailEnd/>
          </a:ln>
        </p:spPr>
        <p:txBody>
          <a:bodyPr/>
          <a:lstStyle/>
          <a:p>
            <a:endParaRPr lang="nl-NL"/>
          </a:p>
        </p:txBody>
      </p:sp>
      <p:sp>
        <p:nvSpPr>
          <p:cNvPr id="47116" name="Freeform 13"/>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solidFill>
            <a:srgbClr val="FFFFFF"/>
          </a:solidFill>
          <a:ln w="9525">
            <a:noFill/>
            <a:round/>
            <a:headEnd/>
            <a:tailEnd/>
          </a:ln>
        </p:spPr>
        <p:txBody>
          <a:bodyPr/>
          <a:lstStyle/>
          <a:p>
            <a:endParaRPr lang="nl-NL"/>
          </a:p>
        </p:txBody>
      </p:sp>
      <p:sp>
        <p:nvSpPr>
          <p:cNvPr id="47117" name="Freeform 14"/>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noFill/>
          <a:ln w="1588" cap="rnd">
            <a:solidFill>
              <a:srgbClr val="000000"/>
            </a:solidFill>
            <a:round/>
            <a:headEnd/>
            <a:tailEnd/>
          </a:ln>
        </p:spPr>
        <p:txBody>
          <a:bodyPr/>
          <a:lstStyle/>
          <a:p>
            <a:endParaRPr lang="nl-NL"/>
          </a:p>
        </p:txBody>
      </p:sp>
      <p:sp>
        <p:nvSpPr>
          <p:cNvPr id="47118" name="Rectangle 15"/>
          <p:cNvSpPr>
            <a:spLocks noChangeArrowheads="1"/>
          </p:cNvSpPr>
          <p:nvPr/>
        </p:nvSpPr>
        <p:spPr bwMode="auto">
          <a:xfrm>
            <a:off x="2263775" y="4221163"/>
            <a:ext cx="676275"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Deployment</a:t>
            </a:r>
            <a:endParaRPr lang="en-US" altLang="zh-CN" sz="1000" i="0">
              <a:ea typeface="宋体" pitchFamily="2" charset="-122"/>
            </a:endParaRPr>
          </a:p>
        </p:txBody>
      </p:sp>
      <p:sp>
        <p:nvSpPr>
          <p:cNvPr id="47119" name="Rectangle 16"/>
          <p:cNvSpPr>
            <a:spLocks noChangeArrowheads="1"/>
          </p:cNvSpPr>
          <p:nvPr/>
        </p:nvSpPr>
        <p:spPr bwMode="auto">
          <a:xfrm>
            <a:off x="2301875" y="4329113"/>
            <a:ext cx="617538"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Application</a:t>
            </a:r>
            <a:endParaRPr lang="en-US" altLang="zh-CN" sz="1000" i="0">
              <a:ea typeface="宋体" pitchFamily="2" charset="-122"/>
            </a:endParaRPr>
          </a:p>
        </p:txBody>
      </p:sp>
      <p:sp>
        <p:nvSpPr>
          <p:cNvPr id="47120" name="Rectangle 59"/>
          <p:cNvSpPr>
            <a:spLocks noChangeArrowheads="1"/>
          </p:cNvSpPr>
          <p:nvPr/>
        </p:nvSpPr>
        <p:spPr bwMode="auto">
          <a:xfrm>
            <a:off x="2281238" y="3873500"/>
            <a:ext cx="606425" cy="63500"/>
          </a:xfrm>
          <a:prstGeom prst="rect">
            <a:avLst/>
          </a:prstGeom>
          <a:noFill/>
          <a:ln w="9525">
            <a:noFill/>
            <a:miter lim="800000"/>
            <a:headEnd/>
            <a:tailEnd/>
          </a:ln>
        </p:spPr>
        <p:txBody>
          <a:bodyPr wrap="none" lIns="0" tIns="0" rIns="0" bIns="0">
            <a:spAutoFit/>
          </a:bodyPr>
          <a:lstStyle/>
          <a:p>
            <a:pPr algn="ctr">
              <a:lnSpc>
                <a:spcPct val="35000"/>
              </a:lnSpc>
            </a:pPr>
            <a:r>
              <a:rPr lang="en-US" altLang="zh-CN" sz="1200" i="0">
                <a:solidFill>
                  <a:srgbClr val="000000"/>
                </a:solidFill>
                <a:ea typeface="宋体" pitchFamily="2" charset="-122"/>
              </a:rPr>
              <a:t>Deployer</a:t>
            </a:r>
            <a:endParaRPr lang="en-US" altLang="zh-CN" sz="1200" i="0">
              <a:ea typeface="宋体" pitchFamily="2" charset="-122"/>
            </a:endParaRPr>
          </a:p>
        </p:txBody>
      </p:sp>
      <p:pic>
        <p:nvPicPr>
          <p:cNvPr id="47121" name="Picture 62" descr="t_9212"/>
          <p:cNvPicPr>
            <a:picLocks noChangeAspect="1" noChangeArrowheads="1"/>
          </p:cNvPicPr>
          <p:nvPr/>
        </p:nvPicPr>
        <p:blipFill>
          <a:blip r:embed="rId4"/>
          <a:srcRect/>
          <a:stretch>
            <a:fillRect/>
          </a:stretch>
        </p:blipFill>
        <p:spPr bwMode="auto">
          <a:xfrm>
            <a:off x="1720850" y="4867275"/>
            <a:ext cx="1662113" cy="1314450"/>
          </a:xfrm>
          <a:prstGeom prst="rect">
            <a:avLst/>
          </a:prstGeom>
          <a:noFill/>
          <a:ln w="9525">
            <a:noFill/>
            <a:miter lim="800000"/>
            <a:headEnd/>
            <a:tailEnd/>
          </a:ln>
        </p:spPr>
      </p:pic>
      <p:sp>
        <p:nvSpPr>
          <p:cNvPr id="47122" name="Line 63"/>
          <p:cNvSpPr>
            <a:spLocks noChangeShapeType="1"/>
          </p:cNvSpPr>
          <p:nvPr/>
        </p:nvSpPr>
        <p:spPr bwMode="auto">
          <a:xfrm>
            <a:off x="728663" y="2662238"/>
            <a:ext cx="1365250" cy="3240087"/>
          </a:xfrm>
          <a:prstGeom prst="line">
            <a:avLst/>
          </a:prstGeom>
          <a:noFill/>
          <a:ln w="9525">
            <a:solidFill>
              <a:schemeClr val="tx1"/>
            </a:solidFill>
            <a:round/>
            <a:headEnd/>
            <a:tailEnd type="triangle" w="med" len="med"/>
          </a:ln>
        </p:spPr>
        <p:txBody>
          <a:bodyPr>
            <a:spAutoFit/>
          </a:bodyPr>
          <a:lstStyle/>
          <a:p>
            <a:endParaRPr lang="nl-NL"/>
          </a:p>
        </p:txBody>
      </p:sp>
      <p:sp>
        <p:nvSpPr>
          <p:cNvPr id="47123" name="Line 64"/>
          <p:cNvSpPr>
            <a:spLocks noChangeShapeType="1"/>
          </p:cNvSpPr>
          <p:nvPr/>
        </p:nvSpPr>
        <p:spPr bwMode="auto">
          <a:xfrm flipH="1">
            <a:off x="2498725" y="2776538"/>
            <a:ext cx="1308100" cy="3043237"/>
          </a:xfrm>
          <a:prstGeom prst="line">
            <a:avLst/>
          </a:prstGeom>
          <a:noFill/>
          <a:ln w="9525">
            <a:solidFill>
              <a:schemeClr val="tx1"/>
            </a:solidFill>
            <a:round/>
            <a:headEnd/>
            <a:tailEnd type="triangle" w="med" len="med"/>
          </a:ln>
        </p:spPr>
        <p:txBody>
          <a:bodyPr>
            <a:spAutoFit/>
          </a:bodyPr>
          <a:lstStyle/>
          <a:p>
            <a:endParaRPr lang="nl-NL"/>
          </a:p>
        </p:txBody>
      </p:sp>
      <p:sp>
        <p:nvSpPr>
          <p:cNvPr id="47124" name="Line 65"/>
          <p:cNvSpPr>
            <a:spLocks noChangeShapeType="1"/>
          </p:cNvSpPr>
          <p:nvPr/>
        </p:nvSpPr>
        <p:spPr bwMode="auto">
          <a:xfrm>
            <a:off x="1722438" y="2763838"/>
            <a:ext cx="520700" cy="3125787"/>
          </a:xfrm>
          <a:prstGeom prst="line">
            <a:avLst/>
          </a:prstGeom>
          <a:noFill/>
          <a:ln w="952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ltLang="zh-CN" sz="3200" smtClean="0">
                <a:ea typeface="宋体" pitchFamily="2" charset="-122"/>
              </a:rPr>
              <a:t>Component Configuration Problem </a:t>
            </a:r>
          </a:p>
        </p:txBody>
      </p:sp>
      <p:sp>
        <p:nvSpPr>
          <p:cNvPr id="145411" name="Rectangle 4"/>
          <p:cNvSpPr>
            <a:spLocks noGrp="1" noChangeArrowheads="1"/>
          </p:cNvSpPr>
          <p:nvPr>
            <p:ph type="body" idx="1"/>
          </p:nvPr>
        </p:nvSpPr>
        <p:spPr>
          <a:xfrm>
            <a:off x="171450" y="2117725"/>
            <a:ext cx="8839200" cy="4141788"/>
          </a:xfrm>
        </p:spPr>
        <p:txBody>
          <a:bodyPr/>
          <a:lstStyle/>
          <a:p>
            <a:pPr marL="173038" indent="-173038" eaLnBrk="1" hangingPunct="1">
              <a:lnSpc>
                <a:spcPct val="90000"/>
              </a:lnSpc>
              <a:spcBef>
                <a:spcPct val="30000"/>
              </a:spcBef>
            </a:pPr>
            <a:r>
              <a:rPr lang="en-US" altLang="zh-CN" sz="2000" smtClean="0">
                <a:ea typeface="宋体" pitchFamily="2" charset="-122"/>
              </a:rPr>
              <a:t>Components interact with other software artifacts &amp; environment to achieve specific functions</a:t>
            </a:r>
          </a:p>
          <a:p>
            <a:pPr marL="512763" lvl="1" indent="-165100" eaLnBrk="1" hangingPunct="1">
              <a:lnSpc>
                <a:spcPct val="90000"/>
              </a:lnSpc>
              <a:spcBef>
                <a:spcPct val="30000"/>
              </a:spcBef>
            </a:pPr>
            <a:r>
              <a:rPr lang="en-US" altLang="zh-CN" sz="2000" smtClean="0">
                <a:ea typeface="宋体" pitchFamily="2" charset="-122"/>
              </a:rPr>
              <a:t>e.g., using a specific run-time library to encrypt &amp; decrypt data</a:t>
            </a:r>
          </a:p>
          <a:p>
            <a:pPr marL="173038" indent="-173038" eaLnBrk="1" hangingPunct="1">
              <a:lnSpc>
                <a:spcPct val="90000"/>
              </a:lnSpc>
              <a:spcBef>
                <a:spcPct val="30000"/>
              </a:spcBef>
            </a:pPr>
            <a:r>
              <a:rPr lang="en-US" altLang="zh-CN" sz="2000" smtClean="0">
                <a:ea typeface="宋体" pitchFamily="2" charset="-122"/>
              </a:rPr>
              <a:t>Some prior knowledge of the run-time environment may be required during development</a:t>
            </a:r>
          </a:p>
          <a:p>
            <a:pPr marL="512763" lvl="1" indent="-165100" eaLnBrk="1" hangingPunct="1">
              <a:lnSpc>
                <a:spcPct val="90000"/>
              </a:lnSpc>
              <a:spcBef>
                <a:spcPct val="30000"/>
              </a:spcBef>
            </a:pPr>
            <a:r>
              <a:rPr lang="en-US" altLang="zh-CN" sz="2000" smtClean="0">
                <a:ea typeface="宋体" pitchFamily="2" charset="-122"/>
              </a:rPr>
              <a:t>e.g., rates of certain tasks based on the functional role played</a:t>
            </a:r>
          </a:p>
          <a:p>
            <a:pPr marL="173038" indent="-173038" eaLnBrk="1" hangingPunct="1">
              <a:lnSpc>
                <a:spcPct val="90000"/>
              </a:lnSpc>
              <a:spcBef>
                <a:spcPct val="30000"/>
              </a:spcBef>
            </a:pPr>
            <a:r>
              <a:rPr lang="en-US" altLang="zh-CN" sz="2000" smtClean="0">
                <a:ea typeface="宋体" pitchFamily="2" charset="-122"/>
              </a:rPr>
              <a:t>Need to configure the middleware for specific QoS properties</a:t>
            </a:r>
          </a:p>
          <a:p>
            <a:pPr marL="512763" lvl="1" indent="-165100" eaLnBrk="1" hangingPunct="1">
              <a:lnSpc>
                <a:spcPct val="90000"/>
              </a:lnSpc>
              <a:spcBef>
                <a:spcPct val="30000"/>
              </a:spcBef>
            </a:pPr>
            <a:r>
              <a:rPr lang="en-US" altLang="zh-CN" sz="2000" smtClean="0">
                <a:ea typeface="宋体" pitchFamily="2" charset="-122"/>
              </a:rPr>
              <a:t>e.g., transport protocols, timeouts, event correlation, concurrency/synchronization models, etc.</a:t>
            </a:r>
          </a:p>
          <a:p>
            <a:pPr marL="173038" indent="-173038" eaLnBrk="1" hangingPunct="1">
              <a:lnSpc>
                <a:spcPct val="90000"/>
              </a:lnSpc>
              <a:spcBef>
                <a:spcPct val="30000"/>
              </a:spcBef>
            </a:pPr>
            <a:r>
              <a:rPr lang="en-US" altLang="zh-CN" sz="2000" smtClean="0">
                <a:ea typeface="宋体" pitchFamily="2" charset="-122"/>
              </a:rPr>
              <a:t>Adding environment &amp; interaction details with the business logic leads to overly tight coupling</a:t>
            </a:r>
          </a:p>
          <a:p>
            <a:pPr marL="512763" lvl="1" indent="-165100" eaLnBrk="1" hangingPunct="1">
              <a:lnSpc>
                <a:spcPct val="90000"/>
              </a:lnSpc>
              <a:spcBef>
                <a:spcPct val="30000"/>
              </a:spcBef>
            </a:pPr>
            <a:r>
              <a:rPr lang="en-US" altLang="zh-CN" sz="2000" smtClean="0">
                <a:ea typeface="宋体" pitchFamily="2" charset="-122"/>
              </a:rPr>
              <a:t> e.g., tightly coupled code leads to poor reusability &amp; limited QoS</a:t>
            </a:r>
          </a:p>
          <a:p>
            <a:pPr marL="173038" indent="-173038" eaLnBrk="1" hangingPunct="1">
              <a:lnSpc>
                <a:spcPct val="90000"/>
              </a:lnSpc>
              <a:spcBef>
                <a:spcPct val="30000"/>
              </a:spcBef>
            </a:pPr>
            <a:endParaRPr lang="en-US" altLang="zh-CN" sz="2000" smtClean="0">
              <a:ea typeface="宋体" pitchFamily="2" charset="-122"/>
            </a:endParaRPr>
          </a:p>
        </p:txBody>
      </p:sp>
      <p:sp>
        <p:nvSpPr>
          <p:cNvPr id="145412" name="Rectangle 5"/>
          <p:cNvSpPr>
            <a:spLocks noChangeArrowheads="1"/>
          </p:cNvSpPr>
          <p:nvPr/>
        </p:nvSpPr>
        <p:spPr bwMode="auto">
          <a:xfrm>
            <a:off x="696913" y="1020763"/>
            <a:ext cx="7750175" cy="1009650"/>
          </a:xfrm>
          <a:prstGeom prst="rect">
            <a:avLst/>
          </a:prstGeom>
          <a:solidFill>
            <a:srgbClr val="FFFF66"/>
          </a:solidFill>
          <a:ln w="3175">
            <a:solidFill>
              <a:schemeClr val="tx1"/>
            </a:solidFill>
            <a:miter lim="800000"/>
            <a:headEnd/>
            <a:tailEnd/>
          </a:ln>
        </p:spPr>
        <p:txBody>
          <a:bodyPr>
            <a:spAutoFit/>
          </a:bodyPr>
          <a:lstStyle/>
          <a:p>
            <a:pPr>
              <a:spcBef>
                <a:spcPct val="20000"/>
              </a:spcBef>
            </a:pPr>
            <a:r>
              <a:rPr lang="en-US" altLang="zh-CN" sz="2000" i="0">
                <a:ea typeface="宋体" pitchFamily="2" charset="-122"/>
              </a:rPr>
              <a:t>Component middleware &amp; applications are characterized by a large </a:t>
            </a:r>
            <a:r>
              <a:rPr lang="en-US" altLang="zh-CN" sz="2000">
                <a:ea typeface="宋体" pitchFamily="2" charset="-122"/>
              </a:rPr>
              <a:t>configuration space </a:t>
            </a:r>
            <a:r>
              <a:rPr lang="en-US" altLang="zh-CN" sz="2000" i="0">
                <a:ea typeface="宋体" pitchFamily="2" charset="-122"/>
              </a:rPr>
              <a:t>that maps known variations in the </a:t>
            </a:r>
            <a:r>
              <a:rPr lang="en-US" altLang="zh-CN" sz="2000">
                <a:ea typeface="宋体" pitchFamily="2" charset="-122"/>
              </a:rPr>
              <a:t>application requirements space</a:t>
            </a:r>
            <a:r>
              <a:rPr lang="en-US" altLang="zh-CN" sz="2000" i="0">
                <a:ea typeface="宋体" pitchFamily="2" charset="-122"/>
              </a:rPr>
              <a:t> to known variations in the </a:t>
            </a:r>
            <a:r>
              <a:rPr lang="en-US" altLang="zh-CN" sz="2000">
                <a:ea typeface="宋体" pitchFamily="2" charset="-122"/>
              </a:rPr>
              <a:t>solution space</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15"/>
          <p:cNvSpPr>
            <a:spLocks noGrp="1" noChangeArrowheads="1"/>
          </p:cNvSpPr>
          <p:nvPr>
            <p:ph type="title"/>
          </p:nvPr>
        </p:nvSpPr>
        <p:spPr/>
        <p:txBody>
          <a:bodyPr/>
          <a:lstStyle/>
          <a:p>
            <a:pPr eaLnBrk="1" hangingPunct="1"/>
            <a:r>
              <a:rPr lang="en-US" altLang="zh-CN" sz="3200" smtClean="0">
                <a:ea typeface="宋体" pitchFamily="2" charset="-122"/>
              </a:rPr>
              <a:t>CCM Configuration Concept &amp; Solution</a:t>
            </a:r>
          </a:p>
        </p:txBody>
      </p:sp>
      <p:sp>
        <p:nvSpPr>
          <p:cNvPr id="48132" name="Rectangle 178"/>
          <p:cNvSpPr>
            <a:spLocks noGrp="1" noChangeArrowheads="1"/>
          </p:cNvSpPr>
          <p:nvPr>
            <p:ph type="body" sz="half" idx="2"/>
          </p:nvPr>
        </p:nvSpPr>
        <p:spPr>
          <a:xfrm>
            <a:off x="187325" y="1023938"/>
            <a:ext cx="3930650" cy="1714500"/>
          </a:xfrm>
          <a:solidFill>
            <a:srgbClr val="FFFF99"/>
          </a:solidFill>
          <a:ln>
            <a:solidFill>
              <a:schemeClr val="tx1"/>
            </a:solidFill>
          </a:ln>
        </p:spPr>
        <p:txBody>
          <a:bodyPr/>
          <a:lstStyle/>
          <a:p>
            <a:pPr marL="228600" indent="-228600" eaLnBrk="1" hangingPunct="1">
              <a:buFontTx/>
              <a:buNone/>
            </a:pPr>
            <a:r>
              <a:rPr lang="en-US" altLang="zh-CN" sz="2000" b="1" smtClean="0">
                <a:ea typeface="宋体" pitchFamily="2" charset="-122"/>
              </a:rPr>
              <a:t>Concept</a:t>
            </a:r>
          </a:p>
          <a:p>
            <a:pPr marL="228600" indent="-228600" eaLnBrk="1" hangingPunct="1"/>
            <a:r>
              <a:rPr lang="en-US" altLang="zh-CN" sz="2000" smtClean="0">
                <a:ea typeface="宋体" pitchFamily="2" charset="-122"/>
              </a:rPr>
              <a:t>Configure run-time &amp; environment properties late in the software lifecycle, i.e., during the deployment process</a:t>
            </a:r>
          </a:p>
        </p:txBody>
      </p:sp>
      <p:graphicFrame>
        <p:nvGraphicFramePr>
          <p:cNvPr id="48130" name="Object 2"/>
          <p:cNvGraphicFramePr>
            <a:graphicFrameLocks noChangeAspect="1"/>
          </p:cNvGraphicFramePr>
          <p:nvPr>
            <p:ph sz="half" idx="1"/>
          </p:nvPr>
        </p:nvGraphicFramePr>
        <p:xfrm>
          <a:off x="284163" y="2627313"/>
          <a:ext cx="4175125" cy="3494087"/>
        </p:xfrm>
        <a:graphic>
          <a:graphicData uri="http://schemas.openxmlformats.org/presentationml/2006/ole">
            <p:oleObj spid="_x0000_s48130" name="Visio" r:id="rId3" imgW="5490018" imgH="4593861" progId="Visio.Drawing.11">
              <p:embed/>
            </p:oleObj>
          </a:graphicData>
        </a:graphic>
      </p:graphicFrame>
      <p:sp>
        <p:nvSpPr>
          <p:cNvPr id="48133" name="Rectangle 238"/>
          <p:cNvSpPr>
            <a:spLocks noChangeArrowheads="1"/>
          </p:cNvSpPr>
          <p:nvPr/>
        </p:nvSpPr>
        <p:spPr bwMode="auto">
          <a:xfrm>
            <a:off x="4532313" y="1014413"/>
            <a:ext cx="4343400" cy="5076825"/>
          </a:xfrm>
          <a:prstGeom prst="rect">
            <a:avLst/>
          </a:prstGeom>
          <a:noFill/>
          <a:ln w="9525">
            <a:noFill/>
            <a:miter lim="800000"/>
            <a:headEnd/>
            <a:tailEnd/>
          </a:ln>
        </p:spPr>
        <p:txBody>
          <a:bodyPr/>
          <a:lstStyle/>
          <a:p>
            <a:pPr marL="228600" indent="-228600"/>
            <a:r>
              <a:rPr lang="en-US" altLang="zh-CN" sz="2000" b="1" i="0">
                <a:ea typeface="宋体" pitchFamily="2" charset="-122"/>
              </a:rPr>
              <a:t>Solution</a:t>
            </a:r>
          </a:p>
          <a:p>
            <a:pPr marL="228600" indent="-228600">
              <a:buFontTx/>
              <a:buChar char="•"/>
            </a:pPr>
            <a:r>
              <a:rPr lang="en-US" altLang="zh-CN" sz="2000" b="1" i="0">
                <a:ea typeface="宋体" pitchFamily="2" charset="-122"/>
              </a:rPr>
              <a:t>Well-defined exchange formats</a:t>
            </a:r>
            <a:r>
              <a:rPr lang="en-US" altLang="zh-CN" sz="2000" i="0">
                <a:ea typeface="宋体" pitchFamily="2" charset="-122"/>
              </a:rPr>
              <a:t> to represent configuration properties</a:t>
            </a:r>
          </a:p>
          <a:p>
            <a:pPr marL="576263" lvl="1" indent="-228600">
              <a:buFontTx/>
              <a:buChar char="–"/>
            </a:pPr>
            <a:r>
              <a:rPr lang="en-US" altLang="zh-CN" sz="2000" i="0">
                <a:ea typeface="宋体" pitchFamily="2" charset="-122"/>
              </a:rPr>
              <a:t>Can represent a wide variety of data types</a:t>
            </a:r>
          </a:p>
          <a:p>
            <a:pPr marL="576263" lvl="1" indent="-228600">
              <a:buFontTx/>
              <a:buChar char="–"/>
            </a:pPr>
            <a:r>
              <a:rPr lang="en-US" altLang="zh-CN" sz="2000" i="0">
                <a:ea typeface="宋体" pitchFamily="2" charset="-122"/>
              </a:rPr>
              <a:t>Well-defined semantics to interpret the data</a:t>
            </a:r>
          </a:p>
          <a:p>
            <a:pPr marL="228600" indent="-228600">
              <a:buFontTx/>
              <a:buChar char="•"/>
            </a:pPr>
            <a:r>
              <a:rPr lang="en-US" altLang="zh-CN" sz="2000" b="1" i="0">
                <a:ea typeface="宋体" pitchFamily="2" charset="-122"/>
              </a:rPr>
              <a:t>Well-defined interfaces</a:t>
            </a:r>
            <a:r>
              <a:rPr lang="en-US" altLang="zh-CN" sz="2000" i="0">
                <a:ea typeface="宋体" pitchFamily="2" charset="-122"/>
              </a:rPr>
              <a:t> to pass configuration data from “off-line” tools to components</a:t>
            </a:r>
          </a:p>
          <a:p>
            <a:pPr marL="228600" indent="-228600">
              <a:buFontTx/>
              <a:buChar char="•"/>
            </a:pPr>
            <a:r>
              <a:rPr lang="en-US" altLang="zh-CN" sz="2000" b="1" i="0">
                <a:ea typeface="宋体" pitchFamily="2" charset="-122"/>
              </a:rPr>
              <a:t>Well-defined configuration boundary</a:t>
            </a:r>
            <a:r>
              <a:rPr lang="en-US" altLang="zh-CN" sz="2000" i="0">
                <a:ea typeface="宋体" pitchFamily="2" charset="-122"/>
              </a:rPr>
              <a:t> between the application &amp; the middleware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Component Deployment Problem</a:t>
            </a:r>
          </a:p>
        </p:txBody>
      </p:sp>
      <p:sp>
        <p:nvSpPr>
          <p:cNvPr id="146435" name="Rectangle 3"/>
          <p:cNvSpPr>
            <a:spLocks noChangeArrowheads="1"/>
          </p:cNvSpPr>
          <p:nvPr/>
        </p:nvSpPr>
        <p:spPr bwMode="auto">
          <a:xfrm>
            <a:off x="228600" y="1143000"/>
            <a:ext cx="8763000" cy="48768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 implementations are usually hardware-specific</a:t>
            </a:r>
          </a:p>
          <a:p>
            <a:pPr marL="511175" lvl="1" indent="-169863">
              <a:buFontTx/>
              <a:buChar char="–"/>
            </a:pPr>
            <a:r>
              <a:rPr lang="en-US" altLang="zh-CN" sz="2000" i="0">
                <a:ea typeface="宋体" pitchFamily="2" charset="-122"/>
              </a:rPr>
              <a:t>Compiled for Windows, Linux, Java – or just FPGA firmware</a:t>
            </a:r>
          </a:p>
          <a:p>
            <a:pPr marL="511175" lvl="1" indent="-169863">
              <a:buFontTx/>
              <a:buChar char="–"/>
            </a:pPr>
            <a:r>
              <a:rPr lang="en-US" altLang="zh-CN" sz="2000" i="0">
                <a:ea typeface="宋体" pitchFamily="2" charset="-122"/>
              </a:rPr>
              <a:t>Require special hardware</a:t>
            </a:r>
          </a:p>
          <a:p>
            <a:pPr marL="969963" lvl="2" indent="-165100">
              <a:buFontTx/>
              <a:buChar char="•"/>
            </a:pPr>
            <a:r>
              <a:rPr lang="en-US" altLang="zh-CN" sz="2000" i="0">
                <a:ea typeface="宋体" pitchFamily="2" charset="-122"/>
              </a:rPr>
              <a:t>e.g., GPS sensor component needs access to GPS device via a serial bus or USB</a:t>
            </a:r>
          </a:p>
          <a:p>
            <a:pPr marL="969963" lvl="2" indent="-165100">
              <a:buFontTx/>
              <a:buChar char="•"/>
            </a:pPr>
            <a:r>
              <a:rPr lang="en-US" altLang="zh-CN" sz="2000" i="0">
                <a:ea typeface="宋体" pitchFamily="2" charset="-122"/>
              </a:rPr>
              <a:t>e.g., Navigation display component needs … a display</a:t>
            </a:r>
          </a:p>
          <a:p>
            <a:pPr marL="1316038" lvl="3" indent="-173038">
              <a:buFontTx/>
              <a:buChar char="–"/>
            </a:pPr>
            <a:r>
              <a:rPr lang="en-US" altLang="zh-CN" sz="2000" i="0">
                <a:ea typeface="宋体" pitchFamily="2" charset="-122"/>
              </a:rPr>
              <a:t>not as trivial as it may sound!</a:t>
            </a:r>
          </a:p>
          <a:p>
            <a:pPr marL="169863" indent="-169863">
              <a:buFontTx/>
              <a:buChar char="•"/>
            </a:pPr>
            <a:r>
              <a:rPr lang="en-US" altLang="zh-CN" sz="2000" i="0">
                <a:ea typeface="宋体" pitchFamily="2" charset="-122"/>
              </a:rPr>
              <a:t>However, computers &amp; networks are often heterogeneous</a:t>
            </a:r>
          </a:p>
          <a:p>
            <a:pPr marL="511175" lvl="1" indent="-169863">
              <a:buFontTx/>
              <a:buChar char="–"/>
            </a:pPr>
            <a:r>
              <a:rPr lang="en-US" altLang="zh-CN" sz="2000" i="0">
                <a:ea typeface="宋体" pitchFamily="2" charset="-122"/>
              </a:rPr>
              <a:t>Not all computers can execute all component implementations</a:t>
            </a:r>
          </a:p>
          <a:p>
            <a:pPr marL="169863" indent="-169863">
              <a:buFontTx/>
              <a:buChar char="•"/>
            </a:pPr>
            <a:r>
              <a:rPr lang="en-US" altLang="zh-CN" sz="2000" i="0">
                <a:ea typeface="宋体" pitchFamily="2" charset="-122"/>
              </a:rPr>
              <a:t>The above is true for each &amp; every component of an application</a:t>
            </a:r>
          </a:p>
          <a:p>
            <a:pPr marL="511175" lvl="1" indent="-169863">
              <a:buFontTx/>
              <a:buChar char="–"/>
            </a:pPr>
            <a:r>
              <a:rPr lang="en-US" altLang="zh-CN" sz="2000" i="0">
                <a:ea typeface="宋体" pitchFamily="2" charset="-122"/>
              </a:rPr>
              <a:t>i.e., each component may have different requirements</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2"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2" name="Group 3"/>
          <p:cNvGrpSpPr>
            <a:grpSpLocks/>
          </p:cNvGrpSpPr>
          <p:nvPr/>
        </p:nvGrpSpPr>
        <p:grpSpPr bwMode="auto">
          <a:xfrm>
            <a:off x="142875" y="1023938"/>
            <a:ext cx="9226550" cy="5192712"/>
            <a:chOff x="90" y="645"/>
            <a:chExt cx="5812" cy="3271"/>
          </a:xfrm>
        </p:grpSpPr>
        <p:sp>
          <p:nvSpPr>
            <p:cNvPr id="49193"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49194" name="Group 5"/>
            <p:cNvGrpSpPr>
              <a:grpSpLocks/>
            </p:cNvGrpSpPr>
            <p:nvPr/>
          </p:nvGrpSpPr>
          <p:grpSpPr bwMode="auto">
            <a:xfrm>
              <a:off x="184" y="819"/>
              <a:ext cx="5521" cy="3097"/>
              <a:chOff x="501" y="950"/>
              <a:chExt cx="5034" cy="3037"/>
            </a:xfrm>
          </p:grpSpPr>
          <p:sp>
            <p:nvSpPr>
              <p:cNvPr id="49235"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6"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7"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49195" name="Group 9"/>
            <p:cNvGrpSpPr>
              <a:grpSpLocks/>
            </p:cNvGrpSpPr>
            <p:nvPr/>
          </p:nvGrpSpPr>
          <p:grpSpPr bwMode="auto">
            <a:xfrm>
              <a:off x="144" y="735"/>
              <a:ext cx="5512" cy="3135"/>
              <a:chOff x="431" y="890"/>
              <a:chExt cx="5034" cy="3037"/>
            </a:xfrm>
          </p:grpSpPr>
          <p:sp>
            <p:nvSpPr>
              <p:cNvPr id="49232"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3"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4"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49196"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7"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8"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49199"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49200"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49201"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49202"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49203"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49204"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49154"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49154" name="Clip" r:id="rId3" imgW="707760" imgH="1046160" progId="">
                <p:embed/>
              </p:oleObj>
            </a:graphicData>
          </a:graphic>
        </p:graphicFrame>
        <p:sp>
          <p:nvSpPr>
            <p:cNvPr id="49205"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49206"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49155"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49155" name="Clip" r:id="rId4" imgW="707760" imgH="1046160" progId="">
                <p:embed/>
              </p:oleObj>
            </a:graphicData>
          </a:graphic>
        </p:graphicFrame>
        <p:graphicFrame>
          <p:nvGraphicFramePr>
            <p:cNvPr id="49156"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49156" name="Clip" r:id="rId5" imgW="707760" imgH="1046160" progId="">
                <p:embed/>
              </p:oleObj>
            </a:graphicData>
          </a:graphic>
        </p:graphicFrame>
        <p:sp>
          <p:nvSpPr>
            <p:cNvPr id="49207"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49157"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49157" name="Clip" r:id="rId6" imgW="707760" imgH="1046160" progId="">
                <p:embed/>
              </p:oleObj>
            </a:graphicData>
          </a:graphic>
        </p:graphicFrame>
        <p:graphicFrame>
          <p:nvGraphicFramePr>
            <p:cNvPr id="49158"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49158" name="Clip" r:id="rId7" imgW="707760" imgH="1046160" progId="">
                <p:embed/>
              </p:oleObj>
            </a:graphicData>
          </a:graphic>
        </p:graphicFrame>
        <p:grpSp>
          <p:nvGrpSpPr>
            <p:cNvPr id="49208" name="Group 30"/>
            <p:cNvGrpSpPr>
              <a:grpSpLocks noChangeAspect="1"/>
            </p:cNvGrpSpPr>
            <p:nvPr/>
          </p:nvGrpSpPr>
          <p:grpSpPr bwMode="auto">
            <a:xfrm>
              <a:off x="2378" y="3026"/>
              <a:ext cx="475" cy="410"/>
              <a:chOff x="2313" y="1442"/>
              <a:chExt cx="1064" cy="955"/>
            </a:xfrm>
          </p:grpSpPr>
          <p:sp>
            <p:nvSpPr>
              <p:cNvPr id="49231"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49161" name="Object 9"/>
              <p:cNvGraphicFramePr>
                <a:graphicFrameLocks noChangeAspect="1"/>
              </p:cNvGraphicFramePr>
              <p:nvPr/>
            </p:nvGraphicFramePr>
            <p:xfrm>
              <a:off x="2409" y="1634"/>
              <a:ext cx="861" cy="533"/>
            </p:xfrm>
            <a:graphic>
              <a:graphicData uri="http://schemas.openxmlformats.org/presentationml/2006/ole">
                <p:oleObj spid="_x0000_s49161" name="Clip" r:id="rId8" imgW="3265560" imgH="2722680" progId="">
                  <p:embed/>
                </p:oleObj>
              </a:graphicData>
            </a:graphic>
          </p:graphicFrame>
        </p:grpSp>
        <p:sp>
          <p:nvSpPr>
            <p:cNvPr id="49209"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49210"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1"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49212"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49213"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49214"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49215" name="Group 39"/>
            <p:cNvGrpSpPr>
              <a:grpSpLocks/>
            </p:cNvGrpSpPr>
            <p:nvPr/>
          </p:nvGrpSpPr>
          <p:grpSpPr bwMode="auto">
            <a:xfrm>
              <a:off x="1120" y="3116"/>
              <a:ext cx="181" cy="378"/>
              <a:chOff x="2722" y="1833"/>
              <a:chExt cx="136" cy="287"/>
            </a:xfrm>
          </p:grpSpPr>
          <p:sp>
            <p:nvSpPr>
              <p:cNvPr id="49226"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227"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228"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229"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230"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49159"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49159" name="Clip" r:id="rId9" imgW="707760" imgH="1046160" progId="">
                <p:embed/>
              </p:oleObj>
            </a:graphicData>
          </a:graphic>
        </p:graphicFrame>
        <p:sp>
          <p:nvSpPr>
            <p:cNvPr id="49216"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7"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49218"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19"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49220"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49160"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49160" name="Clip" r:id="rId10" imgW="707760" imgH="1046160" progId="">
                <p:embed/>
              </p:oleObj>
            </a:graphicData>
          </a:graphic>
        </p:graphicFrame>
        <p:sp>
          <p:nvSpPr>
            <p:cNvPr id="49221"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49222"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49223"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24"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49225"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49164" name="Group 57"/>
          <p:cNvGrpSpPr>
            <a:grpSpLocks/>
          </p:cNvGrpSpPr>
          <p:nvPr/>
        </p:nvGrpSpPr>
        <p:grpSpPr bwMode="auto">
          <a:xfrm>
            <a:off x="101600" y="1023938"/>
            <a:ext cx="2087563" cy="3349625"/>
            <a:chOff x="288" y="708"/>
            <a:chExt cx="1315" cy="2110"/>
          </a:xfrm>
        </p:grpSpPr>
        <p:sp>
          <p:nvSpPr>
            <p:cNvPr id="49167"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49168"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49169"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49170"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49171"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49172"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49173"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49174"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49175"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49176"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49177"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49178"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49179" name="Group 70"/>
            <p:cNvGrpSpPr>
              <a:grpSpLocks/>
            </p:cNvGrpSpPr>
            <p:nvPr/>
          </p:nvGrpSpPr>
          <p:grpSpPr bwMode="auto">
            <a:xfrm>
              <a:off x="754" y="2091"/>
              <a:ext cx="385" cy="325"/>
              <a:chOff x="1920" y="2544"/>
              <a:chExt cx="1104" cy="1200"/>
            </a:xfrm>
          </p:grpSpPr>
          <p:pic>
            <p:nvPicPr>
              <p:cNvPr id="49191"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49192"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49180"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49181"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49182"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49183"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49184" name="Group 77"/>
            <p:cNvGrpSpPr>
              <a:grpSpLocks/>
            </p:cNvGrpSpPr>
            <p:nvPr/>
          </p:nvGrpSpPr>
          <p:grpSpPr bwMode="auto">
            <a:xfrm>
              <a:off x="500" y="751"/>
              <a:ext cx="181" cy="378"/>
              <a:chOff x="2722" y="1833"/>
              <a:chExt cx="136" cy="287"/>
            </a:xfrm>
          </p:grpSpPr>
          <p:sp>
            <p:nvSpPr>
              <p:cNvPr id="49186"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187"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188"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189"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190"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49185"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sp>
        <p:nvSpPr>
          <p:cNvPr id="49165" name="Rectangle 8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
        <p:nvSpPr>
          <p:cNvPr id="1681493" name="Rectangle 85"/>
          <p:cNvSpPr>
            <a:spLocks noGrp="1" noChangeArrowheads="1"/>
          </p:cNvSpPr>
          <p:nvPr>
            <p:ph type="body" sz="half" idx="1"/>
          </p:nvPr>
        </p:nvSpPr>
        <p:spPr>
          <a:xfrm>
            <a:off x="2160588" y="942975"/>
            <a:ext cx="4773612" cy="3762375"/>
          </a:xfrm>
          <a:noFill/>
        </p:spPr>
        <p:txBody>
          <a:bodyPr/>
          <a:lstStyle/>
          <a:p>
            <a:pPr marL="0" indent="0" eaLnBrk="1" hangingPunct="1">
              <a:buFontTx/>
              <a:buNone/>
            </a:pPr>
            <a:r>
              <a:rPr lang="en-US" altLang="zh-CN" sz="1800" smtClean="0">
                <a:ea typeface="宋体" pitchFamily="2" charset="-122"/>
              </a:rPr>
              <a:t>Goals of D&amp;C Phase</a:t>
            </a:r>
          </a:p>
          <a:p>
            <a:pPr marL="285750" lvl="1" indent="-171450" eaLnBrk="1" hangingPunct="1">
              <a:buFontTx/>
              <a:buChar char="•"/>
            </a:pPr>
            <a:r>
              <a:rPr lang="en-US" altLang="zh-CN" sz="1800" smtClean="0">
                <a:ea typeface="宋体" pitchFamily="2" charset="-122"/>
              </a:rPr>
              <a:t>Promote component reuse</a:t>
            </a:r>
          </a:p>
          <a:p>
            <a:pPr marL="285750" lvl="1" indent="-171450" eaLnBrk="1" hangingPunct="1">
              <a:buFontTx/>
              <a:buChar char="•"/>
            </a:pPr>
            <a:r>
              <a:rPr lang="en-US" altLang="zh-CN" sz="1800" smtClean="0">
                <a:ea typeface="宋体" pitchFamily="2" charset="-122"/>
              </a:rPr>
              <a:t>Build complex applications by assembling existing components</a:t>
            </a:r>
          </a:p>
          <a:p>
            <a:pPr marL="285750" lvl="1" indent="-171450" eaLnBrk="1" hangingPunct="1">
              <a:buFontTx/>
              <a:buChar char="•"/>
            </a:pPr>
            <a:r>
              <a:rPr lang="en-US" altLang="zh-CN" sz="1800" smtClean="0">
                <a:ea typeface="宋体" pitchFamily="2" charset="-122"/>
              </a:rPr>
              <a:t>Automate common services configuration</a:t>
            </a:r>
          </a:p>
          <a:p>
            <a:pPr marL="285750" lvl="1" indent="-171450" eaLnBrk="1" hangingPunct="1">
              <a:buFontTx/>
              <a:buChar char="•"/>
            </a:pPr>
            <a:r>
              <a:rPr lang="en-US" altLang="zh-CN" sz="1800" smtClean="0">
                <a:ea typeface="宋体" pitchFamily="2" charset="-122"/>
              </a:rPr>
              <a:t>Declaratively inject QoS policies into applications</a:t>
            </a:r>
          </a:p>
          <a:p>
            <a:pPr marL="285750" lvl="1" indent="-171450" eaLnBrk="1" hangingPunct="1">
              <a:buFontTx/>
              <a:buChar char="•"/>
            </a:pPr>
            <a:r>
              <a:rPr lang="en-US" altLang="zh-CN" sz="1800" smtClean="0">
                <a:ea typeface="宋体" pitchFamily="2" charset="-122"/>
              </a:rPr>
              <a:t>Dynamically deploy components to target heterogeneous domains </a:t>
            </a:r>
          </a:p>
          <a:p>
            <a:pPr marL="285750" lvl="1" indent="-171450" eaLnBrk="1" hangingPunct="1">
              <a:buFontTx/>
              <a:buChar char="•"/>
            </a:pPr>
            <a:r>
              <a:rPr lang="en-US" altLang="zh-CN" sz="1800" smtClean="0">
                <a:ea typeface="宋体" pitchFamily="2" charset="-122"/>
              </a:rPr>
              <a:t>Optimize systems based on component configuration &amp; deployment settings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149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149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8149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149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8149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149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814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49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6"/>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726018" name="Rectangle 2"/>
          <p:cNvSpPr>
            <a:spLocks noChangeArrowheads="1"/>
          </p:cNvSpPr>
          <p:nvPr/>
        </p:nvSpPr>
        <p:spPr bwMode="auto">
          <a:xfrm>
            <a:off x="4602163" y="900113"/>
            <a:ext cx="4541837" cy="5349875"/>
          </a:xfrm>
          <a:prstGeom prst="rect">
            <a:avLst/>
          </a:prstGeom>
          <a:noFill/>
          <a:ln w="9525">
            <a:noFill/>
            <a:miter lim="800000"/>
            <a:headEnd/>
            <a:tailEnd/>
          </a:ln>
        </p:spPr>
        <p:txBody>
          <a:bodyPr lIns="92075" tIns="46038" rIns="92075" bIns="46038">
            <a:spAutoFit/>
          </a:bodyPr>
          <a:lstStyle/>
          <a:p>
            <a:pPr marL="109538" indent="-109538">
              <a:spcBef>
                <a:spcPct val="25000"/>
              </a:spcBef>
              <a:buClr>
                <a:schemeClr val="tx1"/>
              </a:buClr>
              <a:buFontTx/>
              <a:buChar char="•"/>
            </a:pPr>
            <a:r>
              <a:rPr lang="en-US" altLang="zh-CN" sz="2000">
                <a:ea typeface="宋体" pitchFamily="2" charset="-122"/>
              </a:rPr>
              <a:t>Components</a:t>
            </a:r>
            <a:r>
              <a:rPr lang="en-US" altLang="zh-CN" sz="2000" i="0">
                <a:ea typeface="宋体" pitchFamily="2" charset="-122"/>
              </a:rPr>
              <a:t> encapsulate application “business” logic</a:t>
            </a:r>
          </a:p>
          <a:p>
            <a:pPr marL="109538" indent="-109538">
              <a:spcBef>
                <a:spcPct val="25000"/>
              </a:spcBef>
              <a:buClr>
                <a:schemeClr val="tx1"/>
              </a:buClr>
              <a:buFontTx/>
              <a:buChar char="•"/>
            </a:pPr>
            <a:r>
              <a:rPr lang="en-US" altLang="zh-CN" sz="2000" i="0">
                <a:ea typeface="宋体" pitchFamily="2" charset="-122"/>
              </a:rPr>
              <a:t>Components interact via </a:t>
            </a:r>
            <a:r>
              <a:rPr lang="en-US" altLang="zh-CN" sz="2000">
                <a:ea typeface="宋体" pitchFamily="2" charset="-122"/>
              </a:rPr>
              <a:t>ports</a:t>
            </a:r>
          </a:p>
          <a:p>
            <a:pPr marL="341313" lvl="1" indent="-109538">
              <a:spcBef>
                <a:spcPct val="0"/>
              </a:spcBef>
              <a:buFontTx/>
              <a:buChar char="•"/>
            </a:pPr>
            <a:r>
              <a:rPr lang="en-US" altLang="zh-CN" sz="2000">
                <a:ea typeface="宋体" pitchFamily="2" charset="-122"/>
              </a:rPr>
              <a:t>Provided interfaces</a:t>
            </a:r>
            <a:r>
              <a:rPr lang="en-US" altLang="zh-CN" sz="2000" i="0">
                <a:ea typeface="宋体" pitchFamily="2" charset="-122"/>
              </a:rPr>
              <a:t>, e.g.,facets</a:t>
            </a:r>
          </a:p>
          <a:p>
            <a:pPr marL="341313" lvl="1" indent="-109538">
              <a:spcBef>
                <a:spcPct val="0"/>
              </a:spcBef>
              <a:buFontTx/>
              <a:buChar char="•"/>
            </a:pPr>
            <a:r>
              <a:rPr lang="en-US" altLang="zh-CN" sz="2000">
                <a:ea typeface="宋体" pitchFamily="2" charset="-122"/>
              </a:rPr>
              <a:t>Required connection points</a:t>
            </a:r>
            <a:r>
              <a:rPr lang="en-US" altLang="zh-CN" sz="2000" i="0">
                <a:ea typeface="宋体" pitchFamily="2" charset="-122"/>
              </a:rPr>
              <a:t>, e.g., receptacles</a:t>
            </a:r>
          </a:p>
          <a:p>
            <a:pPr marL="341313" lvl="1" indent="-109538">
              <a:spcBef>
                <a:spcPct val="0"/>
              </a:spcBef>
              <a:buFontTx/>
              <a:buChar char="•"/>
            </a:pPr>
            <a:r>
              <a:rPr lang="en-US" altLang="zh-CN" sz="2000">
                <a:ea typeface="宋体" pitchFamily="2" charset="-122"/>
              </a:rPr>
              <a:t>Event sinks &amp; sources</a:t>
            </a:r>
          </a:p>
          <a:p>
            <a:pPr marL="341313" lvl="1" indent="-109538">
              <a:spcBef>
                <a:spcPct val="0"/>
              </a:spcBef>
              <a:buFontTx/>
              <a:buChar char="•"/>
            </a:pPr>
            <a:r>
              <a:rPr lang="en-US" altLang="zh-CN" sz="2000">
                <a:ea typeface="宋体" pitchFamily="2" charset="-122"/>
              </a:rPr>
              <a:t>Attributes</a:t>
            </a:r>
          </a:p>
          <a:p>
            <a:pPr marL="109538" indent="-109538">
              <a:spcBef>
                <a:spcPct val="25000"/>
              </a:spcBef>
              <a:buClr>
                <a:schemeClr val="tx1"/>
              </a:buClr>
              <a:buFontTx/>
              <a:buChar char="•"/>
            </a:pPr>
            <a:r>
              <a:rPr lang="en-US" altLang="zh-CN" sz="2000">
                <a:ea typeface="宋体" pitchFamily="2" charset="-122"/>
              </a:rPr>
              <a:t>Containers</a:t>
            </a:r>
            <a:r>
              <a:rPr lang="en-US" altLang="zh-CN" sz="2000" i="0">
                <a:ea typeface="宋体" pitchFamily="2" charset="-122"/>
              </a:rPr>
              <a:t> provide execution environment for components with common operating requirements</a:t>
            </a:r>
          </a:p>
          <a:p>
            <a:pPr marL="109538" indent="-109538">
              <a:spcBef>
                <a:spcPct val="25000"/>
              </a:spcBef>
              <a:buClr>
                <a:schemeClr val="tx1"/>
              </a:buClr>
              <a:buFontTx/>
              <a:buChar char="•"/>
            </a:pPr>
            <a:r>
              <a:rPr lang="en-US" altLang="zh-CN" sz="2000" i="0">
                <a:ea typeface="宋体" pitchFamily="2" charset="-122"/>
              </a:rPr>
              <a:t>Components/containers can also</a:t>
            </a:r>
          </a:p>
          <a:p>
            <a:pPr marL="341313" lvl="1" indent="-109538">
              <a:spcBef>
                <a:spcPct val="25000"/>
              </a:spcBef>
              <a:buFontTx/>
              <a:buChar char="•"/>
            </a:pPr>
            <a:r>
              <a:rPr lang="en-US" altLang="zh-CN" sz="2000" i="0">
                <a:ea typeface="宋体" pitchFamily="2" charset="-122"/>
              </a:rPr>
              <a:t>Communicate via a </a:t>
            </a:r>
            <a:r>
              <a:rPr lang="en-US" altLang="zh-CN" sz="2000">
                <a:ea typeface="宋体" pitchFamily="2" charset="-122"/>
              </a:rPr>
              <a:t>middleware bus</a:t>
            </a:r>
            <a:r>
              <a:rPr lang="en-US" altLang="zh-CN" sz="2000" i="0">
                <a:ea typeface="宋体" pitchFamily="2" charset="-122"/>
              </a:rPr>
              <a:t> &amp; </a:t>
            </a:r>
          </a:p>
          <a:p>
            <a:pPr marL="341313" lvl="1" indent="-109538">
              <a:spcBef>
                <a:spcPct val="25000"/>
              </a:spcBef>
              <a:buFontTx/>
              <a:buChar char="•"/>
            </a:pPr>
            <a:r>
              <a:rPr lang="en-US" altLang="zh-CN" sz="2000" i="0">
                <a:ea typeface="宋体" pitchFamily="2" charset="-122"/>
              </a:rPr>
              <a:t>Reuse </a:t>
            </a:r>
            <a:r>
              <a:rPr lang="en-US" altLang="zh-CN" sz="2000">
                <a:ea typeface="宋体" pitchFamily="2" charset="-122"/>
              </a:rPr>
              <a:t>common middleware services</a:t>
            </a:r>
          </a:p>
        </p:txBody>
      </p:sp>
      <p:sp>
        <p:nvSpPr>
          <p:cNvPr id="86020" name="Rectangle 3"/>
          <p:cNvSpPr>
            <a:spLocks noChangeArrowheads="1"/>
          </p:cNvSpPr>
          <p:nvPr/>
        </p:nvSpPr>
        <p:spPr bwMode="auto">
          <a:xfrm>
            <a:off x="2855913" y="2338388"/>
            <a:ext cx="152400" cy="16986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21" name="Line 4"/>
          <p:cNvSpPr>
            <a:spLocks noChangeShapeType="1"/>
          </p:cNvSpPr>
          <p:nvPr/>
        </p:nvSpPr>
        <p:spPr bwMode="auto">
          <a:xfrm rot="5400000" flipH="1" flipV="1">
            <a:off x="2320925" y="1455738"/>
            <a:ext cx="390525" cy="0"/>
          </a:xfrm>
          <a:prstGeom prst="line">
            <a:avLst/>
          </a:prstGeom>
          <a:noFill/>
          <a:ln w="9525">
            <a:solidFill>
              <a:schemeClr val="tx1"/>
            </a:solidFill>
            <a:round/>
            <a:headEnd/>
            <a:tailEnd/>
          </a:ln>
        </p:spPr>
        <p:txBody>
          <a:bodyPr wrap="none" anchor="ctr"/>
          <a:lstStyle/>
          <a:p>
            <a:endParaRPr lang="nl-NL"/>
          </a:p>
        </p:txBody>
      </p:sp>
      <p:sp>
        <p:nvSpPr>
          <p:cNvPr id="86022" name="Oval 5"/>
          <p:cNvSpPr>
            <a:spLocks noChangeArrowheads="1"/>
          </p:cNvSpPr>
          <p:nvPr/>
        </p:nvSpPr>
        <p:spPr bwMode="auto">
          <a:xfrm rot="5400000">
            <a:off x="2327275" y="1144588"/>
            <a:ext cx="376237" cy="382588"/>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86023" name="Group 6"/>
          <p:cNvGrpSpPr>
            <a:grpSpLocks/>
          </p:cNvGrpSpPr>
          <p:nvPr/>
        </p:nvGrpSpPr>
        <p:grpSpPr bwMode="auto">
          <a:xfrm>
            <a:off x="2960688" y="1803400"/>
            <a:ext cx="282575" cy="101600"/>
            <a:chOff x="1431" y="3679"/>
            <a:chExt cx="151" cy="54"/>
          </a:xfrm>
        </p:grpSpPr>
        <p:sp>
          <p:nvSpPr>
            <p:cNvPr id="86121" name="Line 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22" name="Rectangle 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24" name="AutoShape 9"/>
          <p:cNvSpPr>
            <a:spLocks noChangeArrowheads="1"/>
          </p:cNvSpPr>
          <p:nvPr/>
        </p:nvSpPr>
        <p:spPr bwMode="auto">
          <a:xfrm rot="-5400000">
            <a:off x="3205162" y="1528763"/>
            <a:ext cx="714375" cy="628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25" name="Line 10"/>
          <p:cNvSpPr>
            <a:spLocks noChangeShapeType="1"/>
          </p:cNvSpPr>
          <p:nvPr/>
        </p:nvSpPr>
        <p:spPr bwMode="auto">
          <a:xfrm flipH="1" flipV="1">
            <a:off x="1554163" y="2420938"/>
            <a:ext cx="365125" cy="0"/>
          </a:xfrm>
          <a:prstGeom prst="line">
            <a:avLst/>
          </a:prstGeom>
          <a:noFill/>
          <a:ln w="9525">
            <a:solidFill>
              <a:schemeClr val="tx1"/>
            </a:solidFill>
            <a:round/>
            <a:headEnd/>
            <a:tailEnd/>
          </a:ln>
        </p:spPr>
        <p:txBody>
          <a:bodyPr wrap="none" anchor="ctr"/>
          <a:lstStyle/>
          <a:p>
            <a:endParaRPr lang="nl-NL"/>
          </a:p>
        </p:txBody>
      </p:sp>
      <p:sp>
        <p:nvSpPr>
          <p:cNvPr id="86026" name="AutoShape 11"/>
          <p:cNvSpPr>
            <a:spLocks noChangeArrowheads="1"/>
          </p:cNvSpPr>
          <p:nvPr/>
        </p:nvSpPr>
        <p:spPr bwMode="auto">
          <a:xfrm>
            <a:off x="1211263" y="2244725"/>
            <a:ext cx="365125" cy="357188"/>
          </a:xfrm>
          <a:prstGeom prst="chevron">
            <a:avLst>
              <a:gd name="adj" fmla="val 25556"/>
            </a:avLst>
          </a:prstGeom>
          <a:solidFill>
            <a:srgbClr val="FF0000"/>
          </a:solidFill>
          <a:ln w="9525">
            <a:solidFill>
              <a:schemeClr val="tx1"/>
            </a:solidFill>
            <a:miter lim="800000"/>
            <a:headEnd/>
            <a:tailEnd/>
          </a:ln>
        </p:spPr>
        <p:txBody>
          <a:bodyPr wrap="none" anchor="ctr"/>
          <a:lstStyle/>
          <a:p>
            <a:endParaRPr lang="nl-NL"/>
          </a:p>
        </p:txBody>
      </p:sp>
      <p:sp>
        <p:nvSpPr>
          <p:cNvPr id="86027" name="Line 12"/>
          <p:cNvSpPr>
            <a:spLocks noChangeShapeType="1"/>
          </p:cNvSpPr>
          <p:nvPr/>
        </p:nvSpPr>
        <p:spPr bwMode="auto">
          <a:xfrm flipH="1" flipV="1">
            <a:off x="3009900" y="2424113"/>
            <a:ext cx="309563" cy="0"/>
          </a:xfrm>
          <a:prstGeom prst="line">
            <a:avLst/>
          </a:prstGeom>
          <a:noFill/>
          <a:ln w="9525">
            <a:solidFill>
              <a:schemeClr val="tx1"/>
            </a:solidFill>
            <a:round/>
            <a:headEnd/>
            <a:tailEnd/>
          </a:ln>
        </p:spPr>
        <p:txBody>
          <a:bodyPr wrap="none" anchor="ctr"/>
          <a:lstStyle/>
          <a:p>
            <a:endParaRPr lang="nl-NL"/>
          </a:p>
        </p:txBody>
      </p:sp>
      <p:sp>
        <p:nvSpPr>
          <p:cNvPr id="86028" name="AutoShape 13"/>
          <p:cNvSpPr>
            <a:spLocks noChangeArrowheads="1"/>
          </p:cNvSpPr>
          <p:nvPr/>
        </p:nvSpPr>
        <p:spPr bwMode="auto">
          <a:xfrm>
            <a:off x="3270250" y="2244725"/>
            <a:ext cx="344488" cy="357188"/>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29" name="Line 14"/>
          <p:cNvSpPr>
            <a:spLocks noChangeShapeType="1"/>
          </p:cNvSpPr>
          <p:nvPr/>
        </p:nvSpPr>
        <p:spPr bwMode="auto">
          <a:xfrm flipH="1" flipV="1">
            <a:off x="1525588" y="1928813"/>
            <a:ext cx="393700" cy="0"/>
          </a:xfrm>
          <a:prstGeom prst="line">
            <a:avLst/>
          </a:prstGeom>
          <a:noFill/>
          <a:ln w="9525">
            <a:solidFill>
              <a:schemeClr val="tx1"/>
            </a:solidFill>
            <a:round/>
            <a:headEnd/>
            <a:tailEnd/>
          </a:ln>
        </p:spPr>
        <p:txBody>
          <a:bodyPr wrap="none" anchor="ctr"/>
          <a:lstStyle/>
          <a:p>
            <a:endParaRPr lang="nl-NL"/>
          </a:p>
        </p:txBody>
      </p:sp>
      <p:sp>
        <p:nvSpPr>
          <p:cNvPr id="86030" name="Oval 15"/>
          <p:cNvSpPr>
            <a:spLocks noChangeArrowheads="1"/>
          </p:cNvSpPr>
          <p:nvPr/>
        </p:nvSpPr>
        <p:spPr bwMode="auto">
          <a:xfrm>
            <a:off x="1209675" y="1738313"/>
            <a:ext cx="379413" cy="379412"/>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3" name="Group 16"/>
          <p:cNvGrpSpPr>
            <a:grpSpLocks/>
          </p:cNvGrpSpPr>
          <p:nvPr/>
        </p:nvGrpSpPr>
        <p:grpSpPr bwMode="auto">
          <a:xfrm>
            <a:off x="330200" y="5322888"/>
            <a:ext cx="3929063" cy="908050"/>
            <a:chOff x="208" y="3599"/>
            <a:chExt cx="2475" cy="713"/>
          </a:xfrm>
        </p:grpSpPr>
        <p:sp>
          <p:nvSpPr>
            <p:cNvPr id="86106" name="Rectangle 17"/>
            <p:cNvSpPr>
              <a:spLocks noChangeArrowheads="1"/>
            </p:cNvSpPr>
            <p:nvPr/>
          </p:nvSpPr>
          <p:spPr bwMode="auto">
            <a:xfrm>
              <a:off x="849"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Security</a:t>
              </a:r>
            </a:p>
          </p:txBody>
        </p:sp>
        <p:sp>
          <p:nvSpPr>
            <p:cNvPr id="86107" name="Rectangle 18"/>
            <p:cNvSpPr>
              <a:spLocks noChangeArrowheads="1"/>
            </p:cNvSpPr>
            <p:nvPr/>
          </p:nvSpPr>
          <p:spPr bwMode="auto">
            <a:xfrm>
              <a:off x="208"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Replication</a:t>
              </a:r>
            </a:p>
          </p:txBody>
        </p:sp>
        <p:sp>
          <p:nvSpPr>
            <p:cNvPr id="86108" name="Rectangle 19"/>
            <p:cNvSpPr>
              <a:spLocks noChangeArrowheads="1"/>
            </p:cNvSpPr>
            <p:nvPr/>
          </p:nvSpPr>
          <p:spPr bwMode="auto">
            <a:xfrm>
              <a:off x="2132"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Notification</a:t>
              </a:r>
            </a:p>
          </p:txBody>
        </p:sp>
        <p:sp>
          <p:nvSpPr>
            <p:cNvPr id="86109" name="Rectangle 20"/>
            <p:cNvSpPr>
              <a:spLocks noChangeArrowheads="1"/>
            </p:cNvSpPr>
            <p:nvPr/>
          </p:nvSpPr>
          <p:spPr bwMode="auto">
            <a:xfrm>
              <a:off x="1469" y="3744"/>
              <a:ext cx="601"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Persistence</a:t>
              </a:r>
            </a:p>
          </p:txBody>
        </p:sp>
        <p:sp>
          <p:nvSpPr>
            <p:cNvPr id="86110" name="Line 21"/>
            <p:cNvSpPr>
              <a:spLocks noChangeShapeType="1"/>
            </p:cNvSpPr>
            <p:nvPr/>
          </p:nvSpPr>
          <p:spPr bwMode="auto">
            <a:xfrm>
              <a:off x="480" y="3599"/>
              <a:ext cx="0" cy="145"/>
            </a:xfrm>
            <a:prstGeom prst="line">
              <a:avLst/>
            </a:prstGeom>
            <a:noFill/>
            <a:ln w="9525">
              <a:solidFill>
                <a:schemeClr val="tx1"/>
              </a:solidFill>
              <a:round/>
              <a:headEnd/>
              <a:tailEnd/>
            </a:ln>
          </p:spPr>
          <p:txBody>
            <a:bodyPr wrap="none" anchor="ctr"/>
            <a:lstStyle/>
            <a:p>
              <a:endParaRPr lang="nl-NL"/>
            </a:p>
          </p:txBody>
        </p:sp>
        <p:sp>
          <p:nvSpPr>
            <p:cNvPr id="86111" name="Line 22"/>
            <p:cNvSpPr>
              <a:spLocks noChangeShapeType="1"/>
            </p:cNvSpPr>
            <p:nvPr/>
          </p:nvSpPr>
          <p:spPr bwMode="auto">
            <a:xfrm>
              <a:off x="1121" y="3599"/>
              <a:ext cx="0" cy="145"/>
            </a:xfrm>
            <a:prstGeom prst="line">
              <a:avLst/>
            </a:prstGeom>
            <a:noFill/>
            <a:ln w="9525">
              <a:solidFill>
                <a:schemeClr val="tx1"/>
              </a:solidFill>
              <a:round/>
              <a:headEnd/>
              <a:tailEnd/>
            </a:ln>
          </p:spPr>
          <p:txBody>
            <a:bodyPr wrap="none" anchor="ctr"/>
            <a:lstStyle/>
            <a:p>
              <a:endParaRPr lang="nl-NL"/>
            </a:p>
          </p:txBody>
        </p:sp>
        <p:sp>
          <p:nvSpPr>
            <p:cNvPr id="86112" name="Line 23"/>
            <p:cNvSpPr>
              <a:spLocks noChangeShapeType="1"/>
            </p:cNvSpPr>
            <p:nvPr/>
          </p:nvSpPr>
          <p:spPr bwMode="auto">
            <a:xfrm>
              <a:off x="1770" y="3599"/>
              <a:ext cx="0" cy="145"/>
            </a:xfrm>
            <a:prstGeom prst="line">
              <a:avLst/>
            </a:prstGeom>
            <a:noFill/>
            <a:ln w="9525">
              <a:solidFill>
                <a:schemeClr val="tx1"/>
              </a:solidFill>
              <a:round/>
              <a:headEnd/>
              <a:tailEnd/>
            </a:ln>
          </p:spPr>
          <p:txBody>
            <a:bodyPr wrap="none" anchor="ctr"/>
            <a:lstStyle/>
            <a:p>
              <a:endParaRPr lang="nl-NL"/>
            </a:p>
          </p:txBody>
        </p:sp>
        <p:sp>
          <p:nvSpPr>
            <p:cNvPr id="86113" name="Line 24"/>
            <p:cNvSpPr>
              <a:spLocks noChangeShapeType="1"/>
            </p:cNvSpPr>
            <p:nvPr/>
          </p:nvSpPr>
          <p:spPr bwMode="auto">
            <a:xfrm>
              <a:off x="2404" y="3599"/>
              <a:ext cx="0" cy="145"/>
            </a:xfrm>
            <a:prstGeom prst="line">
              <a:avLst/>
            </a:prstGeom>
            <a:noFill/>
            <a:ln w="9525">
              <a:solidFill>
                <a:schemeClr val="tx1"/>
              </a:solidFill>
              <a:round/>
              <a:headEnd/>
              <a:tailEnd/>
            </a:ln>
          </p:spPr>
          <p:txBody>
            <a:bodyPr wrap="none" anchor="ctr"/>
            <a:lstStyle/>
            <a:p>
              <a:endParaRPr lang="nl-NL"/>
            </a:p>
          </p:txBody>
        </p:sp>
        <p:sp>
          <p:nvSpPr>
            <p:cNvPr id="86114" name="Line 25"/>
            <p:cNvSpPr>
              <a:spLocks noChangeShapeType="1"/>
            </p:cNvSpPr>
            <p:nvPr/>
          </p:nvSpPr>
          <p:spPr bwMode="auto">
            <a:xfrm>
              <a:off x="752" y="3826"/>
              <a:ext cx="0" cy="145"/>
            </a:xfrm>
            <a:prstGeom prst="line">
              <a:avLst/>
            </a:prstGeom>
            <a:noFill/>
            <a:ln w="9525">
              <a:solidFill>
                <a:schemeClr val="tx1"/>
              </a:solidFill>
              <a:round/>
              <a:headEnd/>
              <a:tailEnd/>
            </a:ln>
          </p:spPr>
          <p:txBody>
            <a:bodyPr wrap="none" anchor="ctr"/>
            <a:lstStyle/>
            <a:p>
              <a:endParaRPr lang="nl-NL"/>
            </a:p>
          </p:txBody>
        </p:sp>
        <p:sp>
          <p:nvSpPr>
            <p:cNvPr id="86115" name="Line 26"/>
            <p:cNvSpPr>
              <a:spLocks noChangeShapeType="1"/>
            </p:cNvSpPr>
            <p:nvPr/>
          </p:nvSpPr>
          <p:spPr bwMode="auto">
            <a:xfrm flipH="1">
              <a:off x="792" y="3599"/>
              <a:ext cx="0" cy="450"/>
            </a:xfrm>
            <a:prstGeom prst="line">
              <a:avLst/>
            </a:prstGeom>
            <a:noFill/>
            <a:ln w="9525">
              <a:solidFill>
                <a:schemeClr val="tx1"/>
              </a:solidFill>
              <a:round/>
              <a:headEnd/>
              <a:tailEnd/>
            </a:ln>
          </p:spPr>
          <p:txBody>
            <a:bodyPr wrap="none" anchor="ctr"/>
            <a:lstStyle/>
            <a:p>
              <a:endParaRPr lang="nl-NL"/>
            </a:p>
          </p:txBody>
        </p:sp>
        <p:sp>
          <p:nvSpPr>
            <p:cNvPr id="86116" name="Line 27"/>
            <p:cNvSpPr>
              <a:spLocks noChangeShapeType="1"/>
            </p:cNvSpPr>
            <p:nvPr/>
          </p:nvSpPr>
          <p:spPr bwMode="auto">
            <a:xfrm flipH="1">
              <a:off x="1432" y="3605"/>
              <a:ext cx="0" cy="450"/>
            </a:xfrm>
            <a:prstGeom prst="line">
              <a:avLst/>
            </a:prstGeom>
            <a:noFill/>
            <a:ln w="9525">
              <a:solidFill>
                <a:schemeClr val="tx1"/>
              </a:solidFill>
              <a:round/>
              <a:headEnd/>
              <a:tailEnd/>
            </a:ln>
          </p:spPr>
          <p:txBody>
            <a:bodyPr wrap="none" anchor="ctr"/>
            <a:lstStyle/>
            <a:p>
              <a:endParaRPr lang="nl-NL"/>
            </a:p>
          </p:txBody>
        </p:sp>
        <p:sp>
          <p:nvSpPr>
            <p:cNvPr id="86117" name="Line 28"/>
            <p:cNvSpPr>
              <a:spLocks noChangeShapeType="1"/>
            </p:cNvSpPr>
            <p:nvPr/>
          </p:nvSpPr>
          <p:spPr bwMode="auto">
            <a:xfrm flipH="1">
              <a:off x="2101" y="3601"/>
              <a:ext cx="0" cy="450"/>
            </a:xfrm>
            <a:prstGeom prst="line">
              <a:avLst/>
            </a:prstGeom>
            <a:noFill/>
            <a:ln w="9525">
              <a:solidFill>
                <a:schemeClr val="tx1"/>
              </a:solidFill>
              <a:round/>
              <a:headEnd/>
              <a:tailEnd/>
            </a:ln>
          </p:spPr>
          <p:txBody>
            <a:bodyPr wrap="none" anchor="ctr"/>
            <a:lstStyle/>
            <a:p>
              <a:endParaRPr lang="nl-NL"/>
            </a:p>
          </p:txBody>
        </p:sp>
        <p:sp>
          <p:nvSpPr>
            <p:cNvPr id="86118" name="Rectangle 29"/>
            <p:cNvSpPr>
              <a:spLocks noChangeArrowheads="1"/>
            </p:cNvSpPr>
            <p:nvPr/>
          </p:nvSpPr>
          <p:spPr bwMode="auto">
            <a:xfrm>
              <a:off x="1132" y="4049"/>
              <a:ext cx="576"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Scheduling</a:t>
              </a:r>
            </a:p>
          </p:txBody>
        </p:sp>
        <p:sp>
          <p:nvSpPr>
            <p:cNvPr id="86119" name="Rectangle 30"/>
            <p:cNvSpPr>
              <a:spLocks noChangeArrowheads="1"/>
            </p:cNvSpPr>
            <p:nvPr/>
          </p:nvSpPr>
          <p:spPr bwMode="auto">
            <a:xfrm>
              <a:off x="248" y="4049"/>
              <a:ext cx="712"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A/V Streaming</a:t>
              </a:r>
            </a:p>
          </p:txBody>
        </p:sp>
        <p:sp>
          <p:nvSpPr>
            <p:cNvPr id="86120" name="Rectangle 31"/>
            <p:cNvSpPr>
              <a:spLocks noChangeArrowheads="1"/>
            </p:cNvSpPr>
            <p:nvPr/>
          </p:nvSpPr>
          <p:spPr bwMode="auto">
            <a:xfrm>
              <a:off x="1864" y="4049"/>
              <a:ext cx="819"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Load Balancing</a:t>
              </a:r>
            </a:p>
          </p:txBody>
        </p:sp>
      </p:grpSp>
      <p:sp>
        <p:nvSpPr>
          <p:cNvPr id="86032" name="AutoShape 32"/>
          <p:cNvSpPr>
            <a:spLocks noChangeArrowheads="1"/>
          </p:cNvSpPr>
          <p:nvPr/>
        </p:nvSpPr>
        <p:spPr bwMode="auto">
          <a:xfrm>
            <a:off x="1893888" y="1662113"/>
            <a:ext cx="1212850" cy="1016000"/>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33" name="Rectangle 33"/>
          <p:cNvSpPr>
            <a:spLocks noChangeArrowheads="1"/>
          </p:cNvSpPr>
          <p:nvPr/>
        </p:nvSpPr>
        <p:spPr bwMode="auto">
          <a:xfrm>
            <a:off x="2344738" y="2600325"/>
            <a:ext cx="339725" cy="16986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726050" name="Rectangle 34"/>
          <p:cNvSpPr>
            <a:spLocks noChangeArrowheads="1"/>
          </p:cNvSpPr>
          <p:nvPr/>
        </p:nvSpPr>
        <p:spPr bwMode="auto">
          <a:xfrm>
            <a:off x="3065463" y="2117725"/>
            <a:ext cx="811212" cy="630238"/>
          </a:xfrm>
          <a:prstGeom prst="rect">
            <a:avLst/>
          </a:prstGeom>
          <a:noFill/>
          <a:ln w="38100">
            <a:solidFill>
              <a:schemeClr val="tx1"/>
            </a:solidFill>
            <a:miter lim="800000"/>
            <a:headEnd/>
            <a:tailEnd/>
          </a:ln>
        </p:spPr>
        <p:txBody>
          <a:bodyPr wrap="none" anchor="ctr"/>
          <a:lstStyle/>
          <a:p>
            <a:endParaRPr lang="nl-NL"/>
          </a:p>
        </p:txBody>
      </p:sp>
      <p:sp>
        <p:nvSpPr>
          <p:cNvPr id="726051" name="Rectangle 35"/>
          <p:cNvSpPr>
            <a:spLocks noChangeArrowheads="1"/>
          </p:cNvSpPr>
          <p:nvPr/>
        </p:nvSpPr>
        <p:spPr bwMode="auto">
          <a:xfrm>
            <a:off x="981075" y="2117725"/>
            <a:ext cx="811213" cy="630238"/>
          </a:xfrm>
          <a:prstGeom prst="rect">
            <a:avLst/>
          </a:prstGeom>
          <a:noFill/>
          <a:ln w="38100">
            <a:solidFill>
              <a:schemeClr val="tx1"/>
            </a:solidFill>
            <a:miter lim="800000"/>
            <a:headEnd/>
            <a:tailEnd/>
          </a:ln>
        </p:spPr>
        <p:txBody>
          <a:bodyPr wrap="none" anchor="ctr"/>
          <a:lstStyle/>
          <a:p>
            <a:endParaRPr lang="nl-NL"/>
          </a:p>
        </p:txBody>
      </p:sp>
      <p:sp>
        <p:nvSpPr>
          <p:cNvPr id="726052" name="Rectangle 36"/>
          <p:cNvSpPr>
            <a:spLocks noChangeArrowheads="1"/>
          </p:cNvSpPr>
          <p:nvPr/>
        </p:nvSpPr>
        <p:spPr bwMode="auto">
          <a:xfrm>
            <a:off x="2962275" y="13763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3" name="Rectangle 37"/>
          <p:cNvSpPr>
            <a:spLocks noChangeArrowheads="1"/>
          </p:cNvSpPr>
          <p:nvPr/>
        </p:nvSpPr>
        <p:spPr bwMode="auto">
          <a:xfrm>
            <a:off x="904875" y="14525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4" name="Rectangle 38"/>
          <p:cNvSpPr>
            <a:spLocks noChangeArrowheads="1"/>
          </p:cNvSpPr>
          <p:nvPr/>
        </p:nvSpPr>
        <p:spPr bwMode="auto">
          <a:xfrm>
            <a:off x="2124075" y="933450"/>
            <a:ext cx="782638" cy="854075"/>
          </a:xfrm>
          <a:prstGeom prst="rect">
            <a:avLst/>
          </a:prstGeom>
          <a:noFill/>
          <a:ln w="38100">
            <a:solidFill>
              <a:schemeClr val="tx1"/>
            </a:solidFill>
            <a:miter lim="800000"/>
            <a:headEnd/>
            <a:tailEnd/>
          </a:ln>
        </p:spPr>
        <p:txBody>
          <a:bodyPr wrap="none" anchor="ctr"/>
          <a:lstStyle/>
          <a:p>
            <a:endParaRPr lang="nl-NL"/>
          </a:p>
        </p:txBody>
      </p:sp>
      <p:sp>
        <p:nvSpPr>
          <p:cNvPr id="726055" name="Rectangle 39"/>
          <p:cNvSpPr>
            <a:spLocks noChangeArrowheads="1"/>
          </p:cNvSpPr>
          <p:nvPr/>
        </p:nvSpPr>
        <p:spPr bwMode="auto">
          <a:xfrm>
            <a:off x="2068513" y="2435225"/>
            <a:ext cx="914400" cy="473075"/>
          </a:xfrm>
          <a:prstGeom prst="rect">
            <a:avLst/>
          </a:prstGeom>
          <a:noFill/>
          <a:ln w="38100">
            <a:solidFill>
              <a:schemeClr val="tx1"/>
            </a:solidFill>
            <a:miter lim="800000"/>
            <a:headEnd/>
            <a:tailEnd/>
          </a:ln>
        </p:spPr>
        <p:txBody>
          <a:bodyPr wrap="none" anchor="ctr"/>
          <a:lstStyle/>
          <a:p>
            <a:endParaRPr lang="nl-NL"/>
          </a:p>
        </p:txBody>
      </p:sp>
      <p:sp>
        <p:nvSpPr>
          <p:cNvPr id="726056" name="Rectangle 40"/>
          <p:cNvSpPr>
            <a:spLocks noChangeArrowheads="1"/>
          </p:cNvSpPr>
          <p:nvPr/>
        </p:nvSpPr>
        <p:spPr bwMode="auto">
          <a:xfrm>
            <a:off x="2012950" y="1787525"/>
            <a:ext cx="952500" cy="776288"/>
          </a:xfrm>
          <a:prstGeom prst="rect">
            <a:avLst/>
          </a:prstGeom>
          <a:noFill/>
          <a:ln w="38100">
            <a:solidFill>
              <a:schemeClr val="tx1"/>
            </a:solidFill>
            <a:miter lim="800000"/>
            <a:headEnd/>
            <a:tailEnd/>
          </a:ln>
        </p:spPr>
        <p:txBody>
          <a:bodyPr wrap="none" anchor="ctr"/>
          <a:lstStyle/>
          <a:p>
            <a:endParaRPr lang="nl-NL"/>
          </a:p>
        </p:txBody>
      </p:sp>
      <p:grpSp>
        <p:nvGrpSpPr>
          <p:cNvPr id="4" name="Group 41"/>
          <p:cNvGrpSpPr>
            <a:grpSpLocks/>
          </p:cNvGrpSpPr>
          <p:nvPr/>
        </p:nvGrpSpPr>
        <p:grpSpPr bwMode="auto">
          <a:xfrm>
            <a:off x="15875" y="2833688"/>
            <a:ext cx="2741613" cy="1489075"/>
            <a:chOff x="0" y="2031"/>
            <a:chExt cx="1727" cy="938"/>
          </a:xfrm>
        </p:grpSpPr>
        <p:sp>
          <p:nvSpPr>
            <p:cNvPr id="86070" name="Rectangle 42"/>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71" name="Text Box 43"/>
            <p:cNvSpPr txBox="1">
              <a:spLocks noChangeArrowheads="1"/>
            </p:cNvSpPr>
            <p:nvPr/>
          </p:nvSpPr>
          <p:spPr bwMode="auto">
            <a:xfrm>
              <a:off x="435" y="275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72" name="AutoShape 44"/>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73" name="Group 45"/>
            <p:cNvGrpSpPr>
              <a:grpSpLocks/>
            </p:cNvGrpSpPr>
            <p:nvPr/>
          </p:nvGrpSpPr>
          <p:grpSpPr bwMode="auto">
            <a:xfrm rot="5400000">
              <a:off x="348" y="2049"/>
              <a:ext cx="157" cy="125"/>
              <a:chOff x="204" y="3349"/>
              <a:chExt cx="259" cy="204"/>
            </a:xfrm>
          </p:grpSpPr>
          <p:sp>
            <p:nvSpPr>
              <p:cNvPr id="86104"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105" name="Oval 47"/>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74" name="Group 48"/>
            <p:cNvGrpSpPr>
              <a:grpSpLocks/>
            </p:cNvGrpSpPr>
            <p:nvPr/>
          </p:nvGrpSpPr>
          <p:grpSpPr bwMode="auto">
            <a:xfrm>
              <a:off x="571" y="2143"/>
              <a:ext cx="299" cy="234"/>
              <a:chOff x="1431" y="3508"/>
              <a:chExt cx="489" cy="384"/>
            </a:xfrm>
          </p:grpSpPr>
          <p:grpSp>
            <p:nvGrpSpPr>
              <p:cNvPr id="86100" name="Group 49"/>
              <p:cNvGrpSpPr>
                <a:grpSpLocks/>
              </p:cNvGrpSpPr>
              <p:nvPr/>
            </p:nvGrpSpPr>
            <p:grpSpPr bwMode="auto">
              <a:xfrm>
                <a:off x="1431" y="3679"/>
                <a:ext cx="151" cy="54"/>
                <a:chOff x="1431" y="3679"/>
                <a:chExt cx="151" cy="54"/>
              </a:xfrm>
            </p:grpSpPr>
            <p:sp>
              <p:nvSpPr>
                <p:cNvPr id="86102" name="Line 50"/>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03" name="Rectangle 51"/>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101" name="AutoShape 52"/>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86075" name="Group 53"/>
            <p:cNvGrpSpPr>
              <a:grpSpLocks/>
            </p:cNvGrpSpPr>
            <p:nvPr/>
          </p:nvGrpSpPr>
          <p:grpSpPr bwMode="auto">
            <a:xfrm>
              <a:off x="1" y="2391"/>
              <a:ext cx="231" cy="117"/>
              <a:chOff x="2765" y="3760"/>
              <a:chExt cx="378" cy="192"/>
            </a:xfrm>
          </p:grpSpPr>
          <p:sp>
            <p:nvSpPr>
              <p:cNvPr id="86098" name="Line 54"/>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86099" name="AutoShape 55"/>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86076" name="Group 56"/>
            <p:cNvGrpSpPr>
              <a:grpSpLocks/>
            </p:cNvGrpSpPr>
            <p:nvPr/>
          </p:nvGrpSpPr>
          <p:grpSpPr bwMode="auto">
            <a:xfrm>
              <a:off x="537" y="2391"/>
              <a:ext cx="248" cy="117"/>
              <a:chOff x="2039" y="3708"/>
              <a:chExt cx="405" cy="192"/>
            </a:xfrm>
          </p:grpSpPr>
          <p:sp>
            <p:nvSpPr>
              <p:cNvPr id="86095" name="Line 57"/>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96" name="Rectangle 58"/>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97" name="AutoShape 59"/>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86077" name="Group 60"/>
            <p:cNvGrpSpPr>
              <a:grpSpLocks/>
            </p:cNvGrpSpPr>
            <p:nvPr/>
          </p:nvGrpSpPr>
          <p:grpSpPr bwMode="auto">
            <a:xfrm>
              <a:off x="0" y="2204"/>
              <a:ext cx="232" cy="124"/>
              <a:chOff x="1884" y="3349"/>
              <a:chExt cx="379" cy="204"/>
            </a:xfrm>
          </p:grpSpPr>
          <p:sp>
            <p:nvSpPr>
              <p:cNvPr id="86093" name="Line 61"/>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86094" name="Oval 62"/>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6078" name="Rectangle 63"/>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6079" name="AutoShape 64"/>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80" name="Line 65"/>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86081" name="Oval 66"/>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82" name="Line 67"/>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86083" name="Rectangle 68"/>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6084" name="AutoShape 69"/>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85" name="Line 70"/>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86086" name="AutoShape 71"/>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86087" name="Line 72"/>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86088" name="Rectangle 73"/>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89" name="AutoShape 74"/>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90" name="Line 75"/>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86091" name="Oval 76"/>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92" name="Rectangle 77"/>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11" name="Group 78"/>
          <p:cNvGrpSpPr>
            <a:grpSpLocks/>
          </p:cNvGrpSpPr>
          <p:nvPr/>
        </p:nvGrpSpPr>
        <p:grpSpPr bwMode="auto">
          <a:xfrm>
            <a:off x="71438" y="3265488"/>
            <a:ext cx="4476750" cy="2205037"/>
            <a:chOff x="35" y="2303"/>
            <a:chExt cx="2820" cy="1389"/>
          </a:xfrm>
        </p:grpSpPr>
        <p:grpSp>
          <p:nvGrpSpPr>
            <p:cNvPr id="86045" name="Group 79"/>
            <p:cNvGrpSpPr>
              <a:grpSpLocks/>
            </p:cNvGrpSpPr>
            <p:nvPr/>
          </p:nvGrpSpPr>
          <p:grpSpPr bwMode="auto">
            <a:xfrm>
              <a:off x="35" y="2958"/>
              <a:ext cx="2820" cy="734"/>
              <a:chOff x="35" y="2958"/>
              <a:chExt cx="2820" cy="734"/>
            </a:xfrm>
          </p:grpSpPr>
          <p:sp>
            <p:nvSpPr>
              <p:cNvPr id="86067" name="AutoShape 80"/>
              <p:cNvSpPr>
                <a:spLocks noChangeArrowheads="1"/>
              </p:cNvSpPr>
              <p:nvPr/>
            </p:nvSpPr>
            <p:spPr bwMode="auto">
              <a:xfrm>
                <a:off x="35" y="3320"/>
                <a:ext cx="2820" cy="372"/>
              </a:xfrm>
              <a:prstGeom prst="leftRightArrow">
                <a:avLst>
                  <a:gd name="adj1" fmla="val 45917"/>
                  <a:gd name="adj2" fmla="val 46361"/>
                </a:avLst>
              </a:prstGeom>
              <a:solidFill>
                <a:srgbClr val="336699"/>
              </a:solidFill>
              <a:ln w="9525">
                <a:solidFill>
                  <a:schemeClr val="tx1"/>
                </a:solidFill>
                <a:miter lim="800000"/>
                <a:headEnd/>
                <a:tailEnd/>
              </a:ln>
            </p:spPr>
            <p:txBody>
              <a:bodyPr wrap="none" anchor="ctr"/>
              <a:lstStyle/>
              <a:p>
                <a:pPr algn="ctr" eaLnBrk="0" hangingPunct="0">
                  <a:spcBef>
                    <a:spcPct val="0"/>
                  </a:spcBef>
                </a:pPr>
                <a:r>
                  <a:rPr lang="en-GB" b="1" i="0">
                    <a:solidFill>
                      <a:schemeClr val="bg1"/>
                    </a:solidFill>
                  </a:rPr>
                  <a:t> Middleware Bus</a:t>
                </a:r>
              </a:p>
            </p:txBody>
          </p:sp>
          <p:sp>
            <p:nvSpPr>
              <p:cNvPr id="86068" name="Line 81"/>
              <p:cNvSpPr>
                <a:spLocks noChangeShapeType="1"/>
              </p:cNvSpPr>
              <p:nvPr/>
            </p:nvSpPr>
            <p:spPr bwMode="auto">
              <a:xfrm>
                <a:off x="782" y="2958"/>
                <a:ext cx="10" cy="460"/>
              </a:xfrm>
              <a:prstGeom prst="line">
                <a:avLst/>
              </a:prstGeom>
              <a:noFill/>
              <a:ln w="28575">
                <a:solidFill>
                  <a:schemeClr val="tx1"/>
                </a:solidFill>
                <a:round/>
                <a:headEnd/>
                <a:tailEnd type="triangle" w="med" len="med"/>
              </a:ln>
            </p:spPr>
            <p:txBody>
              <a:bodyPr wrap="none" anchor="ctr"/>
              <a:lstStyle/>
              <a:p>
                <a:endParaRPr lang="nl-NL"/>
              </a:p>
            </p:txBody>
          </p:sp>
          <p:sp>
            <p:nvSpPr>
              <p:cNvPr id="86069" name="Line 82"/>
              <p:cNvSpPr>
                <a:spLocks noChangeShapeType="1"/>
              </p:cNvSpPr>
              <p:nvPr/>
            </p:nvSpPr>
            <p:spPr bwMode="auto">
              <a:xfrm>
                <a:off x="2202" y="3072"/>
                <a:ext cx="0" cy="354"/>
              </a:xfrm>
              <a:prstGeom prst="line">
                <a:avLst/>
              </a:prstGeom>
              <a:noFill/>
              <a:ln w="28575">
                <a:solidFill>
                  <a:schemeClr val="tx1"/>
                </a:solidFill>
                <a:round/>
                <a:headEnd/>
                <a:tailEnd type="triangle" w="med" len="med"/>
              </a:ln>
            </p:spPr>
            <p:txBody>
              <a:bodyPr wrap="none" anchor="ctr"/>
              <a:lstStyle/>
              <a:p>
                <a:endParaRPr lang="nl-NL"/>
              </a:p>
            </p:txBody>
          </p:sp>
        </p:grpSp>
        <p:grpSp>
          <p:nvGrpSpPr>
            <p:cNvPr id="86046" name="Group 83"/>
            <p:cNvGrpSpPr>
              <a:grpSpLocks/>
            </p:cNvGrpSpPr>
            <p:nvPr/>
          </p:nvGrpSpPr>
          <p:grpSpPr bwMode="auto">
            <a:xfrm>
              <a:off x="1577" y="2303"/>
              <a:ext cx="1072" cy="940"/>
              <a:chOff x="1577" y="2303"/>
              <a:chExt cx="1072" cy="940"/>
            </a:xfrm>
          </p:grpSpPr>
          <p:sp>
            <p:nvSpPr>
              <p:cNvPr id="86047" name="Rectangle 84"/>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48" name="Text Box 85"/>
              <p:cNvSpPr txBox="1">
                <a:spLocks noChangeArrowheads="1"/>
              </p:cNvSpPr>
              <p:nvPr/>
            </p:nvSpPr>
            <p:spPr bwMode="auto">
              <a:xfrm>
                <a:off x="1868" y="302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49" name="AutoShape 86"/>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50" name="Group 87"/>
              <p:cNvGrpSpPr>
                <a:grpSpLocks/>
              </p:cNvGrpSpPr>
              <p:nvPr/>
            </p:nvGrpSpPr>
            <p:grpSpPr bwMode="auto">
              <a:xfrm rot="5400000">
                <a:off x="2127" y="2319"/>
                <a:ext cx="157" cy="125"/>
                <a:chOff x="204" y="3349"/>
                <a:chExt cx="259" cy="204"/>
              </a:xfrm>
            </p:grpSpPr>
            <p:sp>
              <p:nvSpPr>
                <p:cNvPr id="86065" name="Line 8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066" name="Oval 89"/>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51" name="Group 90"/>
              <p:cNvGrpSpPr>
                <a:grpSpLocks/>
              </p:cNvGrpSpPr>
              <p:nvPr/>
            </p:nvGrpSpPr>
            <p:grpSpPr bwMode="auto">
              <a:xfrm>
                <a:off x="2350" y="2413"/>
                <a:ext cx="299" cy="234"/>
                <a:chOff x="1431" y="3508"/>
                <a:chExt cx="489" cy="384"/>
              </a:xfrm>
            </p:grpSpPr>
            <p:grpSp>
              <p:nvGrpSpPr>
                <p:cNvPr id="86061" name="Group 91"/>
                <p:cNvGrpSpPr>
                  <a:grpSpLocks/>
                </p:cNvGrpSpPr>
                <p:nvPr/>
              </p:nvGrpSpPr>
              <p:grpSpPr bwMode="auto">
                <a:xfrm>
                  <a:off x="1431" y="3679"/>
                  <a:ext cx="151" cy="54"/>
                  <a:chOff x="1431" y="3679"/>
                  <a:chExt cx="151" cy="54"/>
                </a:xfrm>
              </p:grpSpPr>
              <p:sp>
                <p:nvSpPr>
                  <p:cNvPr id="86063" name="Line 92"/>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064" name="Rectangle 93"/>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62" name="AutoShape 94"/>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86052" name="Line 95"/>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86053" name="AutoShape 96"/>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86054" name="Group 97"/>
              <p:cNvGrpSpPr>
                <a:grpSpLocks/>
              </p:cNvGrpSpPr>
              <p:nvPr/>
            </p:nvGrpSpPr>
            <p:grpSpPr bwMode="auto">
              <a:xfrm>
                <a:off x="2316" y="2661"/>
                <a:ext cx="248" cy="117"/>
                <a:chOff x="2039" y="3708"/>
                <a:chExt cx="405" cy="192"/>
              </a:xfrm>
            </p:grpSpPr>
            <p:sp>
              <p:nvSpPr>
                <p:cNvPr id="86058" name="Line 98"/>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59" name="Rectangle 99"/>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60" name="AutoShape 100"/>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6055" name="Line 101"/>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86056" name="Oval 102"/>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57" name="Rectangle 103"/>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sp>
        <p:nvSpPr>
          <p:cNvPr id="86043" name="Rectangle 104"/>
          <p:cNvSpPr>
            <a:spLocks noChangeArrowheads="1"/>
          </p:cNvSpPr>
          <p:nvPr/>
        </p:nvSpPr>
        <p:spPr bwMode="auto">
          <a:xfrm>
            <a:off x="0" y="201613"/>
            <a:ext cx="9144000" cy="9144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Birdseye View of Component Middleware</a:t>
            </a:r>
          </a:p>
        </p:txBody>
      </p:sp>
      <p:sp>
        <p:nvSpPr>
          <p:cNvPr id="86044" name="Rectangle 105"/>
          <p:cNvSpPr>
            <a:spLocks noChangeArrowheads="1"/>
          </p:cNvSpPr>
          <p:nvPr/>
        </p:nvSpPr>
        <p:spPr bwMode="auto">
          <a:xfrm>
            <a:off x="65088" y="6364288"/>
            <a:ext cx="9013825" cy="406400"/>
          </a:xfrm>
          <a:prstGeom prst="rect">
            <a:avLst/>
          </a:prstGeom>
          <a:solidFill>
            <a:srgbClr val="FFFF99"/>
          </a:solidFill>
          <a:ln w="9525">
            <a:solidFill>
              <a:schemeClr val="tx1"/>
            </a:solidFill>
            <a:miter lim="800000"/>
            <a:headEnd/>
            <a:tailEnd/>
          </a:ln>
        </p:spPr>
        <p:txBody>
          <a:bodyPr>
            <a:spAutoFit/>
          </a:bodyPr>
          <a:lstStyle/>
          <a:p>
            <a:pPr algn="ctr" eaLnBrk="0" hangingPunct="0">
              <a:spcBef>
                <a:spcPct val="0"/>
              </a:spcBef>
            </a:pPr>
            <a:r>
              <a:rPr lang="en-US" altLang="zh-CN" sz="2000" i="0">
                <a:solidFill>
                  <a:srgbClr val="FF0000"/>
                </a:solidFill>
                <a:ea typeface="宋体" pitchFamily="2" charset="-122"/>
              </a:rPr>
              <a:t>Component middleware defines interfaces, policies, &amp; </a:t>
            </a:r>
            <a:r>
              <a:rPr lang="en-US" altLang="zh-CN" sz="2000">
                <a:solidFill>
                  <a:srgbClr val="FF0000"/>
                </a:solidFill>
                <a:ea typeface="宋体" pitchFamily="2" charset="-122"/>
              </a:rPr>
              <a:t>some</a:t>
            </a:r>
            <a:r>
              <a:rPr lang="en-US" altLang="zh-CN" sz="2000" i="0">
                <a:solidFill>
                  <a:srgbClr val="FF0000"/>
                </a:solidFill>
                <a:ea typeface="宋体" pitchFamily="2" charset="-122"/>
              </a:rPr>
              <a:t> implementations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60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6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6018">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2605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601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0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6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6018">
                                            <p:txEl>
                                              <p:pRg st="3" end="3"/>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72605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2605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260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26018">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260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7260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60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6018">
                                            <p:txEl>
                                              <p:pRg st="5" end="5"/>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72605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26051"/>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260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26055"/>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726018">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26018">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6018">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26018">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50" grpId="0" animBg="1"/>
      <p:bldP spid="726050" grpId="1" animBg="1"/>
      <p:bldP spid="726051" grpId="0" animBg="1"/>
      <p:bldP spid="726051" grpId="1" animBg="1"/>
      <p:bldP spid="726052" grpId="0" animBg="1"/>
      <p:bldP spid="726052" grpId="1" animBg="1"/>
      <p:bldP spid="726053" grpId="0" animBg="1"/>
      <p:bldP spid="726053" grpId="1" animBg="1"/>
      <p:bldP spid="726054" grpId="0" animBg="1"/>
      <p:bldP spid="726054" grpId="1" animBg="1"/>
      <p:bldP spid="726055" grpId="0" animBg="1"/>
      <p:bldP spid="726055" grpId="1" animBg="1"/>
      <p:bldP spid="726056" grpId="0" animBg="1"/>
      <p:bldP spid="726056" grpId="1"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6"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50187" name="Group 3"/>
          <p:cNvGrpSpPr>
            <a:grpSpLocks/>
          </p:cNvGrpSpPr>
          <p:nvPr/>
        </p:nvGrpSpPr>
        <p:grpSpPr bwMode="auto">
          <a:xfrm>
            <a:off x="142875" y="1023938"/>
            <a:ext cx="9226550" cy="5192712"/>
            <a:chOff x="90" y="645"/>
            <a:chExt cx="5812" cy="3271"/>
          </a:xfrm>
        </p:grpSpPr>
        <p:sp>
          <p:nvSpPr>
            <p:cNvPr id="50235"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50236" name="Group 5"/>
            <p:cNvGrpSpPr>
              <a:grpSpLocks/>
            </p:cNvGrpSpPr>
            <p:nvPr/>
          </p:nvGrpSpPr>
          <p:grpSpPr bwMode="auto">
            <a:xfrm>
              <a:off x="184" y="819"/>
              <a:ext cx="5521" cy="3097"/>
              <a:chOff x="501" y="950"/>
              <a:chExt cx="5034" cy="3037"/>
            </a:xfrm>
          </p:grpSpPr>
          <p:sp>
            <p:nvSpPr>
              <p:cNvPr id="50277"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8"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9"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50237" name="Group 9"/>
            <p:cNvGrpSpPr>
              <a:grpSpLocks/>
            </p:cNvGrpSpPr>
            <p:nvPr/>
          </p:nvGrpSpPr>
          <p:grpSpPr bwMode="auto">
            <a:xfrm>
              <a:off x="144" y="735"/>
              <a:ext cx="5512" cy="3135"/>
              <a:chOff x="431" y="890"/>
              <a:chExt cx="5034" cy="3037"/>
            </a:xfrm>
          </p:grpSpPr>
          <p:sp>
            <p:nvSpPr>
              <p:cNvPr id="50274"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5"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6"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50238"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39"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40"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50241"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50242"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50243"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50244"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50245"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50246"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50178"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50178" name="Clip" r:id="rId3" imgW="707760" imgH="1046160" progId="">
                <p:embed/>
              </p:oleObj>
            </a:graphicData>
          </a:graphic>
        </p:graphicFrame>
        <p:sp>
          <p:nvSpPr>
            <p:cNvPr id="50247"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50248"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50179"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50179" name="Clip" r:id="rId4" imgW="707760" imgH="1046160" progId="">
                <p:embed/>
              </p:oleObj>
            </a:graphicData>
          </a:graphic>
        </p:graphicFrame>
        <p:graphicFrame>
          <p:nvGraphicFramePr>
            <p:cNvPr id="50180"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50180" name="Clip" r:id="rId5" imgW="707760" imgH="1046160" progId="">
                <p:embed/>
              </p:oleObj>
            </a:graphicData>
          </a:graphic>
        </p:graphicFrame>
        <p:sp>
          <p:nvSpPr>
            <p:cNvPr id="50249"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50181"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50181" name="Clip" r:id="rId6" imgW="707760" imgH="1046160" progId="">
                <p:embed/>
              </p:oleObj>
            </a:graphicData>
          </a:graphic>
        </p:graphicFrame>
        <p:graphicFrame>
          <p:nvGraphicFramePr>
            <p:cNvPr id="50182"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50182" name="Clip" r:id="rId7" imgW="707760" imgH="1046160" progId="">
                <p:embed/>
              </p:oleObj>
            </a:graphicData>
          </a:graphic>
        </p:graphicFrame>
        <p:grpSp>
          <p:nvGrpSpPr>
            <p:cNvPr id="50250" name="Group 30"/>
            <p:cNvGrpSpPr>
              <a:grpSpLocks noChangeAspect="1"/>
            </p:cNvGrpSpPr>
            <p:nvPr/>
          </p:nvGrpSpPr>
          <p:grpSpPr bwMode="auto">
            <a:xfrm>
              <a:off x="2378" y="3026"/>
              <a:ext cx="475" cy="410"/>
              <a:chOff x="2313" y="1442"/>
              <a:chExt cx="1064" cy="955"/>
            </a:xfrm>
          </p:grpSpPr>
          <p:sp>
            <p:nvSpPr>
              <p:cNvPr id="50273"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50185" name="Object 9"/>
              <p:cNvGraphicFramePr>
                <a:graphicFrameLocks noChangeAspect="1"/>
              </p:cNvGraphicFramePr>
              <p:nvPr/>
            </p:nvGraphicFramePr>
            <p:xfrm>
              <a:off x="2409" y="1634"/>
              <a:ext cx="861" cy="533"/>
            </p:xfrm>
            <a:graphic>
              <a:graphicData uri="http://schemas.openxmlformats.org/presentationml/2006/ole">
                <p:oleObj spid="_x0000_s50185" name="Clip" r:id="rId8" imgW="3265560" imgH="2722680" progId="">
                  <p:embed/>
                </p:oleObj>
              </a:graphicData>
            </a:graphic>
          </p:graphicFrame>
        </p:grpSp>
        <p:sp>
          <p:nvSpPr>
            <p:cNvPr id="50251"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50252"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3"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50254"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50255"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50256"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50257" name="Group 39"/>
            <p:cNvGrpSpPr>
              <a:grpSpLocks/>
            </p:cNvGrpSpPr>
            <p:nvPr/>
          </p:nvGrpSpPr>
          <p:grpSpPr bwMode="auto">
            <a:xfrm>
              <a:off x="1120" y="3116"/>
              <a:ext cx="181" cy="378"/>
              <a:chOff x="2722" y="1833"/>
              <a:chExt cx="136" cy="287"/>
            </a:xfrm>
          </p:grpSpPr>
          <p:sp>
            <p:nvSpPr>
              <p:cNvPr id="50268"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69"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70"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71"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72"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50183"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50183" name="Clip" r:id="rId9" imgW="707760" imgH="1046160" progId="">
                <p:embed/>
              </p:oleObj>
            </a:graphicData>
          </a:graphic>
        </p:graphicFrame>
        <p:sp>
          <p:nvSpPr>
            <p:cNvPr id="50258"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9"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50260"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1"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50262"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50184"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50184" name="Clip" r:id="rId10" imgW="707760" imgH="1046160" progId="">
                <p:embed/>
              </p:oleObj>
            </a:graphicData>
          </a:graphic>
        </p:graphicFrame>
        <p:sp>
          <p:nvSpPr>
            <p:cNvPr id="50263"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50264"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50265"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6"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50267"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50188" name="Group 57"/>
          <p:cNvGrpSpPr>
            <a:grpSpLocks/>
          </p:cNvGrpSpPr>
          <p:nvPr/>
        </p:nvGrpSpPr>
        <p:grpSpPr bwMode="auto">
          <a:xfrm>
            <a:off x="101600" y="1023938"/>
            <a:ext cx="2087563" cy="3349625"/>
            <a:chOff x="288" y="708"/>
            <a:chExt cx="1315" cy="2110"/>
          </a:xfrm>
        </p:grpSpPr>
        <p:sp>
          <p:nvSpPr>
            <p:cNvPr id="50209"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50210"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50211"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50212"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50213"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50214"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50215"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50216"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50217"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50218"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50219"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50220"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50221" name="Group 70"/>
            <p:cNvGrpSpPr>
              <a:grpSpLocks/>
            </p:cNvGrpSpPr>
            <p:nvPr/>
          </p:nvGrpSpPr>
          <p:grpSpPr bwMode="auto">
            <a:xfrm>
              <a:off x="754" y="2091"/>
              <a:ext cx="385" cy="325"/>
              <a:chOff x="1920" y="2544"/>
              <a:chExt cx="1104" cy="1200"/>
            </a:xfrm>
          </p:grpSpPr>
          <p:pic>
            <p:nvPicPr>
              <p:cNvPr id="50233"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50234"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50222"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50223"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50224"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50225"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50226" name="Group 77"/>
            <p:cNvGrpSpPr>
              <a:grpSpLocks/>
            </p:cNvGrpSpPr>
            <p:nvPr/>
          </p:nvGrpSpPr>
          <p:grpSpPr bwMode="auto">
            <a:xfrm>
              <a:off x="500" y="751"/>
              <a:ext cx="181" cy="378"/>
              <a:chOff x="2722" y="1833"/>
              <a:chExt cx="136" cy="287"/>
            </a:xfrm>
          </p:grpSpPr>
          <p:sp>
            <p:nvSpPr>
              <p:cNvPr id="50228"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29"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30"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31"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32"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50227"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grpSp>
        <p:nvGrpSpPr>
          <p:cNvPr id="50189" name="Group 84"/>
          <p:cNvGrpSpPr>
            <a:grpSpLocks/>
          </p:cNvGrpSpPr>
          <p:nvPr/>
        </p:nvGrpSpPr>
        <p:grpSpPr bwMode="auto">
          <a:xfrm>
            <a:off x="2179638" y="1066800"/>
            <a:ext cx="4779962" cy="3802063"/>
            <a:chOff x="1240" y="672"/>
            <a:chExt cx="3011" cy="2395"/>
          </a:xfrm>
        </p:grpSpPr>
        <p:sp>
          <p:nvSpPr>
            <p:cNvPr id="50191" name="Line 85"/>
            <p:cNvSpPr>
              <a:spLocks noChangeShapeType="1"/>
            </p:cNvSpPr>
            <p:nvPr/>
          </p:nvSpPr>
          <p:spPr bwMode="auto">
            <a:xfrm>
              <a:off x="1240" y="2227"/>
              <a:ext cx="413" cy="227"/>
            </a:xfrm>
            <a:prstGeom prst="line">
              <a:avLst/>
            </a:prstGeom>
            <a:noFill/>
            <a:ln w="38100">
              <a:solidFill>
                <a:srgbClr val="FF3300"/>
              </a:solidFill>
              <a:prstDash val="sysDot"/>
              <a:round/>
              <a:headEnd type="triangle" w="med" len="med"/>
              <a:tailEnd/>
            </a:ln>
          </p:spPr>
          <p:txBody>
            <a:bodyPr/>
            <a:lstStyle/>
            <a:p>
              <a:endParaRPr lang="nl-NL"/>
            </a:p>
          </p:txBody>
        </p:sp>
        <p:grpSp>
          <p:nvGrpSpPr>
            <p:cNvPr id="50192" name="Group 86"/>
            <p:cNvGrpSpPr>
              <a:grpSpLocks/>
            </p:cNvGrpSpPr>
            <p:nvPr/>
          </p:nvGrpSpPr>
          <p:grpSpPr bwMode="auto">
            <a:xfrm>
              <a:off x="1258" y="672"/>
              <a:ext cx="2993" cy="2395"/>
              <a:chOff x="1258" y="672"/>
              <a:chExt cx="2993" cy="2395"/>
            </a:xfrm>
          </p:grpSpPr>
          <p:sp>
            <p:nvSpPr>
              <p:cNvPr id="50193" name="Line 87"/>
              <p:cNvSpPr>
                <a:spLocks noChangeShapeType="1"/>
              </p:cNvSpPr>
              <p:nvPr/>
            </p:nvSpPr>
            <p:spPr bwMode="auto">
              <a:xfrm flipH="1" flipV="1">
                <a:off x="3507" y="1159"/>
                <a:ext cx="744" cy="657"/>
              </a:xfrm>
              <a:prstGeom prst="line">
                <a:avLst/>
              </a:prstGeom>
              <a:noFill/>
              <a:ln w="38100">
                <a:solidFill>
                  <a:srgbClr val="FF3300"/>
                </a:solidFill>
                <a:round/>
                <a:headEnd type="triangle" w="med" len="med"/>
                <a:tailEnd/>
              </a:ln>
            </p:spPr>
            <p:txBody>
              <a:bodyPr/>
              <a:lstStyle/>
              <a:p>
                <a:endParaRPr lang="nl-NL"/>
              </a:p>
            </p:txBody>
          </p:sp>
          <p:pic>
            <p:nvPicPr>
              <p:cNvPr id="50194" name="Picture 88"/>
              <p:cNvPicPr>
                <a:picLocks noChangeAspect="1" noChangeArrowheads="1"/>
              </p:cNvPicPr>
              <p:nvPr/>
            </p:nvPicPr>
            <p:blipFill>
              <a:blip r:embed="rId11"/>
              <a:srcRect/>
              <a:stretch>
                <a:fillRect/>
              </a:stretch>
            </p:blipFill>
            <p:spPr bwMode="auto">
              <a:xfrm>
                <a:off x="1592" y="2182"/>
                <a:ext cx="1117" cy="725"/>
              </a:xfrm>
              <a:prstGeom prst="rect">
                <a:avLst/>
              </a:prstGeom>
              <a:noFill/>
              <a:ln w="12700">
                <a:noFill/>
                <a:miter lim="800000"/>
                <a:headEnd type="none" w="sm" len="sm"/>
                <a:tailEnd type="none" w="sm" len="sm"/>
              </a:ln>
            </p:spPr>
          </p:pic>
          <p:pic>
            <p:nvPicPr>
              <p:cNvPr id="50195" name="Picture 89"/>
              <p:cNvPicPr>
                <a:picLocks noChangeAspect="1" noChangeArrowheads="1"/>
              </p:cNvPicPr>
              <p:nvPr/>
            </p:nvPicPr>
            <p:blipFill>
              <a:blip r:embed="rId12"/>
              <a:srcRect/>
              <a:stretch>
                <a:fillRect/>
              </a:stretch>
            </p:blipFill>
            <p:spPr bwMode="auto">
              <a:xfrm>
                <a:off x="1665" y="2332"/>
                <a:ext cx="819" cy="522"/>
              </a:xfrm>
              <a:prstGeom prst="rect">
                <a:avLst/>
              </a:prstGeom>
              <a:noFill/>
              <a:ln w="9525">
                <a:noFill/>
                <a:miter lim="800000"/>
                <a:headEnd/>
                <a:tailEnd/>
              </a:ln>
            </p:spPr>
          </p:pic>
          <p:sp>
            <p:nvSpPr>
              <p:cNvPr id="50196" name="Text Box 90"/>
              <p:cNvSpPr txBox="1">
                <a:spLocks noChangeArrowheads="1"/>
              </p:cNvSpPr>
              <p:nvPr/>
            </p:nvSpPr>
            <p:spPr bwMode="auto">
              <a:xfrm>
                <a:off x="2528" y="2286"/>
                <a:ext cx="987" cy="370"/>
              </a:xfrm>
              <a:prstGeom prst="rect">
                <a:avLst/>
              </a:prstGeom>
              <a:noFill/>
              <a:ln w="9525">
                <a:noFill/>
                <a:miter lim="800000"/>
                <a:headEnd/>
                <a:tailEnd/>
              </a:ln>
            </p:spPr>
            <p:txBody>
              <a:bodyPr>
                <a:spAutoFit/>
              </a:bodyPr>
              <a:lstStyle/>
              <a:p>
                <a:pPr algn="ctr" eaLnBrk="0" hangingPunct="0">
                  <a:lnSpc>
                    <a:spcPct val="90000"/>
                  </a:lnSpc>
                  <a:spcBef>
                    <a:spcPct val="0"/>
                  </a:spcBef>
                </a:pPr>
                <a:r>
                  <a:rPr lang="en-US" i="0">
                    <a:solidFill>
                      <a:srgbClr val="CC3300"/>
                    </a:solidFill>
                    <a:latin typeface="Arial Narrow" pitchFamily="34" charset="0"/>
                  </a:rPr>
                  <a:t>Interchange</a:t>
                </a:r>
                <a:br>
                  <a:rPr lang="en-US" i="0">
                    <a:solidFill>
                      <a:srgbClr val="CC3300"/>
                    </a:solidFill>
                    <a:latin typeface="Arial Narrow" pitchFamily="34" charset="0"/>
                  </a:rPr>
                </a:br>
                <a:r>
                  <a:rPr lang="en-US" i="0">
                    <a:solidFill>
                      <a:srgbClr val="CC3300"/>
                    </a:solidFill>
                    <a:latin typeface="Arial Narrow" pitchFamily="34" charset="0"/>
                  </a:rPr>
                  <a:t>Formats</a:t>
                </a:r>
              </a:p>
            </p:txBody>
          </p:sp>
          <p:sp>
            <p:nvSpPr>
              <p:cNvPr id="50197" name="Line 91"/>
              <p:cNvSpPr>
                <a:spLocks noChangeShapeType="1"/>
              </p:cNvSpPr>
              <p:nvPr/>
            </p:nvSpPr>
            <p:spPr bwMode="auto">
              <a:xfrm flipV="1">
                <a:off x="2003" y="1164"/>
                <a:ext cx="584" cy="1053"/>
              </a:xfrm>
              <a:prstGeom prst="line">
                <a:avLst/>
              </a:prstGeom>
              <a:noFill/>
              <a:ln w="38100">
                <a:solidFill>
                  <a:srgbClr val="FF3300"/>
                </a:solidFill>
                <a:round/>
                <a:headEnd type="triangle" w="med" len="med"/>
                <a:tailEnd/>
              </a:ln>
            </p:spPr>
            <p:txBody>
              <a:bodyPr/>
              <a:lstStyle/>
              <a:p>
                <a:endParaRPr lang="nl-NL"/>
              </a:p>
            </p:txBody>
          </p:sp>
          <p:sp>
            <p:nvSpPr>
              <p:cNvPr id="50198" name="Line 92"/>
              <p:cNvSpPr>
                <a:spLocks noChangeShapeType="1"/>
              </p:cNvSpPr>
              <p:nvPr/>
            </p:nvSpPr>
            <p:spPr bwMode="auto">
              <a:xfrm flipH="1" flipV="1">
                <a:off x="2646" y="2726"/>
                <a:ext cx="619" cy="341"/>
              </a:xfrm>
              <a:prstGeom prst="line">
                <a:avLst/>
              </a:prstGeom>
              <a:noFill/>
              <a:ln w="38100">
                <a:solidFill>
                  <a:srgbClr val="FF3300"/>
                </a:solidFill>
                <a:prstDash val="sysDot"/>
                <a:round/>
                <a:headEnd type="triangle" w="med" len="med"/>
                <a:tailEnd/>
              </a:ln>
            </p:spPr>
            <p:txBody>
              <a:bodyPr/>
              <a:lstStyle/>
              <a:p>
                <a:endParaRPr lang="nl-NL"/>
              </a:p>
            </p:txBody>
          </p:sp>
          <p:sp>
            <p:nvSpPr>
              <p:cNvPr id="50199" name="Line 93"/>
              <p:cNvSpPr>
                <a:spLocks noChangeShapeType="1"/>
              </p:cNvSpPr>
              <p:nvPr/>
            </p:nvSpPr>
            <p:spPr bwMode="auto">
              <a:xfrm flipH="1" flipV="1">
                <a:off x="3294" y="1176"/>
                <a:ext cx="346" cy="1891"/>
              </a:xfrm>
              <a:prstGeom prst="line">
                <a:avLst/>
              </a:prstGeom>
              <a:noFill/>
              <a:ln w="38100">
                <a:solidFill>
                  <a:srgbClr val="FF3300"/>
                </a:solidFill>
                <a:round/>
                <a:headEnd type="triangle" w="med" len="med"/>
                <a:tailEnd/>
              </a:ln>
            </p:spPr>
            <p:txBody>
              <a:bodyPr/>
              <a:lstStyle/>
              <a:p>
                <a:endParaRPr lang="nl-NL"/>
              </a:p>
            </p:txBody>
          </p:sp>
          <p:sp>
            <p:nvSpPr>
              <p:cNvPr id="50200" name="Rectangle 94"/>
              <p:cNvSpPr>
                <a:spLocks noChangeArrowheads="1"/>
              </p:cNvSpPr>
              <p:nvPr/>
            </p:nvSpPr>
            <p:spPr bwMode="auto">
              <a:xfrm>
                <a:off x="2566" y="1565"/>
                <a:ext cx="635" cy="409"/>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r>
                  <a:rPr lang="de-DE" sz="2000" i="0"/>
                  <a:t>D &amp; C</a:t>
                </a:r>
              </a:p>
              <a:p>
                <a:pPr algn="ctr" eaLnBrk="0" hangingPunct="0">
                  <a:lnSpc>
                    <a:spcPct val="70000"/>
                  </a:lnSpc>
                  <a:spcBef>
                    <a:spcPct val="0"/>
                  </a:spcBef>
                </a:pPr>
                <a:r>
                  <a:rPr lang="de-DE" sz="2000" i="0"/>
                  <a:t>Profile</a:t>
                </a:r>
              </a:p>
            </p:txBody>
          </p:sp>
          <p:sp>
            <p:nvSpPr>
              <p:cNvPr id="50201" name="Line 95"/>
              <p:cNvSpPr>
                <a:spLocks noChangeShapeType="1"/>
              </p:cNvSpPr>
              <p:nvPr/>
            </p:nvSpPr>
            <p:spPr bwMode="auto">
              <a:xfrm flipV="1">
                <a:off x="2917" y="1113"/>
                <a:ext cx="1" cy="409"/>
              </a:xfrm>
              <a:prstGeom prst="line">
                <a:avLst/>
              </a:prstGeom>
              <a:noFill/>
              <a:ln w="38100">
                <a:solidFill>
                  <a:srgbClr val="FF3300"/>
                </a:solidFill>
                <a:round/>
                <a:headEnd type="triangle" w="med" len="med"/>
                <a:tailEnd/>
              </a:ln>
            </p:spPr>
            <p:txBody>
              <a:bodyPr/>
              <a:lstStyle/>
              <a:p>
                <a:endParaRPr lang="nl-NL"/>
              </a:p>
            </p:txBody>
          </p:sp>
          <p:sp>
            <p:nvSpPr>
              <p:cNvPr id="50202" name="Line 96"/>
              <p:cNvSpPr>
                <a:spLocks noChangeShapeType="1"/>
              </p:cNvSpPr>
              <p:nvPr/>
            </p:nvSpPr>
            <p:spPr bwMode="auto">
              <a:xfrm flipH="1" flipV="1">
                <a:off x="3123" y="1957"/>
                <a:ext cx="1111" cy="950"/>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3" name="Line 97"/>
              <p:cNvSpPr>
                <a:spLocks noChangeShapeType="1"/>
              </p:cNvSpPr>
              <p:nvPr/>
            </p:nvSpPr>
            <p:spPr bwMode="auto">
              <a:xfrm flipV="1">
                <a:off x="1258" y="1747"/>
                <a:ext cx="1388" cy="443"/>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4" name="Text Box 98"/>
              <p:cNvSpPr txBox="1">
                <a:spLocks noChangeArrowheads="1"/>
              </p:cNvSpPr>
              <p:nvPr/>
            </p:nvSpPr>
            <p:spPr bwMode="auto">
              <a:xfrm>
                <a:off x="1563" y="1264"/>
                <a:ext cx="757" cy="272"/>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i="0"/>
                  <a:t>XMLSchema</a:t>
                </a:r>
                <a:br>
                  <a:rPr lang="en-US" sz="1400" i="0"/>
                </a:br>
                <a:r>
                  <a:rPr lang="en-US" sz="1400" i="0"/>
                  <a:t>Generation</a:t>
                </a:r>
              </a:p>
            </p:txBody>
          </p:sp>
          <p:sp>
            <p:nvSpPr>
              <p:cNvPr id="50205" name="Text Box 99"/>
              <p:cNvSpPr txBox="1">
                <a:spLocks noChangeArrowheads="1"/>
              </p:cNvSpPr>
              <p:nvPr/>
            </p:nvSpPr>
            <p:spPr bwMode="auto">
              <a:xfrm>
                <a:off x="3419" y="1609"/>
                <a:ext cx="694" cy="27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400" i="0"/>
                  <a:t>IDL</a:t>
                </a:r>
                <a:br>
                  <a:rPr lang="en-US" sz="1400" i="0"/>
                </a:br>
                <a:r>
                  <a:rPr lang="en-US" sz="1400" i="0"/>
                  <a:t>Generation</a:t>
                </a:r>
              </a:p>
            </p:txBody>
          </p:sp>
          <p:sp>
            <p:nvSpPr>
              <p:cNvPr id="50206" name="Rectangle 100"/>
              <p:cNvSpPr>
                <a:spLocks noChangeArrowheads="1"/>
              </p:cNvSpPr>
              <p:nvPr/>
            </p:nvSpPr>
            <p:spPr bwMode="auto">
              <a:xfrm>
                <a:off x="2143" y="681"/>
                <a:ext cx="1363" cy="490"/>
              </a:xfrm>
              <a:prstGeom prst="rect">
                <a:avLst/>
              </a:prstGeom>
              <a:solidFill>
                <a:srgbClr val="FF3300"/>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3300"/>
                </a:extrusionClr>
              </a:sp3d>
            </p:spPr>
            <p:txBody>
              <a:bodyPr wrap="none" anchor="ctr">
                <a:flatTx/>
              </a:bodyPr>
              <a:lstStyle/>
              <a:p>
                <a:endParaRPr lang="nl-NL"/>
              </a:p>
            </p:txBody>
          </p:sp>
          <p:sp>
            <p:nvSpPr>
              <p:cNvPr id="50207" name="Text Box 101"/>
              <p:cNvSpPr txBox="1">
                <a:spLocks noChangeArrowheads="1"/>
              </p:cNvSpPr>
              <p:nvPr/>
            </p:nvSpPr>
            <p:spPr bwMode="auto">
              <a:xfrm>
                <a:off x="2178" y="674"/>
                <a:ext cx="1289" cy="232"/>
              </a:xfrm>
              <a:prstGeom prst="rect">
                <a:avLst/>
              </a:prstGeom>
              <a:noFill/>
              <a:ln w="9525">
                <a:noFill/>
                <a:miter lim="800000"/>
                <a:headEnd/>
                <a:tailEnd/>
              </a:ln>
            </p:spPr>
            <p:txBody>
              <a:bodyPr>
                <a:spAutoFit/>
              </a:bodyPr>
              <a:lstStyle/>
              <a:p>
                <a:pPr algn="ctr" eaLnBrk="0" hangingPunct="0">
                  <a:lnSpc>
                    <a:spcPct val="90000"/>
                  </a:lnSpc>
                  <a:spcBef>
                    <a:spcPct val="0"/>
                  </a:spcBef>
                </a:pPr>
                <a:endParaRPr lang="de-DE" sz="2000" i="0">
                  <a:solidFill>
                    <a:srgbClr val="FF7C53"/>
                  </a:solidFill>
                </a:endParaRPr>
              </a:p>
            </p:txBody>
          </p:sp>
          <p:sp>
            <p:nvSpPr>
              <p:cNvPr id="50208" name="Text Box 102"/>
              <p:cNvSpPr txBox="1">
                <a:spLocks noChangeArrowheads="1"/>
              </p:cNvSpPr>
              <p:nvPr/>
            </p:nvSpPr>
            <p:spPr bwMode="auto">
              <a:xfrm>
                <a:off x="2039" y="672"/>
                <a:ext cx="1629" cy="453"/>
              </a:xfrm>
              <a:prstGeom prst="rect">
                <a:avLst/>
              </a:prstGeom>
              <a:noFill/>
              <a:ln w="12700">
                <a:noFill/>
                <a:miter lim="800000"/>
                <a:headEnd/>
                <a:tailEnd/>
              </a:ln>
            </p:spPr>
            <p:txBody>
              <a:bodyPr>
                <a:spAutoFit/>
              </a:bodyPr>
              <a:lstStyle/>
              <a:p>
                <a:pPr algn="ctr" eaLnBrk="0" hangingPunct="0">
                  <a:lnSpc>
                    <a:spcPct val="110000"/>
                  </a:lnSpc>
                  <a:spcBef>
                    <a:spcPct val="0"/>
                  </a:spcBef>
                </a:pPr>
                <a:r>
                  <a:rPr lang="en-US" sz="2000" i="0">
                    <a:solidFill>
                      <a:schemeClr val="bg1"/>
                    </a:solidFill>
                  </a:rPr>
                  <a:t>OMG D &amp; C Spec</a:t>
                </a:r>
              </a:p>
              <a:p>
                <a:pPr algn="ctr" eaLnBrk="0" hangingPunct="0">
                  <a:lnSpc>
                    <a:spcPct val="80000"/>
                  </a:lnSpc>
                  <a:spcBef>
                    <a:spcPct val="0"/>
                  </a:spcBef>
                </a:pPr>
                <a:r>
                  <a:rPr lang="en-US" sz="2000" i="0">
                    <a:solidFill>
                      <a:schemeClr val="bg1"/>
                    </a:solidFill>
                  </a:rPr>
                  <a:t>(PIM &amp; PSMs</a:t>
                </a:r>
                <a:r>
                  <a:rPr lang="en-US" sz="2400" i="0">
                    <a:solidFill>
                      <a:schemeClr val="bg1"/>
                    </a:solidFill>
                  </a:rPr>
                  <a:t>)</a:t>
                </a:r>
                <a:endParaRPr lang="de-DE" sz="2000" i="0">
                  <a:solidFill>
                    <a:schemeClr val="bg1"/>
                  </a:solidFill>
                </a:endParaRPr>
              </a:p>
            </p:txBody>
          </p:sp>
        </p:grpSp>
      </p:grpSp>
      <p:sp>
        <p:nvSpPr>
          <p:cNvPr id="50190" name="Rectangle 10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CCM Deployment Solution</a:t>
            </a:r>
          </a:p>
        </p:txBody>
      </p:sp>
      <p:sp>
        <p:nvSpPr>
          <p:cNvPr id="147459" name="Rectangle 3"/>
          <p:cNvSpPr>
            <a:spLocks noChangeArrowheads="1"/>
          </p:cNvSpPr>
          <p:nvPr/>
        </p:nvSpPr>
        <p:spPr bwMode="auto">
          <a:xfrm>
            <a:off x="228600" y="998538"/>
            <a:ext cx="8763000" cy="4876800"/>
          </a:xfrm>
          <a:prstGeom prst="rect">
            <a:avLst/>
          </a:prstGeom>
          <a:noFill/>
          <a:ln w="9525">
            <a:noFill/>
            <a:miter lim="800000"/>
            <a:headEnd/>
            <a:tailEnd/>
          </a:ln>
        </p:spPr>
        <p:txBody>
          <a:bodyPr/>
          <a:lstStyle/>
          <a:p>
            <a:pPr marL="169863" indent="-169863">
              <a:buFontTx/>
              <a:buChar char="•"/>
            </a:pPr>
            <a:r>
              <a:rPr lang="en-US" altLang="zh-CN" sz="2000" b="1" i="0">
                <a:ea typeface="宋体" pitchFamily="2" charset="-122"/>
              </a:rPr>
              <a:t>Well-defined exchange format</a:t>
            </a:r>
          </a:p>
          <a:p>
            <a:pPr marL="511175" lvl="1" indent="-169863">
              <a:buFontTx/>
              <a:buChar char="–"/>
            </a:pPr>
            <a:r>
              <a:rPr lang="en-US" altLang="zh-CN" sz="2000" i="0">
                <a:ea typeface="宋体" pitchFamily="2" charset="-122"/>
              </a:rPr>
              <a:t>Defines what a software vendor delivers</a:t>
            </a:r>
          </a:p>
          <a:p>
            <a:pPr marL="511175" lvl="1" indent="-169863">
              <a:buFontTx/>
              <a:buChar char="–"/>
            </a:pPr>
            <a:r>
              <a:rPr lang="en-US" altLang="zh-CN" sz="2000" i="0">
                <a:ea typeface="宋体" pitchFamily="2" charset="-122"/>
              </a:rPr>
              <a:t>Requires “off-line” data format that can be stored in XML files</a:t>
            </a:r>
          </a:p>
          <a:p>
            <a:pPr marL="169863" indent="-169863">
              <a:buFontTx/>
              <a:buChar char="•"/>
            </a:pPr>
            <a:r>
              <a:rPr lang="en-US" altLang="zh-CN" sz="2000" b="1" i="0">
                <a:ea typeface="宋体" pitchFamily="2" charset="-122"/>
              </a:rPr>
              <a:t>Well-defined interfaces</a:t>
            </a:r>
          </a:p>
          <a:p>
            <a:pPr marL="511175" lvl="1" indent="-169863">
              <a:buFontTx/>
              <a:buChar char="–"/>
            </a:pPr>
            <a:r>
              <a:rPr lang="en-US" altLang="zh-CN" sz="2000" i="0">
                <a:ea typeface="宋体" pitchFamily="2" charset="-122"/>
              </a:rPr>
              <a:t>Infrastructure to install, configure, &amp; deploy software</a:t>
            </a:r>
          </a:p>
          <a:p>
            <a:pPr marL="511175" lvl="1" indent="-169863">
              <a:buFontTx/>
              <a:buChar char="–"/>
            </a:pPr>
            <a:r>
              <a:rPr lang="en-US" altLang="zh-CN" sz="2000" i="0">
                <a:ea typeface="宋体" pitchFamily="2" charset="-122"/>
              </a:rPr>
              <a:t>Requires “on-line” IDL data format that can be passed to/from interfaces</a:t>
            </a:r>
          </a:p>
          <a:p>
            <a:pPr marL="169863" indent="-169863">
              <a:buFontTx/>
              <a:buChar char="•"/>
            </a:pPr>
            <a:r>
              <a:rPr lang="en-US" altLang="zh-CN" sz="2000" b="1" i="0">
                <a:ea typeface="宋体" pitchFamily="2" charset="-122"/>
              </a:rPr>
              <a:t>Well-defined software metadata model</a:t>
            </a:r>
          </a:p>
          <a:p>
            <a:pPr marL="511175" lvl="1" indent="-169863">
              <a:buFontTx/>
              <a:buChar char="–"/>
            </a:pPr>
            <a:r>
              <a:rPr lang="en-US" altLang="zh-CN" sz="2000" i="0">
                <a:ea typeface="宋体" pitchFamily="2" charset="-122"/>
              </a:rPr>
              <a:t>Annotate software &amp; hardware with interoperable, vendor-independent, deployment-relevant information</a:t>
            </a:r>
          </a:p>
          <a:p>
            <a:pPr marL="511175" lvl="1" indent="-169863">
              <a:buFontTx/>
              <a:buChar char="–"/>
            </a:pPr>
            <a:r>
              <a:rPr lang="en-US" altLang="zh-CN" sz="2000" i="0">
                <a:ea typeface="宋体" pitchFamily="2" charset="-122"/>
              </a:rPr>
              <a:t>Generate “on-line” &amp; “off-line” data formats from models</a:t>
            </a:r>
          </a:p>
          <a:p>
            <a:pPr marL="857250" lvl="2" indent="-174625">
              <a:buFontTx/>
              <a:buChar char="•"/>
            </a:pPr>
            <a:r>
              <a:rPr lang="en-US" altLang="zh-CN" sz="2000" i="0">
                <a:ea typeface="宋体" pitchFamily="2" charset="-122"/>
              </a:rPr>
              <a:t>e.g., CoSMIC at www.dre.vanderbilt.edu/cosmic</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4"/>
          <p:cNvSpPr>
            <a:spLocks noGrp="1"/>
          </p:cNvSpPr>
          <p:nvPr>
            <p:ph type="sldNum" sz="quarter" idx="10"/>
          </p:nvPr>
        </p:nvSpPr>
        <p:spPr>
          <a:noFill/>
        </p:spPr>
        <p:txBody>
          <a:bodyPr/>
          <a:lstStyle/>
          <a:p>
            <a:fld id="{6A1217F2-CD69-488A-A493-A3B64B931AAA}" type="slidenum">
              <a:rPr lang="zh-CN" altLang="en-US" smtClean="0">
                <a:latin typeface="Arial" charset="0"/>
              </a:rPr>
              <a:pPr/>
              <a:t>122</a:t>
            </a:fld>
            <a:endParaRPr lang="en-US" altLang="zh-CN" smtClean="0">
              <a:latin typeface="Arial" charset="0"/>
            </a:endParaRPr>
          </a:p>
        </p:txBody>
      </p:sp>
      <p:sp>
        <p:nvSpPr>
          <p:cNvPr id="14848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Overview of Lightweight CCM Specification</a:t>
            </a:r>
          </a:p>
        </p:txBody>
      </p:sp>
      <p:sp>
        <p:nvSpPr>
          <p:cNvPr id="148484" name="Rectangle 3"/>
          <p:cNvSpPr>
            <a:spLocks noChangeArrowheads="1"/>
          </p:cNvSpPr>
          <p:nvPr/>
        </p:nvSpPr>
        <p:spPr bwMode="auto">
          <a:xfrm>
            <a:off x="1435100" y="5580063"/>
            <a:ext cx="6969125" cy="457200"/>
          </a:xfrm>
          <a:prstGeom prst="rect">
            <a:avLst/>
          </a:prstGeom>
          <a:noFill/>
          <a:ln w="9525">
            <a:noFill/>
            <a:miter lim="800000"/>
            <a:headEnd/>
            <a:tailEnd/>
          </a:ln>
        </p:spPr>
        <p:txBody>
          <a:bodyPr wrap="none">
            <a:spAutoFit/>
          </a:bodyPr>
          <a:lstStyle/>
          <a:p>
            <a:pPr lvl="1" algn="ctr">
              <a:spcBef>
                <a:spcPct val="20000"/>
              </a:spcBef>
            </a:pPr>
            <a:r>
              <a:rPr lang="en-US" altLang="zh-CN" sz="2400" i="0">
                <a:ea typeface="宋体" pitchFamily="2" charset="-122"/>
              </a:rPr>
              <a:t>www.omg.org/cgi-bin/doc?realtime/2003-05-05</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corvette4"/>
          <p:cNvPicPr>
            <a:picLocks noChangeAspect="1" noChangeArrowheads="1"/>
          </p:cNvPicPr>
          <p:nvPr/>
        </p:nvPicPr>
        <p:blipFill>
          <a:blip r:embed="rId2"/>
          <a:srcRect/>
          <a:stretch>
            <a:fillRect/>
          </a:stretch>
        </p:blipFill>
        <p:spPr bwMode="auto">
          <a:xfrm>
            <a:off x="5418138" y="2185988"/>
            <a:ext cx="3352800" cy="2514600"/>
          </a:xfrm>
          <a:prstGeom prst="rect">
            <a:avLst/>
          </a:prstGeom>
          <a:noFill/>
          <a:ln w="9525">
            <a:noFill/>
            <a:miter lim="800000"/>
            <a:headEnd/>
            <a:tailEnd/>
          </a:ln>
        </p:spPr>
      </p:pic>
      <p:sp>
        <p:nvSpPr>
          <p:cNvPr id="149507" name="Rectangle 3"/>
          <p:cNvSpPr>
            <a:spLocks noGrp="1" noChangeArrowheads="1"/>
          </p:cNvSpPr>
          <p:nvPr>
            <p:ph type="title"/>
          </p:nvPr>
        </p:nvSpPr>
        <p:spPr/>
        <p:txBody>
          <a:bodyPr/>
          <a:lstStyle/>
          <a:p>
            <a:pPr eaLnBrk="1" hangingPunct="1"/>
            <a:r>
              <a:rPr lang="en-US" altLang="zh-CN" sz="3000" smtClean="0">
                <a:ea typeface="宋体" pitchFamily="2" charset="-122"/>
              </a:rPr>
              <a:t>Motivation for Lightweight CCM (LwCCM)</a:t>
            </a:r>
          </a:p>
        </p:txBody>
      </p:sp>
      <p:sp>
        <p:nvSpPr>
          <p:cNvPr id="149508" name="Rectangle 4"/>
          <p:cNvSpPr>
            <a:spLocks noGrp="1" noChangeArrowheads="1"/>
          </p:cNvSpPr>
          <p:nvPr>
            <p:ph type="body" idx="1"/>
          </p:nvPr>
        </p:nvSpPr>
        <p:spPr>
          <a:xfrm>
            <a:off x="74613" y="946150"/>
            <a:ext cx="5121275" cy="5362575"/>
          </a:xfrm>
        </p:spPr>
        <p:txBody>
          <a:bodyPr/>
          <a:lstStyle/>
          <a:p>
            <a:pPr marL="174625" indent="-174625" eaLnBrk="1" hangingPunct="1">
              <a:spcBef>
                <a:spcPct val="70000"/>
              </a:spcBef>
            </a:pPr>
            <a:r>
              <a:rPr lang="en-US" altLang="zh-CN" sz="2000" smtClean="0">
                <a:ea typeface="宋体" pitchFamily="2" charset="-122"/>
              </a:rPr>
              <a:t>Many DRE CORBA applications can’t use “enterprise” CCM due to constraints </a:t>
            </a:r>
          </a:p>
          <a:p>
            <a:pPr marL="511175" lvl="1" indent="-163513" eaLnBrk="1" hangingPunct="1">
              <a:spcBef>
                <a:spcPct val="70000"/>
              </a:spcBef>
            </a:pPr>
            <a:r>
              <a:rPr lang="en-US" altLang="zh-CN" sz="2000" smtClean="0">
                <a:ea typeface="宋体" pitchFamily="2" charset="-122"/>
              </a:rPr>
              <a:t>e.g., small code size in embedded environments &amp; limited processing overhead for performance-intensive applications</a:t>
            </a:r>
          </a:p>
          <a:p>
            <a:pPr marL="174625" indent="-174625" eaLnBrk="1" hangingPunct="1">
              <a:spcBef>
                <a:spcPct val="70000"/>
              </a:spcBef>
            </a:pPr>
            <a:r>
              <a:rPr lang="en-US" altLang="zh-CN" sz="2000" smtClean="0">
                <a:ea typeface="宋体" pitchFamily="2" charset="-122"/>
              </a:rPr>
              <a:t>These constrained environments need “lightweight” CCM functionality </a:t>
            </a:r>
          </a:p>
          <a:p>
            <a:pPr marL="174625" indent="-174625" eaLnBrk="1" hangingPunct="1">
              <a:spcBef>
                <a:spcPct val="70000"/>
              </a:spcBef>
            </a:pPr>
            <a:r>
              <a:rPr lang="en-US" altLang="zh-CN" sz="2000" smtClean="0">
                <a:ea typeface="宋体" pitchFamily="2" charset="-122"/>
              </a:rPr>
              <a:t>ORB vendors, or other third-party vendors, can then support this lightweight version in a standard package</a:t>
            </a:r>
          </a:p>
          <a:p>
            <a:pPr marL="174625" indent="-174625" eaLnBrk="1" hangingPunct="1">
              <a:spcBef>
                <a:spcPct val="70000"/>
              </a:spcBef>
            </a:pPr>
            <a:r>
              <a:rPr lang="en-US" altLang="zh-CN" sz="2000" smtClean="0">
                <a:ea typeface="宋体" pitchFamily="2" charset="-122"/>
              </a:rPr>
              <a:t>In the </a:t>
            </a:r>
            <a:r>
              <a:rPr lang="en-US" altLang="zh-CN" sz="2000" i="1" smtClean="0">
                <a:ea typeface="宋体" pitchFamily="2" charset="-122"/>
              </a:rPr>
              <a:t>Lightweight CCM</a:t>
            </a:r>
            <a:r>
              <a:rPr lang="en-US" altLang="zh-CN" sz="2000" smtClean="0">
                <a:ea typeface="宋体" pitchFamily="2" charset="-122"/>
              </a:rPr>
              <a:t> specification, each section is explicitly treated &amp; either retained as is, profiled, or removed</a:t>
            </a:r>
          </a:p>
        </p:txBody>
      </p:sp>
      <p:pic>
        <p:nvPicPr>
          <p:cNvPr id="149509" name="Picture 6" descr="fabric parabolic telescope2"/>
          <p:cNvPicPr>
            <a:picLocks noChangeAspect="1" noChangeArrowheads="1"/>
          </p:cNvPicPr>
          <p:nvPr/>
        </p:nvPicPr>
        <p:blipFill>
          <a:blip r:embed="rId3"/>
          <a:srcRect/>
          <a:stretch>
            <a:fillRect/>
          </a:stretch>
        </p:blipFill>
        <p:spPr bwMode="auto">
          <a:xfrm>
            <a:off x="5230813" y="1181100"/>
            <a:ext cx="1619250" cy="1273175"/>
          </a:xfrm>
          <a:prstGeom prst="rect">
            <a:avLst/>
          </a:prstGeom>
          <a:noFill/>
          <a:ln w="9525">
            <a:noFill/>
            <a:miter lim="800000"/>
            <a:headEnd/>
            <a:tailEnd/>
          </a:ln>
        </p:spPr>
      </p:pic>
      <p:pic>
        <p:nvPicPr>
          <p:cNvPr id="149510" name="Picture 7" descr="Presentation1"/>
          <p:cNvPicPr>
            <a:picLocks noChangeAspect="1" noChangeArrowheads="1"/>
          </p:cNvPicPr>
          <p:nvPr/>
        </p:nvPicPr>
        <p:blipFill>
          <a:blip r:embed="rId4"/>
          <a:srcRect/>
          <a:stretch>
            <a:fillRect/>
          </a:stretch>
        </p:blipFill>
        <p:spPr bwMode="auto">
          <a:xfrm>
            <a:off x="7739063" y="1019175"/>
            <a:ext cx="1376362" cy="1708150"/>
          </a:xfrm>
          <a:prstGeom prst="rect">
            <a:avLst/>
          </a:prstGeom>
          <a:noFill/>
          <a:ln w="9525">
            <a:noFill/>
            <a:miter lim="800000"/>
            <a:headEnd/>
            <a:tailEnd/>
          </a:ln>
        </p:spPr>
      </p:pic>
      <p:pic>
        <p:nvPicPr>
          <p:cNvPr id="149511" name="Picture 8" descr="untitled2"/>
          <p:cNvPicPr>
            <a:picLocks noChangeAspect="1" noChangeArrowheads="1"/>
          </p:cNvPicPr>
          <p:nvPr/>
        </p:nvPicPr>
        <p:blipFill>
          <a:blip r:embed="rId5"/>
          <a:srcRect/>
          <a:stretch>
            <a:fillRect/>
          </a:stretch>
        </p:blipFill>
        <p:spPr bwMode="auto">
          <a:xfrm>
            <a:off x="6615113" y="4583113"/>
            <a:ext cx="2509837" cy="1238250"/>
          </a:xfrm>
          <a:prstGeom prst="rect">
            <a:avLst/>
          </a:prstGeom>
          <a:noFill/>
          <a:ln w="9525">
            <a:noFill/>
            <a:miter lim="800000"/>
            <a:headEnd/>
            <a:tailEnd/>
          </a:ln>
        </p:spPr>
      </p:pic>
      <p:pic>
        <p:nvPicPr>
          <p:cNvPr id="149512" name="Picture 9" descr="Presentation1"/>
          <p:cNvPicPr>
            <a:picLocks noChangeAspect="1" noChangeArrowheads="1"/>
          </p:cNvPicPr>
          <p:nvPr/>
        </p:nvPicPr>
        <p:blipFill>
          <a:blip r:embed="rId6"/>
          <a:srcRect/>
          <a:stretch>
            <a:fillRect/>
          </a:stretch>
        </p:blipFill>
        <p:spPr bwMode="auto">
          <a:xfrm>
            <a:off x="4943475" y="4860925"/>
            <a:ext cx="1751013" cy="1357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ChangeArrowheads="1"/>
          </p:cNvSpPr>
          <p:nvPr/>
        </p:nvSpPr>
        <p:spPr bwMode="auto">
          <a:xfrm>
            <a:off x="4641850" y="1133475"/>
            <a:ext cx="4371975" cy="4972050"/>
          </a:xfrm>
          <a:prstGeom prst="rect">
            <a:avLst/>
          </a:prstGeom>
          <a:solidFill>
            <a:srgbClr val="FFCC66"/>
          </a:solidFill>
          <a:ln w="9525">
            <a:solidFill>
              <a:schemeClr val="tx1"/>
            </a:solidFill>
            <a:miter lim="800000"/>
            <a:headEnd/>
            <a:tailEnd/>
          </a:ln>
        </p:spPr>
        <p:txBody>
          <a:bodyPr wrap="none" anchor="ctr"/>
          <a:lstStyle/>
          <a:p>
            <a:endParaRPr lang="nl-NL"/>
          </a:p>
        </p:txBody>
      </p:sp>
      <p:sp>
        <p:nvSpPr>
          <p:cNvPr id="51204" name="Rectangle 3"/>
          <p:cNvSpPr>
            <a:spLocks noGrp="1" noChangeArrowheads="1"/>
          </p:cNvSpPr>
          <p:nvPr>
            <p:ph type="title"/>
          </p:nvPr>
        </p:nvSpPr>
        <p:spPr/>
        <p:txBody>
          <a:bodyPr/>
          <a:lstStyle/>
          <a:p>
            <a:pPr eaLnBrk="1" hangingPunct="1"/>
            <a:r>
              <a:rPr lang="en-US" altLang="zh-CN" sz="3000" smtClean="0">
                <a:ea typeface="宋体" pitchFamily="2" charset="-122"/>
              </a:rPr>
              <a:t>CCM Features Retained in LwCCM Subset</a:t>
            </a:r>
          </a:p>
        </p:txBody>
      </p:sp>
      <p:sp>
        <p:nvSpPr>
          <p:cNvPr id="51205" name="Rectangle 4"/>
          <p:cNvSpPr>
            <a:spLocks noGrp="1" noChangeArrowheads="1"/>
          </p:cNvSpPr>
          <p:nvPr>
            <p:ph type="body" idx="1"/>
          </p:nvPr>
        </p:nvSpPr>
        <p:spPr>
          <a:xfrm>
            <a:off x="152400" y="1046163"/>
            <a:ext cx="4181475" cy="5181600"/>
          </a:xfrm>
        </p:spPr>
        <p:txBody>
          <a:bodyPr/>
          <a:lstStyle/>
          <a:p>
            <a:pPr marL="174625" indent="-174625" eaLnBrk="1" hangingPunct="1">
              <a:spcBef>
                <a:spcPct val="60000"/>
              </a:spcBef>
              <a:buClr>
                <a:schemeClr val="tx1"/>
              </a:buClr>
            </a:pPr>
            <a:r>
              <a:rPr lang="en-US" altLang="zh-CN" sz="2000" smtClean="0">
                <a:ea typeface="宋体" pitchFamily="2" charset="-122"/>
              </a:rPr>
              <a:t>All types of ports, i.e.,</a:t>
            </a:r>
          </a:p>
          <a:p>
            <a:pPr marL="511175" lvl="1" indent="-163513" eaLnBrk="1" hangingPunct="1">
              <a:spcBef>
                <a:spcPct val="60000"/>
              </a:spcBef>
            </a:pPr>
            <a:r>
              <a:rPr lang="en-US" altLang="zh-CN" sz="2000" smtClean="0">
                <a:ea typeface="宋体" pitchFamily="2" charset="-122"/>
              </a:rPr>
              <a:t>Facets</a:t>
            </a:r>
          </a:p>
          <a:p>
            <a:pPr marL="511175" lvl="1" indent="-163513" eaLnBrk="1" hangingPunct="1">
              <a:spcBef>
                <a:spcPct val="60000"/>
              </a:spcBef>
            </a:pPr>
            <a:r>
              <a:rPr lang="en-US" altLang="zh-CN" sz="2000" smtClean="0">
                <a:ea typeface="宋体" pitchFamily="2" charset="-122"/>
              </a:rPr>
              <a:t>Receptacles</a:t>
            </a:r>
          </a:p>
          <a:p>
            <a:pPr marL="511175" lvl="1" indent="-163513" eaLnBrk="1" hangingPunct="1">
              <a:spcBef>
                <a:spcPct val="60000"/>
              </a:spcBef>
            </a:pPr>
            <a:r>
              <a:rPr lang="en-US" altLang="zh-CN" sz="2000" smtClean="0">
                <a:ea typeface="宋体" pitchFamily="2" charset="-122"/>
              </a:rPr>
              <a:t>Event sources &amp; sinks</a:t>
            </a:r>
          </a:p>
          <a:p>
            <a:pPr marL="511175" lvl="1" indent="-163513" eaLnBrk="1" hangingPunct="1">
              <a:spcBef>
                <a:spcPct val="60000"/>
              </a:spcBef>
            </a:pPr>
            <a:r>
              <a:rPr lang="en-US" altLang="zh-CN" sz="2000" smtClean="0">
                <a:ea typeface="宋体" pitchFamily="2" charset="-122"/>
              </a:rPr>
              <a:t>Attributes</a:t>
            </a:r>
          </a:p>
          <a:p>
            <a:pPr marL="174625" indent="-174625" eaLnBrk="1" hangingPunct="1">
              <a:spcBef>
                <a:spcPct val="60000"/>
              </a:spcBef>
              <a:buClr>
                <a:schemeClr val="tx1"/>
              </a:buClr>
            </a:pPr>
            <a:r>
              <a:rPr lang="en-US" altLang="zh-CN" sz="2000" smtClean="0">
                <a:ea typeface="宋体" pitchFamily="2" charset="-122"/>
              </a:rPr>
              <a:t>Component homes</a:t>
            </a:r>
          </a:p>
          <a:p>
            <a:pPr marL="174625" indent="-174625" eaLnBrk="1" hangingPunct="1">
              <a:spcBef>
                <a:spcPct val="60000"/>
              </a:spcBef>
              <a:buClr>
                <a:schemeClr val="tx1"/>
              </a:buClr>
            </a:pPr>
            <a:r>
              <a:rPr lang="en-US" altLang="zh-CN" sz="2000" smtClean="0">
                <a:ea typeface="宋体" pitchFamily="2" charset="-122"/>
              </a:rPr>
              <a:t>Generic port management operations in </a:t>
            </a:r>
            <a:r>
              <a:rPr lang="en-US" altLang="zh-CN" sz="2000" b="1" smtClean="0">
                <a:latin typeface="Courier New" pitchFamily="49" charset="0"/>
                <a:ea typeface="宋体" pitchFamily="2" charset="-122"/>
              </a:rPr>
              <a:t>CCMObject</a:t>
            </a:r>
          </a:p>
          <a:p>
            <a:pPr marL="174625" indent="-174625" eaLnBrk="1" hangingPunct="1">
              <a:spcBef>
                <a:spcPct val="60000"/>
              </a:spcBef>
              <a:buClr>
                <a:schemeClr val="tx1"/>
              </a:buClr>
            </a:pPr>
            <a:r>
              <a:rPr lang="en-US" altLang="zh-CN" sz="2000" smtClean="0">
                <a:ea typeface="宋体" pitchFamily="2" charset="-122"/>
              </a:rPr>
              <a:t>Monolithic implementations</a:t>
            </a:r>
          </a:p>
          <a:p>
            <a:pPr marL="174625" indent="-174625" eaLnBrk="1" hangingPunct="1">
              <a:spcBef>
                <a:spcPct val="60000"/>
              </a:spcBef>
              <a:buClr>
                <a:schemeClr val="tx1"/>
              </a:buClr>
            </a:pPr>
            <a:r>
              <a:rPr lang="en-US" altLang="zh-CN" sz="2000" smtClean="0">
                <a:ea typeface="宋体" pitchFamily="2" charset="-122"/>
              </a:rPr>
              <a:t>Session/service component/ container types</a:t>
            </a:r>
          </a:p>
        </p:txBody>
      </p:sp>
      <p:sp>
        <p:nvSpPr>
          <p:cNvPr id="51206" name="Text Box 5"/>
          <p:cNvSpPr txBox="1">
            <a:spLocks noChangeArrowheads="1"/>
          </p:cNvSpPr>
          <p:nvPr/>
        </p:nvSpPr>
        <p:spPr bwMode="auto">
          <a:xfrm>
            <a:off x="4845050" y="925513"/>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51202" name="Object 2"/>
          <p:cNvGraphicFramePr>
            <a:graphicFrameLocks noChangeAspect="1"/>
          </p:cNvGraphicFramePr>
          <p:nvPr/>
        </p:nvGraphicFramePr>
        <p:xfrm>
          <a:off x="4692650" y="1177925"/>
          <a:ext cx="4262438" cy="4857750"/>
        </p:xfrm>
        <a:graphic>
          <a:graphicData uri="http://schemas.openxmlformats.org/presentationml/2006/ole">
            <p:oleObj spid="_x0000_s51202" name="Visio" r:id="rId3" imgW="2327793" imgH="2654861" progId="Visio.Drawing.11">
              <p:embed/>
            </p:oleObj>
          </a:graphicData>
        </a:graphic>
      </p:graphicFrame>
      <p:sp>
        <p:nvSpPr>
          <p:cNvPr id="51207" name="Rectangle 7"/>
          <p:cNvSpPr>
            <a:spLocks noChangeArrowheads="1"/>
          </p:cNvSpPr>
          <p:nvPr/>
        </p:nvSpPr>
        <p:spPr bwMode="auto">
          <a:xfrm rot="5400000">
            <a:off x="4385468" y="3888582"/>
            <a:ext cx="1338263"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Receives From” </a:t>
            </a:r>
          </a:p>
        </p:txBody>
      </p:sp>
      <p:sp>
        <p:nvSpPr>
          <p:cNvPr id="51208" name="Rectangle 8"/>
          <p:cNvSpPr>
            <a:spLocks noChangeArrowheads="1"/>
          </p:cNvSpPr>
          <p:nvPr/>
        </p:nvSpPr>
        <p:spPr bwMode="auto">
          <a:xfrm rot="16200000" flipH="1">
            <a:off x="7955757" y="3928269"/>
            <a:ext cx="1338262"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Sends To” </a:t>
            </a:r>
          </a:p>
        </p:txBody>
      </p:sp>
      <p:sp>
        <p:nvSpPr>
          <p:cNvPr id="51209" name="Rectangle 9"/>
          <p:cNvSpPr>
            <a:spLocks noChangeArrowheads="1"/>
          </p:cNvSpPr>
          <p:nvPr/>
        </p:nvSpPr>
        <p:spPr bwMode="auto">
          <a:xfrm>
            <a:off x="6148388" y="5611813"/>
            <a:ext cx="1285875" cy="396875"/>
          </a:xfrm>
          <a:prstGeom prst="rect">
            <a:avLst/>
          </a:prstGeom>
          <a:noFill/>
          <a:ln w="9525">
            <a:noFill/>
            <a:miter lim="800000"/>
            <a:headEnd/>
            <a:tailEnd/>
          </a:ln>
        </p:spPr>
        <p:txBody>
          <a:bodyPr wrap="none">
            <a:spAutoFit/>
          </a:bodyPr>
          <a:lstStyle/>
          <a:p>
            <a:pPr algn="ctr" eaLnBrk="0" hangingPunct="0">
              <a:spcBef>
                <a:spcPct val="0"/>
              </a:spcBef>
            </a:pPr>
            <a:r>
              <a:rPr lang="en-US" altLang="zh-CN" sz="2000" i="0">
                <a:ea typeface="宋体" pitchFamily="2" charset="-122"/>
              </a:rPr>
              <a:t>Container</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44500" y="374650"/>
            <a:ext cx="8229600" cy="685800"/>
          </a:xfrm>
        </p:spPr>
        <p:txBody>
          <a:bodyPr/>
          <a:lstStyle/>
          <a:p>
            <a:pPr eaLnBrk="1" hangingPunct="1"/>
            <a:r>
              <a:rPr lang="en-US" altLang="zh-CN" sz="3000" smtClean="0">
                <a:ea typeface="宋体" pitchFamily="2" charset="-122"/>
              </a:rPr>
              <a:t>CCM Features Excluded from LwCCM Subset</a:t>
            </a:r>
          </a:p>
        </p:txBody>
      </p:sp>
      <p:sp>
        <p:nvSpPr>
          <p:cNvPr id="150531" name="Rectangle 3"/>
          <p:cNvSpPr>
            <a:spLocks noGrp="1" noChangeArrowheads="1"/>
          </p:cNvSpPr>
          <p:nvPr>
            <p:ph type="body" idx="1"/>
          </p:nvPr>
        </p:nvSpPr>
        <p:spPr>
          <a:xfrm>
            <a:off x="23813" y="965200"/>
            <a:ext cx="4322762" cy="5105400"/>
          </a:xfrm>
        </p:spPr>
        <p:txBody>
          <a:bodyPr/>
          <a:lstStyle/>
          <a:p>
            <a:pPr marL="174625" indent="-174625" eaLnBrk="1" hangingPunct="1">
              <a:spcBef>
                <a:spcPct val="25000"/>
              </a:spcBef>
              <a:buClr>
                <a:schemeClr val="tx1"/>
              </a:buClr>
            </a:pPr>
            <a:r>
              <a:rPr lang="en-US" altLang="zh-CN" sz="2000" smtClean="0">
                <a:ea typeface="宋体" pitchFamily="2" charset="-122"/>
              </a:rPr>
              <a:t>Keyed homes</a:t>
            </a:r>
          </a:p>
          <a:p>
            <a:pPr marL="511175" lvl="1" indent="-163513" eaLnBrk="1" hangingPunct="1">
              <a:spcBef>
                <a:spcPct val="25000"/>
              </a:spcBef>
            </a:pPr>
            <a:r>
              <a:rPr lang="en-US" altLang="zh-CN" sz="2000" smtClean="0">
                <a:ea typeface="宋体" pitchFamily="2" charset="-122"/>
              </a:rPr>
              <a:t>Large overhead &amp; complexity</a:t>
            </a:r>
          </a:p>
          <a:p>
            <a:pPr marL="174625" indent="-174625" eaLnBrk="1" hangingPunct="1">
              <a:spcBef>
                <a:spcPct val="25000"/>
              </a:spcBef>
              <a:buClr>
                <a:schemeClr val="tx1"/>
              </a:buClr>
            </a:pPr>
            <a:r>
              <a:rPr lang="en-US" altLang="zh-CN" sz="2000" smtClean="0">
                <a:ea typeface="宋体" pitchFamily="2" charset="-122"/>
              </a:rPr>
              <a:t>Process &amp; Entity containers</a:t>
            </a:r>
          </a:p>
          <a:p>
            <a:pPr marL="511175" lvl="1" indent="-163513" eaLnBrk="1" hangingPunct="1">
              <a:spcBef>
                <a:spcPct val="25000"/>
              </a:spcBef>
            </a:pPr>
            <a:r>
              <a:rPr lang="en-US" altLang="zh-CN" sz="2000" smtClean="0">
                <a:ea typeface="宋体" pitchFamily="2" charset="-122"/>
              </a:rPr>
              <a:t>Persistence often not relevant in DRE systems domain</a:t>
            </a:r>
          </a:p>
          <a:p>
            <a:pPr marL="174625" indent="-174625" eaLnBrk="1" hangingPunct="1">
              <a:spcBef>
                <a:spcPct val="25000"/>
              </a:spcBef>
              <a:buClr>
                <a:schemeClr val="tx1"/>
              </a:buClr>
            </a:pPr>
            <a:r>
              <a:rPr lang="en-US" altLang="zh-CN" sz="2000" smtClean="0">
                <a:ea typeface="宋体" pitchFamily="2" charset="-122"/>
              </a:rPr>
              <a:t>Component segmentation</a:t>
            </a:r>
          </a:p>
          <a:p>
            <a:pPr marL="511175" lvl="1" indent="-163513" eaLnBrk="1" hangingPunct="1">
              <a:spcBef>
                <a:spcPct val="25000"/>
              </a:spcBef>
            </a:pPr>
            <a:r>
              <a:rPr lang="en-US" altLang="zh-CN" sz="2000" smtClean="0">
                <a:ea typeface="宋体" pitchFamily="2" charset="-122"/>
              </a:rPr>
              <a:t>Unnecessary with introduction of D&amp;C</a:t>
            </a:r>
          </a:p>
          <a:p>
            <a:pPr marL="174625" indent="-174625" eaLnBrk="1" hangingPunct="1">
              <a:spcBef>
                <a:spcPct val="25000"/>
              </a:spcBef>
              <a:buClr>
                <a:schemeClr val="tx1"/>
              </a:buClr>
            </a:pPr>
            <a:r>
              <a:rPr lang="en-US" altLang="zh-CN" sz="2000" smtClean="0">
                <a:ea typeface="宋体" pitchFamily="2" charset="-122"/>
              </a:rPr>
              <a:t>CIDL</a:t>
            </a:r>
          </a:p>
          <a:p>
            <a:pPr marL="511175" lvl="1" indent="-163513" eaLnBrk="1" hangingPunct="1">
              <a:spcBef>
                <a:spcPct val="25000"/>
              </a:spcBef>
            </a:pPr>
            <a:r>
              <a:rPr lang="en-US" altLang="zh-CN" sz="2000" smtClean="0">
                <a:ea typeface="宋体" pitchFamily="2" charset="-122"/>
              </a:rPr>
              <a:t>May not be needed after removal of PSDL &amp; segmentation</a:t>
            </a:r>
          </a:p>
          <a:p>
            <a:pPr marL="511175" lvl="1" indent="-163513" eaLnBrk="1" hangingPunct="1">
              <a:spcBef>
                <a:spcPct val="25000"/>
              </a:spcBef>
            </a:pPr>
            <a:r>
              <a:rPr lang="en-US" altLang="zh-CN" sz="2000" smtClean="0">
                <a:ea typeface="宋体" pitchFamily="2" charset="-122"/>
              </a:rPr>
              <a:t>IDL 3 may be sufficient</a:t>
            </a:r>
          </a:p>
        </p:txBody>
      </p:sp>
      <p:sp>
        <p:nvSpPr>
          <p:cNvPr id="150532" name="Rectangle 4"/>
          <p:cNvSpPr>
            <a:spLocks noChangeArrowheads="1"/>
          </p:cNvSpPr>
          <p:nvPr/>
        </p:nvSpPr>
        <p:spPr bwMode="auto">
          <a:xfrm>
            <a:off x="4113213" y="965200"/>
            <a:ext cx="4819650" cy="4821238"/>
          </a:xfrm>
          <a:prstGeom prst="rect">
            <a:avLst/>
          </a:prstGeom>
          <a:noFill/>
          <a:ln w="9525">
            <a:noFill/>
            <a:miter lim="800000"/>
            <a:headEnd/>
            <a:tailEnd/>
          </a:ln>
        </p:spPr>
        <p:txBody>
          <a:bodyPr/>
          <a:lstStyle/>
          <a:p>
            <a:pPr marL="174625" indent="-174625">
              <a:spcBef>
                <a:spcPct val="25000"/>
              </a:spcBef>
              <a:buClr>
                <a:schemeClr val="tx1"/>
              </a:buClr>
              <a:buFontTx/>
              <a:buChar char="•"/>
            </a:pPr>
            <a:r>
              <a:rPr lang="en-US" altLang="zh-CN" sz="2000" b="1" i="0">
                <a:latin typeface="Courier New" pitchFamily="49" charset="0"/>
                <a:ea typeface="宋体" pitchFamily="2" charset="-122"/>
              </a:rPr>
              <a:t>CCMObject</a:t>
            </a:r>
            <a:r>
              <a:rPr lang="en-US" altLang="zh-CN" sz="2000" i="0">
                <a:ea typeface="宋体" pitchFamily="2" charset="-122"/>
              </a:rPr>
              <a:t> introspection</a:t>
            </a:r>
          </a:p>
          <a:p>
            <a:pPr marL="511175" lvl="1" indent="-163513">
              <a:spcBef>
                <a:spcPct val="25000"/>
              </a:spcBef>
              <a:buFontTx/>
              <a:buChar char="–"/>
            </a:pPr>
            <a:r>
              <a:rPr lang="en-US" altLang="zh-CN" sz="2000" i="0">
                <a:ea typeface="宋体" pitchFamily="2" charset="-122"/>
              </a:rPr>
              <a:t>Useful in managing dynamic applications &amp; debugging</a:t>
            </a:r>
          </a:p>
          <a:p>
            <a:pPr marL="511175" lvl="1" indent="-163513">
              <a:spcBef>
                <a:spcPct val="25000"/>
              </a:spcBef>
              <a:buFontTx/>
              <a:buChar char="–"/>
            </a:pPr>
            <a:r>
              <a:rPr lang="en-US" altLang="zh-CN" sz="2000" i="0">
                <a:ea typeface="宋体" pitchFamily="2" charset="-122"/>
              </a:rPr>
              <a:t>Debugging can be done in full CCM</a:t>
            </a:r>
          </a:p>
          <a:p>
            <a:pPr marL="511175" lvl="1" indent="-163513">
              <a:spcBef>
                <a:spcPct val="25000"/>
              </a:spcBef>
              <a:buFontTx/>
              <a:buChar char="–"/>
            </a:pPr>
            <a:r>
              <a:rPr lang="en-US" altLang="zh-CN" sz="2000" i="0">
                <a:ea typeface="宋体" pitchFamily="2" charset="-122"/>
              </a:rPr>
              <a:t>Application management can be done using D&amp;C</a:t>
            </a:r>
          </a:p>
          <a:p>
            <a:pPr marL="511175" lvl="1" indent="-163513">
              <a:spcBef>
                <a:spcPct val="25000"/>
              </a:spcBef>
              <a:buFontTx/>
              <a:buChar char="–"/>
            </a:pPr>
            <a:r>
              <a:rPr lang="en-US" altLang="zh-CN" sz="2000" i="0">
                <a:ea typeface="宋体" pitchFamily="2" charset="-122"/>
              </a:rPr>
              <a:t>Dynamic applications often not relevant in DRE systems domain</a:t>
            </a:r>
          </a:p>
          <a:p>
            <a:pPr marL="174625" indent="-174625">
              <a:spcBef>
                <a:spcPct val="25000"/>
              </a:spcBef>
              <a:buClr>
                <a:schemeClr val="tx1"/>
              </a:buClr>
              <a:buFontTx/>
              <a:buChar char="•"/>
            </a:pPr>
            <a:r>
              <a:rPr lang="en-US" altLang="zh-CN" sz="2000" i="0">
                <a:ea typeface="宋体" pitchFamily="2" charset="-122"/>
              </a:rPr>
              <a:t>Equivalent IDL for port management</a:t>
            </a:r>
          </a:p>
          <a:p>
            <a:pPr marL="511175" lvl="1" indent="-163513">
              <a:spcBef>
                <a:spcPct val="25000"/>
              </a:spcBef>
              <a:buFontTx/>
              <a:buChar char="–"/>
            </a:pPr>
            <a:r>
              <a:rPr lang="en-US" altLang="zh-CN" sz="2000" i="0">
                <a:ea typeface="宋体" pitchFamily="2" charset="-122"/>
              </a:rPr>
              <a:t>Redundant, can use generic port operations</a:t>
            </a:r>
          </a:p>
          <a:p>
            <a:pPr marL="511175" lvl="1" indent="-163513">
              <a:spcBef>
                <a:spcPct val="25000"/>
              </a:spcBef>
              <a:buFontTx/>
              <a:buChar char="–"/>
            </a:pPr>
            <a:r>
              <a:rPr lang="en-US" altLang="zh-CN" sz="2000" i="0">
                <a:ea typeface="宋体" pitchFamily="2" charset="-122"/>
              </a:rPr>
              <a:t>Generic interface is required for D&amp;C</a:t>
            </a:r>
          </a:p>
        </p:txBody>
      </p:sp>
      <p:sp>
        <p:nvSpPr>
          <p:cNvPr id="150533" name="Rectangle 5"/>
          <p:cNvSpPr>
            <a:spLocks noChangeArrowheads="1"/>
          </p:cNvSpPr>
          <p:nvPr/>
        </p:nvSpPr>
        <p:spPr bwMode="auto">
          <a:xfrm>
            <a:off x="49213" y="5708650"/>
            <a:ext cx="9067800" cy="436563"/>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200" i="0">
                <a:solidFill>
                  <a:srgbClr val="FF0000"/>
                </a:solidFill>
                <a:ea typeface="宋体" pitchFamily="2" charset="-122"/>
              </a:rPr>
              <a:t>Lightweight CCM should be treated like Minimum CORBA, i.e., </a:t>
            </a:r>
            <a:r>
              <a:rPr lang="en-US" altLang="zh-CN" sz="2200">
                <a:solidFill>
                  <a:srgbClr val="FF0000"/>
                </a:solidFill>
                <a:ea typeface="宋体" pitchFamily="2" charset="-122"/>
              </a:rPr>
              <a:t>advisory</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pPr algn="ctr">
              <a:defRPr/>
            </a:pPr>
            <a:r>
              <a:rPr lang="en-US" dirty="0" smtClean="0">
                <a:cs typeface="+mj-cs"/>
              </a:rPr>
              <a:t>IDL 3+</a:t>
            </a:r>
          </a:p>
        </p:txBody>
      </p:sp>
      <p:sp>
        <p:nvSpPr>
          <p:cNvPr id="151555" name="Text Placeholder 8"/>
          <p:cNvSpPr>
            <a:spLocks noGrp="1"/>
          </p:cNvSpPr>
          <p:nvPr>
            <p:ph type="body" idx="1"/>
          </p:nvPr>
        </p:nvSpPr>
        <p:spPr/>
        <p:txBody>
          <a:bodyPr/>
          <a:lstStyle/>
          <a:p>
            <a:endParaRPr lang="nl-NL" smtClean="0">
              <a:ea typeface="ＭＳ Ｐゴシック" pitchFamily="34" charset="-128"/>
            </a:endParaRPr>
          </a:p>
        </p:txBody>
      </p:sp>
      <p:sp>
        <p:nvSpPr>
          <p:cNvPr id="151556" name="Slide Number Placeholder 4"/>
          <p:cNvSpPr>
            <a:spLocks noGrp="1"/>
          </p:cNvSpPr>
          <p:nvPr>
            <p:ph type="sldNum" sz="quarter" idx="10"/>
          </p:nvPr>
        </p:nvSpPr>
        <p:spPr>
          <a:noFill/>
        </p:spPr>
        <p:txBody>
          <a:bodyPr/>
          <a:lstStyle/>
          <a:p>
            <a:fld id="{9FB6A042-DA65-4D2B-A303-A7BC39E5656D}" type="slidenum">
              <a:rPr lang="zh-CN" altLang="en-US" smtClean="0">
                <a:latin typeface="Arial" charset="0"/>
              </a:rPr>
              <a:pPr/>
              <a:t>126</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2579" name="Rectangle 3"/>
          <p:cNvSpPr>
            <a:spLocks noChangeArrowheads="1"/>
          </p:cNvSpPr>
          <p:nvPr/>
        </p:nvSpPr>
        <p:spPr bwMode="auto">
          <a:xfrm>
            <a:off x="0" y="1239838"/>
            <a:ext cx="6985000" cy="5160962"/>
          </a:xfrm>
          <a:prstGeom prst="rect">
            <a:avLst/>
          </a:prstGeom>
          <a:noFill/>
          <a:ln w="9525">
            <a:noFill/>
            <a:miter lim="800000"/>
            <a:headEnd/>
            <a:tailEnd/>
          </a:ln>
        </p:spPr>
        <p:txBody>
          <a:bodyPr/>
          <a:lstStyle/>
          <a:p>
            <a:pPr marL="627063" lvl="1" indent="-169863">
              <a:spcBef>
                <a:spcPct val="40000"/>
              </a:spcBef>
              <a:buFontTx/>
              <a:buChar char="•"/>
            </a:pPr>
            <a:endParaRPr lang="en-US" altLang="zh-CN" sz="2000">
              <a:ea typeface="宋体" pitchFamily="2" charset="-122"/>
              <a:cs typeface="Times New Roman" pitchFamily="18" charset="0"/>
            </a:endParaRPr>
          </a:p>
        </p:txBody>
      </p:sp>
      <p:sp>
        <p:nvSpPr>
          <p:cNvPr id="152580" name="Rectangle 5"/>
          <p:cNvSpPr>
            <a:spLocks noGrp="1" noChangeArrowheads="1"/>
          </p:cNvSpPr>
          <p:nvPr>
            <p:ph type="title" idx="4294967295"/>
          </p:nvPr>
        </p:nvSpPr>
        <p:spPr/>
        <p:txBody>
          <a:bodyPr/>
          <a:lstStyle/>
          <a:p>
            <a:r>
              <a:rPr lang="en-US" smtClean="0"/>
              <a:t>Grouping Related Services</a:t>
            </a:r>
          </a:p>
        </p:txBody>
      </p:sp>
      <p:sp>
        <p:nvSpPr>
          <p:cNvPr id="152581" name="Rectangle 6"/>
          <p:cNvSpPr>
            <a:spLocks noGrp="1" noChangeArrowheads="1"/>
          </p:cNvSpPr>
          <p:nvPr>
            <p:ph type="body" idx="4294967295"/>
          </p:nvPr>
        </p:nvSpPr>
        <p:spPr/>
        <p:txBody>
          <a:bodyPr/>
          <a:lstStyle/>
          <a:p>
            <a:pPr>
              <a:lnSpc>
                <a:spcPct val="85000"/>
              </a:lnSpc>
            </a:pPr>
            <a:r>
              <a:rPr lang="en-US" altLang="zh-CN" b="1" smtClean="0">
                <a:solidFill>
                  <a:srgbClr val="000000"/>
                </a:solidFill>
                <a:ea typeface="宋体" pitchFamily="2" charset="-122"/>
              </a:rPr>
              <a:t>Context </a:t>
            </a:r>
            <a:r>
              <a:rPr lang="en-US" altLang="zh-CN" smtClean="0">
                <a:solidFill>
                  <a:srgbClr val="000000"/>
                </a:solidFill>
                <a:ea typeface="宋体" pitchFamily="2" charset="-122"/>
              </a:rPr>
              <a:t>- Components may have one or more facets or receptacles that are related as part of the implementation of a cohesive service</a:t>
            </a:r>
          </a:p>
          <a:p>
            <a:pPr>
              <a:lnSpc>
                <a:spcPct val="85000"/>
              </a:lnSpc>
            </a:pPr>
            <a:r>
              <a:rPr lang="en-US" altLang="zh-CN" b="1" smtClean="0">
                <a:solidFill>
                  <a:srgbClr val="000000"/>
                </a:solidFill>
                <a:ea typeface="宋体" pitchFamily="2" charset="-122"/>
              </a:rPr>
              <a:t>Problem</a:t>
            </a:r>
            <a:r>
              <a:rPr lang="en-US" altLang="zh-CN" smtClean="0">
                <a:solidFill>
                  <a:srgbClr val="000000"/>
                </a:solidFill>
                <a:ea typeface="宋体" pitchFamily="2" charset="-122"/>
              </a:rPr>
              <a:t> </a:t>
            </a:r>
          </a:p>
          <a:p>
            <a:pPr lvl="1">
              <a:lnSpc>
                <a:spcPct val="85000"/>
              </a:lnSpc>
            </a:pPr>
            <a:r>
              <a:rPr lang="en-US" altLang="zh-CN" smtClean="0">
                <a:solidFill>
                  <a:srgbClr val="000000"/>
                </a:solidFill>
                <a:ea typeface="ＭＳ Ｐゴシック" pitchFamily="34" charset="-128"/>
              </a:rPr>
              <a:t>No semantic information about these groupings are captured in IDL</a:t>
            </a:r>
          </a:p>
          <a:p>
            <a:pPr lvl="1">
              <a:lnSpc>
                <a:spcPct val="85000"/>
              </a:lnSpc>
            </a:pPr>
            <a:r>
              <a:rPr lang="en-US" altLang="zh-CN" smtClean="0">
                <a:solidFill>
                  <a:srgbClr val="000000"/>
                </a:solidFill>
                <a:ea typeface="ＭＳ Ｐゴシック" pitchFamily="34" charset="-128"/>
              </a:rPr>
              <a:t>Makes it difficult and error prone to plan deployments that are correct by construction</a:t>
            </a:r>
          </a:p>
          <a:p>
            <a:pPr>
              <a:lnSpc>
                <a:spcPct val="85000"/>
              </a:lnSpc>
            </a:pPr>
            <a:r>
              <a:rPr lang="en-US" altLang="zh-CN" b="1" smtClean="0">
                <a:solidFill>
                  <a:srgbClr val="000000"/>
                </a:solidFill>
                <a:ea typeface="宋体" pitchFamily="2" charset="-122"/>
              </a:rPr>
              <a:t>Solution </a:t>
            </a:r>
            <a:r>
              <a:rPr lang="en-US" altLang="zh-CN" smtClean="0">
                <a:solidFill>
                  <a:srgbClr val="000000"/>
                </a:solidFill>
                <a:ea typeface="宋体" pitchFamily="2" charset="-122"/>
              </a:rPr>
              <a:t>– Create an ‘extended’ port type that may be offered by a component</a:t>
            </a:r>
          </a:p>
          <a:p>
            <a:pPr lvl="1">
              <a:lnSpc>
                <a:spcPct val="85000"/>
              </a:lnSpc>
            </a:pPr>
            <a:r>
              <a:rPr lang="en-US" altLang="zh-CN" smtClean="0">
                <a:solidFill>
                  <a:srgbClr val="000000"/>
                </a:solidFill>
                <a:ea typeface="ＭＳ Ｐゴシック" pitchFamily="34" charset="-128"/>
              </a:rPr>
              <a:t>Requires new IDL keywords to define a grouping of related facets and receptacles</a:t>
            </a:r>
          </a:p>
          <a:p>
            <a:pPr lvl="1">
              <a:lnSpc>
                <a:spcPct val="85000"/>
              </a:lnSpc>
            </a:pPr>
            <a:r>
              <a:rPr lang="en-US" altLang="zh-CN" smtClean="0">
                <a:solidFill>
                  <a:srgbClr val="000000"/>
                </a:solidFill>
                <a:ea typeface="ＭＳ Ｐゴシック" pitchFamily="34" charset="-128"/>
              </a:rPr>
              <a:t>Provides for parameterization for services that may be generic with respect to its data type.</a:t>
            </a:r>
          </a:p>
          <a:p>
            <a:pPr>
              <a:lnSpc>
                <a:spcPct val="85000"/>
              </a:lnSpc>
            </a:pPr>
            <a:endParaRPr lang="en-US"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2"/>
          <p:cNvSpPr>
            <a:spLocks noGrp="1"/>
          </p:cNvSpPr>
          <p:nvPr>
            <p:ph type="title"/>
          </p:nvPr>
        </p:nvSpPr>
        <p:spPr/>
        <p:txBody>
          <a:bodyPr/>
          <a:lstStyle/>
          <a:p>
            <a:pPr eaLnBrk="1" hangingPunct="1"/>
            <a:r>
              <a:rPr lang="en-US" smtClean="0"/>
              <a:t>IDL3+</a:t>
            </a:r>
          </a:p>
        </p:txBody>
      </p:sp>
      <p:sp>
        <p:nvSpPr>
          <p:cNvPr id="153603" name="Content Placeholder 3"/>
          <p:cNvSpPr>
            <a:spLocks noGrp="1"/>
          </p:cNvSpPr>
          <p:nvPr>
            <p:ph idx="1"/>
          </p:nvPr>
        </p:nvSpPr>
        <p:spPr>
          <a:xfrm>
            <a:off x="533400" y="1119188"/>
            <a:ext cx="8264525" cy="4768850"/>
          </a:xfrm>
        </p:spPr>
        <p:txBody>
          <a:bodyPr/>
          <a:lstStyle/>
          <a:p>
            <a:pPr eaLnBrk="1" hangingPunct="1"/>
            <a:r>
              <a:rPr lang="en-US" b="1" dirty="0" smtClean="0"/>
              <a:t>Extension of the IDL3 language</a:t>
            </a:r>
          </a:p>
          <a:p>
            <a:pPr lvl="1" eaLnBrk="1" hangingPunct="1"/>
            <a:r>
              <a:rPr lang="en-US" dirty="0" smtClean="0">
                <a:ea typeface="ＭＳ Ｐゴシック" pitchFamily="34" charset="-128"/>
              </a:rPr>
              <a:t>Defined in the DDS for Lightweight CCM specification (DDS4CCM)</a:t>
            </a:r>
          </a:p>
          <a:p>
            <a:pPr lvl="1" eaLnBrk="1" hangingPunct="1"/>
            <a:r>
              <a:rPr lang="en-US" dirty="0" smtClean="0">
                <a:ea typeface="ＭＳ Ｐゴシック" pitchFamily="34" charset="-128"/>
              </a:rPr>
              <a:t>Provides an IDL3 equivalent mapping so the new constructs can be converted to IDL3</a:t>
            </a:r>
          </a:p>
          <a:p>
            <a:pPr eaLnBrk="1" hangingPunct="1"/>
            <a:r>
              <a:rPr lang="en-US" b="1" dirty="0" smtClean="0"/>
              <a:t>Provides new keywords for</a:t>
            </a:r>
          </a:p>
          <a:p>
            <a:pPr lvl="1" eaLnBrk="1" hangingPunct="1"/>
            <a:r>
              <a:rPr lang="en-US" dirty="0" smtClean="0">
                <a:ea typeface="ＭＳ Ｐゴシック" pitchFamily="34" charset="-128"/>
              </a:rPr>
              <a:t>Specifying grouping of related facets/receptacles (</a:t>
            </a:r>
            <a:r>
              <a:rPr lang="en-US" i="1" dirty="0" err="1" smtClean="0">
                <a:ea typeface="ＭＳ Ｐゴシック" pitchFamily="34" charset="-128"/>
              </a:rPr>
              <a:t>porttype</a:t>
            </a:r>
            <a:r>
              <a:rPr lang="en-US" i="1" dirty="0" smtClean="0">
                <a:ea typeface="ＭＳ Ｐゴシック" pitchFamily="34" charset="-128"/>
              </a:rPr>
              <a:t>)</a:t>
            </a:r>
          </a:p>
          <a:p>
            <a:pPr lvl="1" eaLnBrk="1" hangingPunct="1"/>
            <a:r>
              <a:rPr lang="en-US" dirty="0" smtClean="0">
                <a:ea typeface="ＭＳ Ｐゴシック" pitchFamily="34" charset="-128"/>
              </a:rPr>
              <a:t>Declaring ports within a component (</a:t>
            </a:r>
            <a:r>
              <a:rPr lang="en-US" i="1" dirty="0" smtClean="0">
                <a:ea typeface="ＭＳ Ｐゴシック" pitchFamily="34" charset="-128"/>
              </a:rPr>
              <a:t>port, </a:t>
            </a:r>
            <a:r>
              <a:rPr lang="en-US" i="1" dirty="0" err="1" smtClean="0">
                <a:ea typeface="ＭＳ Ｐゴシック" pitchFamily="34" charset="-128"/>
              </a:rPr>
              <a:t>mirrorport</a:t>
            </a:r>
            <a:r>
              <a:rPr lang="en-US" dirty="0" smtClean="0">
                <a:ea typeface="ＭＳ Ｐゴシック" pitchFamily="34" charset="-128"/>
              </a:rPr>
              <a:t>)</a:t>
            </a:r>
          </a:p>
          <a:p>
            <a:pPr lvl="1" eaLnBrk="1" hangingPunct="1"/>
            <a:r>
              <a:rPr lang="en-US" dirty="0" smtClean="0">
                <a:ea typeface="ＭＳ Ｐゴシック" pitchFamily="34" charset="-128"/>
              </a:rPr>
              <a:t>Support for new entity intended to provide “glue” between several ports (</a:t>
            </a:r>
            <a:r>
              <a:rPr lang="en-US" i="1" dirty="0" smtClean="0">
                <a:ea typeface="ＭＳ Ｐゴシック" pitchFamily="34" charset="-128"/>
              </a:rPr>
              <a:t>connector)</a:t>
            </a:r>
            <a:endParaRPr lang="en-US" dirty="0" smtClean="0">
              <a:ea typeface="ＭＳ Ｐゴシック" pitchFamily="34" charset="-128"/>
            </a:endParaRPr>
          </a:p>
          <a:p>
            <a:pPr lvl="1" eaLnBrk="1" hangingPunct="1"/>
            <a:r>
              <a:rPr lang="en-US" dirty="0" smtClean="0">
                <a:ea typeface="ＭＳ Ｐゴシック" pitchFamily="34" charset="-128"/>
              </a:rPr>
              <a:t>A template syntax for parameterized modules</a:t>
            </a:r>
          </a:p>
          <a:p>
            <a:pPr lvl="1" eaLnBrk="1" hangingPunct="1"/>
            <a:endParaRPr lang="en-US"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a:spLocks noChangeArrowheads="1"/>
          </p:cNvSpPr>
          <p:nvPr/>
        </p:nvSpPr>
        <p:spPr bwMode="auto">
          <a:xfrm>
            <a:off x="4845050" y="3363913"/>
            <a:ext cx="3573463" cy="1022350"/>
          </a:xfrm>
          <a:prstGeom prst="wedgeRoundRectCallout">
            <a:avLst>
              <a:gd name="adj1" fmla="val 5292"/>
              <a:gd name="adj2" fmla="val 122949"/>
              <a:gd name="adj3" fmla="val 16667"/>
            </a:avLst>
          </a:prstGeom>
          <a:solidFill>
            <a:srgbClr val="FFFF99"/>
          </a:solidFill>
          <a:ln w="9525">
            <a:solidFill>
              <a:schemeClr val="tx1"/>
            </a:solidFill>
            <a:round/>
            <a:headEnd/>
            <a:tailEnd/>
          </a:ln>
        </p:spPr>
        <p:txBody>
          <a:bodyPr>
            <a:spAutoFit/>
          </a:bodyPr>
          <a:lstStyle/>
          <a:p>
            <a:r>
              <a:rPr lang="en-US"/>
              <a:t>Port and mirrorport are used to define opposite ends of the connection.</a:t>
            </a:r>
          </a:p>
        </p:txBody>
      </p:sp>
      <p:sp>
        <p:nvSpPr>
          <p:cNvPr id="1546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4628" name="Rectangle 3"/>
          <p:cNvSpPr>
            <a:spLocks noChangeArrowheads="1"/>
          </p:cNvSpPr>
          <p:nvPr/>
        </p:nvSpPr>
        <p:spPr bwMode="auto">
          <a:xfrm>
            <a:off x="152400" y="1143000"/>
            <a:ext cx="8763000" cy="5222875"/>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interface Data_Pusher {</a:t>
            </a:r>
          </a:p>
          <a:p>
            <a:pPr>
              <a:spcBef>
                <a:spcPts val="400"/>
              </a:spcBef>
            </a:pPr>
            <a:r>
              <a:rPr lang="nl-NL" sz="1400" i="0">
                <a:latin typeface="Courier New" pitchFamily="49" charset="0"/>
                <a:cs typeface="Courier New" pitchFamily="49" charset="0"/>
              </a:rPr>
              <a:t>  void push(in Data dat);</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interface FlowControl {</a:t>
            </a:r>
          </a:p>
          <a:p>
            <a:pPr>
              <a:spcBef>
                <a:spcPts val="400"/>
              </a:spcBef>
            </a:pPr>
            <a:r>
              <a:rPr lang="nl-NL" sz="1400" i="0">
                <a:latin typeface="Courier New" pitchFamily="49" charset="0"/>
                <a:cs typeface="Courier New" pitchFamily="49" charset="0"/>
              </a:rPr>
              <a:t>  void suspend ();</a:t>
            </a:r>
          </a:p>
          <a:p>
            <a:pPr>
              <a:spcBef>
                <a:spcPts val="400"/>
              </a:spcBef>
            </a:pPr>
            <a:r>
              <a:rPr lang="nl-NL" sz="1400" i="0">
                <a:latin typeface="Courier New" pitchFamily="49" charset="0"/>
                <a:cs typeface="Courier New" pitchFamily="49" charset="0"/>
              </a:rPr>
              <a:t>  void resume();</a:t>
            </a:r>
          </a:p>
          <a:p>
            <a:pPr>
              <a:spcBef>
                <a:spcPts val="400"/>
              </a:spcBef>
            </a:pPr>
            <a:r>
              <a:rPr lang="nl-NL" sz="1400" i="0">
                <a:latin typeface="Courier New" pitchFamily="49" charset="0"/>
                <a:cs typeface="Courier New" pitchFamily="49" charset="0"/>
              </a:rPr>
              <a:t>  readonly attribute nb_waiting; </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
            </a:r>
            <a:br>
              <a:rPr lang="nl-NL" sz="1400" i="0">
                <a:latin typeface="Courier New" pitchFamily="49" charset="0"/>
                <a:cs typeface="Courier New" pitchFamily="49" charset="0"/>
              </a:rPr>
            </a:b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data_out;</a:t>
            </a:r>
          </a:p>
          <a:p>
            <a:pPr>
              <a:spcBef>
                <a:spcPts val="400"/>
              </a:spcBef>
            </a:pPr>
            <a:r>
              <a:rPr lang="nl-NL" sz="1400" i="0">
                <a:latin typeface="Courier New" pitchFamily="49" charset="0"/>
                <a:cs typeface="Courier New" pitchFamily="49" charset="0"/>
              </a:rPr>
              <a:t>};</a:t>
            </a:r>
          </a:p>
        </p:txBody>
      </p:sp>
      <p:sp>
        <p:nvSpPr>
          <p:cNvPr id="11" name="Rounded Rectangular Callout 10"/>
          <p:cNvSpPr>
            <a:spLocks noChangeArrowheads="1"/>
          </p:cNvSpPr>
          <p:nvPr/>
        </p:nvSpPr>
        <p:spPr bwMode="auto">
          <a:xfrm>
            <a:off x="4648200" y="1295400"/>
            <a:ext cx="3573463" cy="1020763"/>
          </a:xfrm>
          <a:prstGeom prst="wedgeRoundRectCallout">
            <a:avLst>
              <a:gd name="adj1" fmla="val -80954"/>
              <a:gd name="adj2" fmla="val 231250"/>
              <a:gd name="adj3" fmla="val 16667"/>
            </a:avLst>
          </a:prstGeom>
          <a:solidFill>
            <a:srgbClr val="FFFF99"/>
          </a:solidFill>
          <a:ln w="9525">
            <a:solidFill>
              <a:schemeClr val="tx1"/>
            </a:solidFill>
            <a:round/>
            <a:headEnd/>
            <a:tailEnd/>
          </a:ln>
        </p:spPr>
        <p:txBody>
          <a:bodyPr>
            <a:spAutoFit/>
          </a:bodyPr>
          <a:lstStyle/>
          <a:p>
            <a:r>
              <a:rPr lang="en-US"/>
              <a:t>Facets/Receptacles are declared in the same way as a regular component</a:t>
            </a:r>
          </a:p>
        </p:txBody>
      </p:sp>
      <p:sp>
        <p:nvSpPr>
          <p:cNvPr id="154630" name="Rectangle 3"/>
          <p:cNvSpPr>
            <a:spLocks noChangeArrowheads="1"/>
          </p:cNvSpPr>
          <p:nvPr/>
        </p:nvSpPr>
        <p:spPr bwMode="auto">
          <a:xfrm>
            <a:off x="4333875" y="4783138"/>
            <a:ext cx="5168900" cy="1284287"/>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 {</a:t>
            </a:r>
          </a:p>
          <a:p>
            <a:pPr>
              <a:spcBef>
                <a:spcPts val="400"/>
              </a:spcBef>
            </a:pPr>
            <a:r>
              <a:rPr lang="nl-NL" sz="1400" i="0">
                <a:latin typeface="Courier New" pitchFamily="49" charset="0"/>
                <a:cs typeface="Courier New" pitchFamily="49" charset="0"/>
              </a:rPr>
              <a:t>   mirrorport ControlledConsumer data_in;</a:t>
            </a:r>
          </a:p>
          <a:p>
            <a:pPr>
              <a:spcBef>
                <a:spcPts val="400"/>
              </a:spcBef>
            </a:pPr>
            <a:r>
              <a:rPr lang="nl-NL" sz="1400" i="0">
                <a:latin typeface="Courier New" pitchFamily="49" charset="0"/>
                <a:cs typeface="Courier New" pitchFamily="49" charset="0"/>
              </a:rPr>
              <a:t>};</a:t>
            </a:r>
          </a:p>
        </p:txBody>
      </p:sp>
      <p:sp>
        <p:nvSpPr>
          <p:cNvPr id="154631" name="Rectangle 11"/>
          <p:cNvSpPr>
            <a:spLocks noGrp="1" noChangeArrowheads="1"/>
          </p:cNvSpPr>
          <p:nvPr>
            <p:ph type="title" idx="4294967295"/>
          </p:nvPr>
        </p:nvSpPr>
        <p:spPr/>
        <p:txBody>
          <a:bodyPr/>
          <a:lstStyle/>
          <a:p>
            <a:r>
              <a:rPr lang="en-US" smtClean="0"/>
              <a:t>Fixed Extended Ports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4"/>
          <p:cNvSpPr>
            <a:spLocks noGrp="1"/>
          </p:cNvSpPr>
          <p:nvPr>
            <p:ph type="sldNum" sz="quarter" idx="10"/>
          </p:nvPr>
        </p:nvSpPr>
        <p:spPr>
          <a:noFill/>
        </p:spPr>
        <p:txBody>
          <a:bodyPr/>
          <a:lstStyle/>
          <a:p>
            <a:fld id="{CFC5EF92-9662-447E-9856-AD00C9D99567}" type="slidenum">
              <a:rPr lang="zh-CN" altLang="en-US" smtClean="0">
                <a:latin typeface="Arial" charset="0"/>
              </a:rPr>
              <a:pPr/>
              <a:t>13</a:t>
            </a:fld>
            <a:endParaRPr lang="en-US" altLang="zh-CN" smtClean="0">
              <a:latin typeface="Arial" charset="0"/>
            </a:endParaRPr>
          </a:p>
        </p:txBody>
      </p:sp>
      <p:sp>
        <p:nvSpPr>
          <p:cNvPr id="87043" name="Rectangle 3"/>
          <p:cNvSpPr>
            <a:spLocks noGrp="1" noChangeArrowheads="1"/>
          </p:cNvSpPr>
          <p:nvPr>
            <p:ph type="body" idx="1"/>
          </p:nvPr>
        </p:nvSpPr>
        <p:spPr>
          <a:xfrm>
            <a:off x="838200" y="1066800"/>
            <a:ext cx="7469188"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Overview of the CORBA Component Model (CCM)</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pPr eaLnBrk="1" hangingPunct="1"/>
            <a:r>
              <a:rPr lang="en-US" smtClean="0"/>
              <a:t>Fixed Extended Port Equivalent IDL3</a:t>
            </a:r>
          </a:p>
        </p:txBody>
      </p:sp>
      <p:sp>
        <p:nvSpPr>
          <p:cNvPr id="155651" name="Rectangle 3"/>
          <p:cNvSpPr>
            <a:spLocks noChangeArrowheads="1"/>
          </p:cNvSpPr>
          <p:nvPr/>
        </p:nvSpPr>
        <p:spPr bwMode="auto">
          <a:xfrm>
            <a:off x="174625" y="1431925"/>
            <a:ext cx="4419600" cy="3948113"/>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a:t>
            </a:r>
          </a:p>
          <a:p>
            <a:pPr>
              <a:spcBef>
                <a:spcPts val="400"/>
              </a:spcBef>
            </a:pPr>
            <a:r>
              <a:rPr lang="nl-NL" sz="1400" i="0">
                <a:latin typeface="Courier New" pitchFamily="49" charset="0"/>
                <a:cs typeface="Courier New" pitchFamily="49" charset="0"/>
              </a:rPr>
              <a:t>};</a:t>
            </a:r>
          </a:p>
          <a:p>
            <a:pPr>
              <a:spcBef>
                <a:spcPts val="400"/>
              </a:spcBef>
            </a:pPr>
            <a:endParaRPr lang="nl-NL" sz="1400" i="0">
              <a:latin typeface="Courier New" pitchFamily="49" charset="0"/>
              <a:cs typeface="Courier New" pitchFamily="49" charset="0"/>
            </a:endParaRPr>
          </a:p>
          <a:p>
            <a:pPr>
              <a:spcBef>
                <a:spcPts val="400"/>
              </a:spcBef>
            </a:pPr>
            <a:endParaRPr lang="nl-NL" sz="1400" i="0">
              <a:latin typeface="Courier New" pitchFamily="49" charset="0"/>
              <a:cs typeface="Courier New" pitchFamily="49" charset="0"/>
            </a:endParaRPr>
          </a:p>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mirrorport ControlledConsumer input;</a:t>
            </a:r>
          </a:p>
          <a:p>
            <a:pPr>
              <a:spcBef>
                <a:spcPts val="400"/>
              </a:spcBef>
            </a:pPr>
            <a:r>
              <a:rPr lang="nl-NL" sz="1400" i="0">
                <a:latin typeface="Courier New" pitchFamily="49" charset="0"/>
                <a:cs typeface="Courier New" pitchFamily="49" charset="0"/>
              </a:rPr>
              <a:t>};</a:t>
            </a:r>
          </a:p>
        </p:txBody>
      </p:sp>
      <p:sp>
        <p:nvSpPr>
          <p:cNvPr id="7" name="Rectangle 3"/>
          <p:cNvSpPr>
            <a:spLocks noChangeArrowheads="1"/>
          </p:cNvSpPr>
          <p:nvPr/>
        </p:nvSpPr>
        <p:spPr bwMode="auto">
          <a:xfrm>
            <a:off x="4986338" y="2965450"/>
            <a:ext cx="4419600" cy="1131888"/>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provides Data_Pusher data_consumer;</a:t>
            </a:r>
          </a:p>
          <a:p>
            <a:pPr>
              <a:spcBef>
                <a:spcPts val="400"/>
              </a:spcBef>
            </a:pPr>
            <a:r>
              <a:rPr lang="nl-NL" sz="1400" i="0">
                <a:latin typeface="Courier New" pitchFamily="49" charset="0"/>
                <a:cs typeface="Courier New" pitchFamily="49" charset="0"/>
              </a:rPr>
              <a:t>  uses FlowControl data_control;</a:t>
            </a:r>
          </a:p>
          <a:p>
            <a:pPr>
              <a:spcBef>
                <a:spcPts val="400"/>
              </a:spcBef>
            </a:pPr>
            <a:r>
              <a:rPr lang="nl-NL" sz="1400" i="0">
                <a:latin typeface="Courier New" pitchFamily="49" charset="0"/>
                <a:cs typeface="Courier New" pitchFamily="49" charset="0"/>
              </a:rPr>
              <a:t>};</a:t>
            </a:r>
          </a:p>
        </p:txBody>
      </p:sp>
      <p:sp>
        <p:nvSpPr>
          <p:cNvPr id="8" name="Rectangle 3"/>
          <p:cNvSpPr>
            <a:spLocks noChangeArrowheads="1"/>
          </p:cNvSpPr>
          <p:nvPr/>
        </p:nvSpPr>
        <p:spPr bwMode="auto">
          <a:xfrm>
            <a:off x="4986338" y="4276725"/>
            <a:ext cx="4419600" cy="1130300"/>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uses Data_Pusher input_consumer;</a:t>
            </a:r>
          </a:p>
          <a:p>
            <a:pPr>
              <a:spcBef>
                <a:spcPts val="400"/>
              </a:spcBef>
            </a:pPr>
            <a:r>
              <a:rPr lang="nl-NL" sz="1400" i="0">
                <a:latin typeface="Courier New" pitchFamily="49" charset="0"/>
                <a:cs typeface="Courier New" pitchFamily="49" charset="0"/>
              </a:rPr>
              <a:t>  provides FlowControl input_control;</a:t>
            </a:r>
          </a:p>
          <a:p>
            <a:pPr>
              <a:spcBef>
                <a:spcPts val="400"/>
              </a:spcBef>
            </a:pPr>
            <a:r>
              <a:rPr lang="nl-NL" sz="1400" i="0">
                <a:latin typeface="Courier New" pitchFamily="49" charset="0"/>
                <a:cs typeface="Courier New" pitchFamily="49" charset="0"/>
              </a:rPr>
              <a:t>};</a:t>
            </a:r>
          </a:p>
        </p:txBody>
      </p:sp>
      <p:sp>
        <p:nvSpPr>
          <p:cNvPr id="9" name="Right Arrow 8"/>
          <p:cNvSpPr>
            <a:spLocks noChangeArrowheads="1"/>
          </p:cNvSpPr>
          <p:nvPr/>
        </p:nvSpPr>
        <p:spPr bwMode="auto">
          <a:xfrm>
            <a:off x="4146550" y="3311525"/>
            <a:ext cx="385763"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0" name="Right Arrow 9"/>
          <p:cNvSpPr>
            <a:spLocks noChangeArrowheads="1"/>
          </p:cNvSpPr>
          <p:nvPr/>
        </p:nvSpPr>
        <p:spPr bwMode="auto">
          <a:xfrm>
            <a:off x="4497388" y="4648200"/>
            <a:ext cx="385762"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1" name="Rounded Rectangular Callout 10"/>
          <p:cNvSpPr>
            <a:spLocks noChangeArrowheads="1"/>
          </p:cNvSpPr>
          <p:nvPr/>
        </p:nvSpPr>
        <p:spPr bwMode="auto">
          <a:xfrm>
            <a:off x="3784600" y="1020763"/>
            <a:ext cx="3573463" cy="1022350"/>
          </a:xfrm>
          <a:prstGeom prst="wedgeRoundRectCallout">
            <a:avLst>
              <a:gd name="adj1" fmla="val -11773"/>
              <a:gd name="adj2" fmla="val 177083"/>
              <a:gd name="adj3" fmla="val 16667"/>
            </a:avLst>
          </a:prstGeom>
          <a:solidFill>
            <a:srgbClr val="FFFF99"/>
          </a:solidFill>
          <a:ln w="9525">
            <a:solidFill>
              <a:srgbClr val="000000"/>
            </a:solidFill>
            <a:round/>
            <a:headEnd/>
            <a:tailEnd/>
          </a:ln>
        </p:spPr>
        <p:txBody>
          <a:bodyPr>
            <a:spAutoFit/>
          </a:bodyPr>
          <a:lstStyle/>
          <a:p>
            <a:r>
              <a:rPr lang="en-US"/>
              <a:t>Facets/Receptacles map directly into the component in place of port declaration</a:t>
            </a:r>
          </a:p>
        </p:txBody>
      </p:sp>
      <p:sp>
        <p:nvSpPr>
          <p:cNvPr id="12" name="Rounded Rectangular Callout 11"/>
          <p:cNvSpPr>
            <a:spLocks noChangeArrowheads="1"/>
          </p:cNvSpPr>
          <p:nvPr/>
        </p:nvSpPr>
        <p:spPr bwMode="auto">
          <a:xfrm>
            <a:off x="5570538" y="2157413"/>
            <a:ext cx="3573462" cy="714375"/>
          </a:xfrm>
          <a:prstGeom prst="wedgeRoundRectCallout">
            <a:avLst>
              <a:gd name="adj1" fmla="val 9481"/>
              <a:gd name="adj2" fmla="val 112653"/>
              <a:gd name="adj3" fmla="val 16667"/>
            </a:avLst>
          </a:prstGeom>
          <a:solidFill>
            <a:srgbClr val="FFFF99"/>
          </a:solidFill>
          <a:ln w="9525">
            <a:solidFill>
              <a:srgbClr val="000000"/>
            </a:solidFill>
            <a:round/>
            <a:headEnd/>
            <a:tailEnd/>
          </a:ln>
        </p:spPr>
        <p:txBody>
          <a:bodyPr>
            <a:spAutoFit/>
          </a:bodyPr>
          <a:lstStyle/>
          <a:p>
            <a:r>
              <a:rPr lang="en-US"/>
              <a:t>Name of port prepended to new facet/receptacle names</a:t>
            </a:r>
          </a:p>
        </p:txBody>
      </p:sp>
      <p:sp>
        <p:nvSpPr>
          <p:cNvPr id="13" name="Rounded Rectangular Callout 12"/>
          <p:cNvSpPr>
            <a:spLocks noChangeArrowheads="1"/>
          </p:cNvSpPr>
          <p:nvPr/>
        </p:nvSpPr>
        <p:spPr bwMode="auto">
          <a:xfrm>
            <a:off x="2759075" y="5734050"/>
            <a:ext cx="3573463" cy="714375"/>
          </a:xfrm>
          <a:prstGeom prst="wedgeRoundRectCallout">
            <a:avLst>
              <a:gd name="adj1" fmla="val 28644"/>
              <a:gd name="adj2" fmla="val -143324"/>
              <a:gd name="adj3" fmla="val 16667"/>
            </a:avLst>
          </a:prstGeom>
          <a:solidFill>
            <a:srgbClr val="FFFF99"/>
          </a:solidFill>
          <a:ln w="9525">
            <a:solidFill>
              <a:srgbClr val="000000"/>
            </a:solidFill>
            <a:round/>
            <a:headEnd/>
            <a:tailEnd/>
          </a:ln>
        </p:spPr>
        <p:txBody>
          <a:bodyPr>
            <a:spAutoFit/>
          </a:bodyPr>
          <a:lstStyle/>
          <a:p>
            <a:r>
              <a:rPr lang="en-US"/>
              <a:t>Mirrorport keyword inverts facets and receptacles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6675" name="Rectangle 3"/>
          <p:cNvSpPr>
            <a:spLocks noChangeArrowheads="1"/>
          </p:cNvSpPr>
          <p:nvPr/>
        </p:nvSpPr>
        <p:spPr bwMode="auto">
          <a:xfrm>
            <a:off x="4035425" y="1085850"/>
            <a:ext cx="510857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a:p>
            <a:r>
              <a:rPr lang="nl-NL" sz="1400" i="0">
                <a:latin typeface="Courier New" pitchFamily="49" charset="0"/>
                <a:cs typeface="Courier New" pitchFamily="49" charset="0"/>
              </a:rPr>
              <a:t>component Receiver {</a:t>
            </a:r>
          </a:p>
          <a:p>
            <a:r>
              <a:rPr lang="nl-NL" sz="1400" i="0">
                <a:latin typeface="Courier New" pitchFamily="49" charset="0"/>
                <a:cs typeface="Courier New" pitchFamily="49" charset="0"/>
              </a:rPr>
              <a:t>  mirrorport DataModule::Consumer data;</a:t>
            </a:r>
          </a:p>
          <a:p>
            <a:r>
              <a:rPr lang="nl-NL" sz="1400" i="0">
                <a:latin typeface="Courier New" pitchFamily="49" charset="0"/>
                <a:cs typeface="Courier New" pitchFamily="49" charset="0"/>
              </a:rPr>
              <a:t>}</a:t>
            </a:r>
          </a:p>
        </p:txBody>
      </p:sp>
      <p:sp>
        <p:nvSpPr>
          <p:cNvPr id="156676" name="Rectangle 6"/>
          <p:cNvSpPr>
            <a:spLocks noGrp="1" noChangeArrowheads="1"/>
          </p:cNvSpPr>
          <p:nvPr>
            <p:ph type="title" idx="4294967295"/>
          </p:nvPr>
        </p:nvSpPr>
        <p:spPr/>
        <p:txBody>
          <a:bodyPr/>
          <a:lstStyle/>
          <a:p>
            <a:r>
              <a:rPr lang="en-US" smtClean="0"/>
              <a:t>Parameterized Extended Port</a:t>
            </a:r>
          </a:p>
        </p:txBody>
      </p:sp>
      <p:sp>
        <p:nvSpPr>
          <p:cNvPr id="156677" name="Text Placeholder 5"/>
          <p:cNvSpPr>
            <a:spLocks noGrp="1"/>
          </p:cNvSpPr>
          <p:nvPr>
            <p:ph type="body" sz="half" idx="1"/>
          </p:nvPr>
        </p:nvSpPr>
        <p:spPr>
          <a:xfrm>
            <a:off x="0" y="1295400"/>
            <a:ext cx="4343400" cy="5181600"/>
          </a:xfrm>
        </p:spPr>
        <p:txBody>
          <a:bodyPr/>
          <a:lstStyle/>
          <a:p>
            <a:pPr eaLnBrk="1" hangingPunct="1"/>
            <a:r>
              <a:rPr lang="en-US" sz="2000" smtClean="0"/>
              <a:t>Some IDL construct may vary in only the data type used as a parameter</a:t>
            </a:r>
          </a:p>
          <a:p>
            <a:pPr eaLnBrk="1" hangingPunct="1"/>
            <a:r>
              <a:rPr lang="en-US" sz="2000" smtClean="0"/>
              <a:t>Need to avoid proliferation of type-specific port type declarations</a:t>
            </a:r>
          </a:p>
          <a:p>
            <a:pPr eaLnBrk="1" hangingPunct="1"/>
            <a:r>
              <a:rPr lang="en-US" sz="2000" smtClean="0"/>
              <a:t>Syntax similar to C++ template programming</a:t>
            </a:r>
          </a:p>
          <a:p>
            <a:pPr eaLnBrk="1" hangingPunct="1"/>
            <a:r>
              <a:rPr lang="en-US" sz="2000" smtClean="0"/>
              <a:t>All parameterized types are contained in a typed module</a:t>
            </a:r>
          </a:p>
          <a:p>
            <a:pPr eaLnBrk="1" hangingPunct="1"/>
            <a:r>
              <a:rPr lang="en-US" sz="2000" smtClean="0"/>
              <a:t>Typed modules is instantiated</a:t>
            </a:r>
          </a:p>
          <a:p>
            <a:pPr lvl="1" eaLnBrk="1" hangingPunct="1"/>
            <a:endParaRPr lang="en-US" b="1" smtClean="0">
              <a:ea typeface="ＭＳ Ｐゴシック" pitchFamily="34" charset="-128"/>
            </a:endParaRP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pPr eaLnBrk="1" hangingPunct="1"/>
            <a:r>
              <a:rPr lang="en-US" smtClean="0"/>
              <a:t>Parameterized Port Equivalent IDL3</a:t>
            </a:r>
          </a:p>
        </p:txBody>
      </p:sp>
      <p:sp>
        <p:nvSpPr>
          <p:cNvPr id="4" name="Content Placeholder 3"/>
          <p:cNvSpPr>
            <a:spLocks noGrp="1"/>
          </p:cNvSpPr>
          <p:nvPr>
            <p:ph sz="half" idx="2"/>
          </p:nvPr>
        </p:nvSpPr>
        <p:spPr>
          <a:xfrm>
            <a:off x="4800600" y="1219200"/>
            <a:ext cx="4343400" cy="4762500"/>
          </a:xfrm>
        </p:spPr>
        <p:txBody>
          <a:bodyPr/>
          <a:lstStyle/>
          <a:p>
            <a:pPr eaLnBrk="1" hangingPunct="1">
              <a:buFontTx/>
              <a:buNone/>
            </a:pPr>
            <a:r>
              <a:rPr lang="en-US" sz="1400" smtClean="0">
                <a:latin typeface="Courier New" pitchFamily="49" charset="0"/>
                <a:cs typeface="Courier New" pitchFamily="49" charset="0"/>
              </a:rPr>
              <a:t>module DataModule</a:t>
            </a:r>
          </a:p>
          <a:p>
            <a:pPr eaLnBrk="1" hangingPunct="1">
              <a:buFontTx/>
              <a:buNone/>
            </a:pPr>
            <a:r>
              <a:rPr lang="en-US" sz="1400" smtClean="0">
                <a:latin typeface="Courier New" pitchFamily="49" charset="0"/>
                <a:cs typeface="Courier New" pitchFamily="49" charset="0"/>
              </a:rPr>
              <a:t>{</a:t>
            </a:r>
          </a:p>
          <a:p>
            <a:pPr>
              <a:buFontTx/>
              <a:buNone/>
            </a:pPr>
            <a:r>
              <a:rPr lang="en-US" sz="1400" smtClean="0">
                <a:latin typeface="Courier New" pitchFamily="49" charset="0"/>
                <a:cs typeface="Courier New" pitchFamily="49" charset="0"/>
              </a:rPr>
              <a:t>  interface Pusher {</a:t>
            </a:r>
            <a:endParaRPr lang="nl-NL" sz="1400" smtClean="0">
              <a:latin typeface="Courier New" pitchFamily="49" charset="0"/>
              <a:cs typeface="Courier New" pitchFamily="49" charset="0"/>
            </a:endParaRPr>
          </a:p>
          <a:p>
            <a:pPr>
              <a:buFontTx/>
              <a:buNone/>
            </a:pPr>
            <a:r>
              <a:rPr lang="nl-NL" sz="1400" smtClean="0">
                <a:latin typeface="Courier New" pitchFamily="49" charset="0"/>
                <a:cs typeface="Courier New" pitchFamily="49" charset="0"/>
              </a:rPr>
              <a:t>    void push(in </a:t>
            </a:r>
            <a:r>
              <a:rPr lang="nl-NL" sz="1400" b="1" smtClean="0">
                <a:latin typeface="Courier New" pitchFamily="49" charset="0"/>
                <a:cs typeface="Courier New" pitchFamily="49" charset="0"/>
              </a:rPr>
              <a:t>Data</a:t>
            </a:r>
            <a:r>
              <a:rPr lang="nl-NL" sz="1400" smtClean="0">
                <a:latin typeface="Courier New" pitchFamily="49" charset="0"/>
                <a:cs typeface="Courier New" pitchFamily="49" charset="0"/>
              </a:rPr>
              <a:t> data);</a:t>
            </a:r>
          </a:p>
          <a:p>
            <a:pPr>
              <a:buFontTx/>
              <a:buNone/>
            </a:pPr>
            <a:r>
              <a:rPr lang="en-US" sz="1400" smtClean="0">
                <a:latin typeface="Courier New" pitchFamily="49" charset="0"/>
                <a:cs typeface="Courier New" pitchFamily="49" charset="0"/>
              </a:rPr>
              <a:t>  };</a:t>
            </a:r>
            <a:endParaRPr lang="nl-NL" sz="1400" smtClean="0">
              <a:latin typeface="Courier New" pitchFamily="49" charset="0"/>
              <a:cs typeface="Courier New" pitchFamily="49" charset="0"/>
            </a:endParaRPr>
          </a:p>
          <a:p>
            <a:pPr>
              <a:buFontTx/>
              <a:buNone/>
            </a:pPr>
            <a:r>
              <a:rPr lang="nl-NL" sz="1400" b="1" smtClean="0">
                <a:latin typeface="Courier New" pitchFamily="49" charset="0"/>
                <a:cs typeface="Courier New" pitchFamily="49" charset="0"/>
              </a:rPr>
              <a:t>  porttype</a:t>
            </a:r>
            <a:r>
              <a:rPr lang="nl-NL" sz="1400" smtClean="0">
                <a:latin typeface="Courier New" pitchFamily="49" charset="0"/>
                <a:cs typeface="Courier New" pitchFamily="49" charset="0"/>
              </a:rPr>
              <a:t> Consumer {</a:t>
            </a:r>
          </a:p>
          <a:p>
            <a:pPr>
              <a:buFontTx/>
              <a:buNone/>
            </a:pPr>
            <a:r>
              <a:rPr lang="nl-NL" sz="1400" smtClean="0">
                <a:latin typeface="Courier New" pitchFamily="49" charset="0"/>
                <a:cs typeface="Courier New" pitchFamily="49" charset="0"/>
              </a:rPr>
              <a:t>    provides Pusher consumer;</a:t>
            </a:r>
          </a:p>
          <a:p>
            <a:pPr>
              <a:buFontTx/>
              <a:buNone/>
            </a:pPr>
            <a:r>
              <a:rPr lang="nl-NL" sz="1400" smtClean="0">
                <a:latin typeface="Courier New" pitchFamily="49" charset="0"/>
                <a:cs typeface="Courier New" pitchFamily="49" charset="0"/>
              </a:rPr>
              <a:t>    uses FlowControl control;</a:t>
            </a:r>
          </a:p>
          <a:p>
            <a:pPr>
              <a:buFontTx/>
              <a:buNone/>
            </a:pPr>
            <a:r>
              <a:rPr lang="nl-NL" sz="1400" smtClean="0">
                <a:latin typeface="Courier New" pitchFamily="49" charset="0"/>
                <a:cs typeface="Courier New" pitchFamily="49" charset="0"/>
              </a:rPr>
              <a:t>  };</a:t>
            </a:r>
          </a:p>
          <a:p>
            <a:pPr>
              <a:buFontTx/>
              <a:buNone/>
            </a:pPr>
            <a:endParaRPr lang="nl-NL" sz="1400" smtClean="0">
              <a:latin typeface="Courier New" pitchFamily="49" charset="0"/>
              <a:cs typeface="Courier New" pitchFamily="49" charset="0"/>
            </a:endParaRPr>
          </a:p>
          <a:p>
            <a:pPr>
              <a:buFontTx/>
              <a:buNone/>
            </a:pPr>
            <a:r>
              <a:rPr lang="en-US" sz="1400" smtClean="0">
                <a:latin typeface="Courier New" pitchFamily="49" charset="0"/>
                <a:cs typeface="Courier New" pitchFamily="49" charset="0"/>
              </a:rPr>
              <a:t>component Sender {</a:t>
            </a:r>
          </a:p>
          <a:p>
            <a:pPr>
              <a:buFontTx/>
              <a:buNone/>
            </a:pPr>
            <a:r>
              <a:rPr lang="en-US" sz="1400" smtClean="0">
                <a:latin typeface="Courier New" pitchFamily="49" charset="0"/>
                <a:cs typeface="Courier New" pitchFamily="49" charset="0"/>
              </a:rPr>
              <a:t>  provides DataModule::Pusher data_consumer;</a:t>
            </a:r>
          </a:p>
          <a:p>
            <a:pPr>
              <a:buFontTx/>
              <a:buNone/>
            </a:pPr>
            <a:r>
              <a:rPr lang="en-US" sz="1400" smtClean="0">
                <a:latin typeface="Courier New" pitchFamily="49" charset="0"/>
                <a:cs typeface="Courier New" pitchFamily="49" charset="0"/>
              </a:rPr>
              <a:t>  uses FlowControl data_control</a:t>
            </a:r>
          </a:p>
          <a:p>
            <a:pPr>
              <a:buFontTx/>
              <a:buNone/>
            </a:pPr>
            <a:r>
              <a:rPr lang="en-US" sz="1400" smtClean="0">
                <a:latin typeface="Courier New" pitchFamily="49" charset="0"/>
                <a:cs typeface="Courier New" pitchFamily="49" charset="0"/>
              </a:rPr>
              <a:t>};</a:t>
            </a:r>
          </a:p>
          <a:p>
            <a:pPr>
              <a:buFontTx/>
              <a:buNone/>
            </a:pPr>
            <a:endParaRPr lang="en-US" sz="1400" smtClean="0">
              <a:latin typeface="Courier New" pitchFamily="49" charset="0"/>
              <a:cs typeface="Courier New" pitchFamily="49" charset="0"/>
            </a:endParaRPr>
          </a:p>
          <a:p>
            <a:pPr>
              <a:buFontTx/>
              <a:buNone/>
            </a:pPr>
            <a:endParaRPr lang="en-US" sz="1400" smtClean="0">
              <a:latin typeface="Courier New" pitchFamily="49" charset="0"/>
              <a:cs typeface="Courier New" pitchFamily="49" charset="0"/>
            </a:endParaRPr>
          </a:p>
        </p:txBody>
      </p:sp>
      <p:sp>
        <p:nvSpPr>
          <p:cNvPr id="157700" name="Rectangle 3"/>
          <p:cNvSpPr>
            <a:spLocks noChangeArrowheads="1"/>
          </p:cNvSpPr>
          <p:nvPr/>
        </p:nvSpPr>
        <p:spPr bwMode="auto">
          <a:xfrm>
            <a:off x="0" y="1295400"/>
            <a:ext cx="481012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p:txBody>
      </p:sp>
      <p:cxnSp>
        <p:nvCxnSpPr>
          <p:cNvPr id="7" name="Straight Arrow Connector 6"/>
          <p:cNvCxnSpPr>
            <a:cxnSpLocks noChangeShapeType="1"/>
          </p:cNvCxnSpPr>
          <p:nvPr/>
        </p:nvCxnSpPr>
        <p:spPr bwMode="auto">
          <a:xfrm rot="5400000" flipH="1" flipV="1">
            <a:off x="398462" y="2840038"/>
            <a:ext cx="2735263" cy="58738"/>
          </a:xfrm>
          <a:prstGeom prst="straightConnector1">
            <a:avLst/>
          </a:prstGeom>
          <a:noFill/>
          <a:ln w="38100">
            <a:solidFill>
              <a:srgbClr val="FF0000"/>
            </a:solidFill>
            <a:round/>
            <a:headEnd/>
            <a:tailEnd type="arrow" w="med" len="med"/>
          </a:ln>
        </p:spPr>
      </p:cxnSp>
      <p:cxnSp>
        <p:nvCxnSpPr>
          <p:cNvPr id="15" name="Straight Arrow Connector 14"/>
          <p:cNvCxnSpPr>
            <a:cxnSpLocks noChangeShapeType="1"/>
          </p:cNvCxnSpPr>
          <p:nvPr/>
        </p:nvCxnSpPr>
        <p:spPr bwMode="auto">
          <a:xfrm rot="5400000">
            <a:off x="1869282" y="1658144"/>
            <a:ext cx="533400" cy="211137"/>
          </a:xfrm>
          <a:prstGeom prst="straightConnector1">
            <a:avLst/>
          </a:prstGeom>
          <a:noFill/>
          <a:ln w="38100">
            <a:solidFill>
              <a:srgbClr val="FF0000"/>
            </a:solidFill>
            <a:round/>
            <a:headEnd/>
            <a:tailEnd type="arrow" w="med" len="med"/>
          </a:ln>
        </p:spPr>
      </p:cxnSp>
      <p:pic>
        <p:nvPicPr>
          <p:cNvPr id="157703" name="Picture 10" descr="remedylogo"/>
          <p:cNvPicPr>
            <a:picLocks noChangeAspect="1" noChangeArrowheads="1"/>
          </p:cNvPicPr>
          <p:nvPr/>
        </p:nvPicPr>
        <p:blipFill>
          <a:blip r:embed="rId3"/>
          <a:srcRect/>
          <a:stretch>
            <a:fillRect/>
          </a:stretch>
        </p:blipFill>
        <p:spPr bwMode="auto">
          <a:xfrm>
            <a:off x="8191500" y="5943600"/>
            <a:ext cx="952500" cy="63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pPr>
              <a:defRPr/>
            </a:pPr>
            <a:r>
              <a:rPr lang="en-US" smtClean="0">
                <a:cs typeface="+mj-cs"/>
              </a:rPr>
              <a:t>Connectors</a:t>
            </a:r>
          </a:p>
        </p:txBody>
      </p:sp>
      <p:sp>
        <p:nvSpPr>
          <p:cNvPr id="158723" name="Text Placeholder 7"/>
          <p:cNvSpPr>
            <a:spLocks noGrp="1"/>
          </p:cNvSpPr>
          <p:nvPr>
            <p:ph type="body" idx="1"/>
          </p:nvPr>
        </p:nvSpPr>
        <p:spPr/>
        <p:txBody>
          <a:bodyPr/>
          <a:lstStyle/>
          <a:p>
            <a:endParaRPr lang="nl-NL" smtClean="0">
              <a:ea typeface="ＭＳ Ｐゴシック" pitchFamily="34" charset="-128"/>
            </a:endParaRPr>
          </a:p>
        </p:txBody>
      </p:sp>
      <p:sp>
        <p:nvSpPr>
          <p:cNvPr id="158724" name="Slide Number Placeholder 4"/>
          <p:cNvSpPr>
            <a:spLocks noGrp="1"/>
          </p:cNvSpPr>
          <p:nvPr>
            <p:ph type="sldNum" sz="quarter" idx="10"/>
          </p:nvPr>
        </p:nvSpPr>
        <p:spPr>
          <a:noFill/>
        </p:spPr>
        <p:txBody>
          <a:bodyPr/>
          <a:lstStyle/>
          <a:p>
            <a:fld id="{4CEACFC0-51C5-42BC-B69E-7613DCF9399F}" type="slidenum">
              <a:rPr lang="zh-CN" altLang="en-US" smtClean="0">
                <a:latin typeface="Arial" charset="0"/>
              </a:rPr>
              <a:pPr/>
              <a:t>133</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Picture 7" descr="Untitled.pdf"/>
          <p:cNvSpPr>
            <a:spLocks noChangeAspect="1"/>
          </p:cNvSpPr>
          <p:nvPr/>
        </p:nvSpPr>
        <p:spPr bwMode="auto">
          <a:xfrm>
            <a:off x="6070600" y="1109663"/>
            <a:ext cx="3073400" cy="3708400"/>
          </a:xfrm>
          <a:prstGeom prst="rect">
            <a:avLst/>
          </a:prstGeom>
          <a:noFill/>
          <a:ln w="9525">
            <a:noFill/>
            <a:miter lim="800000"/>
            <a:headEnd/>
            <a:tailEnd/>
          </a:ln>
        </p:spPr>
        <p:txBody>
          <a:bodyPr/>
          <a:lstStyle/>
          <a:p>
            <a:endParaRPr lang="nl-NL"/>
          </a:p>
        </p:txBody>
      </p:sp>
      <p:sp>
        <p:nvSpPr>
          <p:cNvPr id="159747" name="Title 4"/>
          <p:cNvSpPr>
            <a:spLocks noGrp="1"/>
          </p:cNvSpPr>
          <p:nvPr>
            <p:ph type="title"/>
          </p:nvPr>
        </p:nvSpPr>
        <p:spPr/>
        <p:txBody>
          <a:bodyPr/>
          <a:lstStyle/>
          <a:p>
            <a:pPr eaLnBrk="1" hangingPunct="1"/>
            <a:r>
              <a:rPr lang="en-US" smtClean="0"/>
              <a:t>Motivating Connectors (1/2)</a:t>
            </a:r>
          </a:p>
        </p:txBody>
      </p:sp>
      <p:sp>
        <p:nvSpPr>
          <p:cNvPr id="159748" name="Content Placeholder 5"/>
          <p:cNvSpPr>
            <a:spLocks noGrp="1"/>
          </p:cNvSpPr>
          <p:nvPr>
            <p:ph idx="1"/>
          </p:nvPr>
        </p:nvSpPr>
        <p:spPr>
          <a:xfrm>
            <a:off x="0" y="1219200"/>
            <a:ext cx="7583488" cy="5334000"/>
          </a:xfrm>
        </p:spPr>
        <p:txBody>
          <a:bodyPr/>
          <a:lstStyle/>
          <a:p>
            <a:pPr eaLnBrk="1" hangingPunct="1">
              <a:spcBef>
                <a:spcPct val="0"/>
              </a:spcBef>
            </a:pPr>
            <a:r>
              <a:rPr lang="en-US" b="1" smtClean="0"/>
              <a:t>Context</a:t>
            </a:r>
            <a:r>
              <a:rPr lang="en-US" smtClean="0"/>
              <a:t> – Many applications must leverage non-CORBA communication mechanisms</a:t>
            </a:r>
          </a:p>
          <a:p>
            <a:pPr lvl="1" eaLnBrk="1" hangingPunct="1">
              <a:spcBef>
                <a:spcPct val="0"/>
              </a:spcBef>
            </a:pPr>
            <a:r>
              <a:rPr lang="en-US" smtClean="0">
                <a:ea typeface="ＭＳ Ｐゴシック" pitchFamily="34" charset="-128"/>
              </a:rPr>
              <a:t>Interfacing with legacy code</a:t>
            </a:r>
          </a:p>
          <a:p>
            <a:pPr lvl="1" eaLnBrk="1" hangingPunct="1">
              <a:spcBef>
                <a:spcPct val="0"/>
              </a:spcBef>
            </a:pPr>
            <a:r>
              <a:rPr lang="en-US" smtClean="0">
                <a:ea typeface="ＭＳ Ｐゴシック" pitchFamily="34" charset="-128"/>
              </a:rPr>
              <a:t>Complying with mandated architectural standards</a:t>
            </a:r>
          </a:p>
          <a:p>
            <a:pPr lvl="1" eaLnBrk="1" hangingPunct="1">
              <a:spcBef>
                <a:spcPct val="0"/>
              </a:spcBef>
            </a:pPr>
            <a:r>
              <a:rPr lang="en-US" smtClean="0">
                <a:ea typeface="ＭＳ Ｐゴシック" pitchFamily="34" charset="-128"/>
              </a:rPr>
              <a:t>High level systems integration</a:t>
            </a:r>
          </a:p>
          <a:p>
            <a:pPr eaLnBrk="1" hangingPunct="1">
              <a:spcBef>
                <a:spcPct val="0"/>
              </a:spcBef>
            </a:pPr>
            <a:r>
              <a:rPr lang="en-US" smtClean="0"/>
              <a:t>Problem</a:t>
            </a:r>
            <a:r>
              <a:rPr lang="en-US" sz="2000" smtClean="0"/>
              <a:t> </a:t>
            </a:r>
          </a:p>
          <a:p>
            <a:pPr lvl="1" eaLnBrk="1" hangingPunct="1">
              <a:spcBef>
                <a:spcPct val="0"/>
              </a:spcBef>
            </a:pPr>
            <a:r>
              <a:rPr lang="en-US" smtClean="0">
                <a:ea typeface="ＭＳ Ｐゴシック" pitchFamily="34" charset="-128"/>
              </a:rPr>
              <a:t>Existing CCM ports (pub/sub or facet/receptacle) </a:t>
            </a:r>
          </a:p>
          <a:p>
            <a:pPr lvl="1" eaLnBrk="1" hangingPunct="1">
              <a:spcBef>
                <a:spcPct val="0"/>
              </a:spcBef>
              <a:buFontTx/>
              <a:buNone/>
            </a:pPr>
            <a:r>
              <a:rPr lang="en-US" smtClean="0">
                <a:ea typeface="ＭＳ Ｐゴシック" pitchFamily="34" charset="-128"/>
              </a:rPr>
              <a:t>	may not properly capture communication semantics</a:t>
            </a:r>
          </a:p>
          <a:p>
            <a:pPr lvl="1" eaLnBrk="1" hangingPunct="1">
              <a:spcBef>
                <a:spcPct val="0"/>
              </a:spcBef>
            </a:pPr>
            <a:r>
              <a:rPr lang="en-US" smtClean="0">
                <a:ea typeface="ＭＳ Ｐゴシック" pitchFamily="34" charset="-128"/>
              </a:rPr>
              <a:t>Addition of new communication middleware/semantics requires</a:t>
            </a:r>
          </a:p>
          <a:p>
            <a:pPr lvl="2" eaLnBrk="1" hangingPunct="1">
              <a:spcBef>
                <a:spcPct val="0"/>
              </a:spcBef>
            </a:pPr>
            <a:r>
              <a:rPr lang="en-US" smtClean="0">
                <a:ea typeface="ＭＳ Ｐゴシック" pitchFamily="34" charset="-128"/>
              </a:rPr>
              <a:t>Mixing communication logic with business logic</a:t>
            </a:r>
          </a:p>
          <a:p>
            <a:pPr lvl="2" eaLnBrk="1" hangingPunct="1">
              <a:spcBef>
                <a:spcPct val="0"/>
              </a:spcBef>
            </a:pPr>
            <a:r>
              <a:rPr lang="en-US" smtClean="0">
                <a:ea typeface="ＭＳ Ｐゴシック" pitchFamily="34" charset="-128"/>
              </a:rPr>
              <a:t>Modifying the container to extend/change semantics of existing ports</a:t>
            </a:r>
          </a:p>
          <a:p>
            <a:pPr lvl="1" eaLnBrk="1" hangingPunct="1">
              <a:spcBef>
                <a:spcPct val="0"/>
              </a:spcBef>
            </a:pPr>
            <a:r>
              <a:rPr lang="en-US" smtClean="0">
                <a:ea typeface="ＭＳ Ｐゴシック" pitchFamily="34" charset="-128"/>
              </a:rPr>
              <a:t>Precludes use of D&amp;C middleware for configuration</a:t>
            </a:r>
          </a:p>
        </p:txBody>
      </p:sp>
      <p:pic>
        <p:nvPicPr>
          <p:cNvPr id="159749" name="Picture 5"/>
          <p:cNvPicPr>
            <a:picLocks noChangeAspect="1"/>
          </p:cNvPicPr>
          <p:nvPr/>
        </p:nvPicPr>
        <p:blipFill>
          <a:blip r:embed="rId3"/>
          <a:srcRect/>
          <a:stretch>
            <a:fillRect/>
          </a:stretch>
        </p:blipFill>
        <p:spPr bwMode="auto">
          <a:xfrm>
            <a:off x="6477000" y="1600200"/>
            <a:ext cx="2844800" cy="347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pPr eaLnBrk="1" hangingPunct="1"/>
            <a:r>
              <a:rPr lang="en-US" smtClean="0"/>
              <a:t>Motivating Connectors (2/2)</a:t>
            </a:r>
          </a:p>
        </p:txBody>
      </p:sp>
      <p:sp>
        <p:nvSpPr>
          <p:cNvPr id="160771" name="Content Placeholder 2"/>
          <p:cNvSpPr>
            <a:spLocks noGrp="1"/>
          </p:cNvSpPr>
          <p:nvPr>
            <p:ph idx="1"/>
          </p:nvPr>
        </p:nvSpPr>
        <p:spPr>
          <a:xfrm>
            <a:off x="152400" y="1219200"/>
            <a:ext cx="7162800" cy="5181600"/>
          </a:xfrm>
        </p:spPr>
        <p:txBody>
          <a:bodyPr/>
          <a:lstStyle/>
          <a:p>
            <a:pPr eaLnBrk="1" hangingPunct="1"/>
            <a:r>
              <a:rPr lang="en-US" b="1" smtClean="0"/>
              <a:t>Solution</a:t>
            </a:r>
            <a:r>
              <a:rPr lang="en-US" smtClean="0"/>
              <a:t> – Create a separate, deployable entity to contain communication logic</a:t>
            </a:r>
          </a:p>
          <a:p>
            <a:pPr lvl="1" eaLnBrk="1" hangingPunct="1"/>
            <a:r>
              <a:rPr lang="en-US" smtClean="0">
                <a:ea typeface="ＭＳ Ｐゴシック" pitchFamily="34" charset="-128"/>
              </a:rPr>
              <a:t>Leverage extended ports to create well-defined interfaces</a:t>
            </a:r>
          </a:p>
          <a:p>
            <a:pPr lvl="1" eaLnBrk="1" hangingPunct="1"/>
            <a:r>
              <a:rPr lang="en-US" smtClean="0">
                <a:ea typeface="ＭＳ Ｐゴシック" pitchFamily="34" charset="-128"/>
              </a:rPr>
              <a:t>Can be re-used across different applications</a:t>
            </a:r>
          </a:p>
          <a:p>
            <a:pPr lvl="1" eaLnBrk="1" hangingPunct="1"/>
            <a:r>
              <a:rPr lang="en-US" smtClean="0">
                <a:ea typeface="ＭＳ Ｐゴシック" pitchFamily="34" charset="-128"/>
              </a:rPr>
              <a:t>Allows D&amp;C infrastructure to coordinate configuration</a:t>
            </a:r>
          </a:p>
          <a:p>
            <a:pPr eaLnBrk="1" hangingPunct="1"/>
            <a:r>
              <a:rPr lang="en-US" smtClean="0"/>
              <a:t>Implemented using new </a:t>
            </a:r>
            <a:r>
              <a:rPr lang="en-US" i="1" smtClean="0"/>
              <a:t>connector</a:t>
            </a:r>
            <a:r>
              <a:rPr lang="en-US" smtClean="0"/>
              <a:t> IDL3+ keyword</a:t>
            </a:r>
          </a:p>
          <a:p>
            <a:pPr lvl="1" eaLnBrk="1" hangingPunct="1"/>
            <a:r>
              <a:rPr lang="en-US" smtClean="0">
                <a:ea typeface="ＭＳ Ｐゴシック" pitchFamily="34" charset="-128"/>
              </a:rPr>
              <a:t>Collects ports (regular and extended) into a coherent interface</a:t>
            </a:r>
          </a:p>
          <a:p>
            <a:pPr lvl="1" eaLnBrk="1" hangingPunct="1"/>
            <a:r>
              <a:rPr lang="en-US" smtClean="0">
                <a:ea typeface="ＭＳ Ｐゴシック" pitchFamily="34" charset="-128"/>
              </a:rPr>
              <a:t>Can have attributes which may be used for D&amp;C</a:t>
            </a:r>
          </a:p>
          <a:p>
            <a:pPr lvl="1" eaLnBrk="1" hangingPunct="1"/>
            <a:r>
              <a:rPr lang="en-US" smtClean="0">
                <a:ea typeface="ＭＳ Ｐゴシック" pitchFamily="34" charset="-128"/>
              </a:rPr>
              <a:t>Can be placed in a parameterized module</a:t>
            </a:r>
          </a:p>
          <a:p>
            <a:pPr lvl="1" eaLnBrk="1" hangingPunct="1"/>
            <a:endParaRPr lang="en-US" smtClean="0">
              <a:ea typeface="ＭＳ Ｐゴシック" pitchFamily="34" charset="-128"/>
            </a:endParaRPr>
          </a:p>
        </p:txBody>
      </p:sp>
      <p:sp>
        <p:nvSpPr>
          <p:cNvPr id="160772" name="Picture 4" descr="connector.pdf"/>
          <p:cNvSpPr>
            <a:spLocks noChangeAspect="1"/>
          </p:cNvSpPr>
          <p:nvPr/>
        </p:nvSpPr>
        <p:spPr bwMode="auto">
          <a:xfrm>
            <a:off x="7186613" y="1408113"/>
            <a:ext cx="1701800" cy="4114800"/>
          </a:xfrm>
          <a:prstGeom prst="rect">
            <a:avLst/>
          </a:prstGeom>
          <a:noFill/>
          <a:ln w="9525">
            <a:noFill/>
            <a:miter lim="800000"/>
            <a:headEnd/>
            <a:tailEnd/>
          </a:ln>
        </p:spPr>
        <p:txBody>
          <a:bodyPr/>
          <a:lstStyle/>
          <a:p>
            <a:endParaRPr lang="nl-NL"/>
          </a:p>
        </p:txBody>
      </p:sp>
      <p:pic>
        <p:nvPicPr>
          <p:cNvPr id="160773" name="Picture 4"/>
          <p:cNvPicPr>
            <a:picLocks noChangeAspect="1"/>
          </p:cNvPicPr>
          <p:nvPr/>
        </p:nvPicPr>
        <p:blipFill>
          <a:blip r:embed="rId3"/>
          <a:srcRect/>
          <a:stretch>
            <a:fillRect/>
          </a:stretch>
        </p:blipFill>
        <p:spPr bwMode="auto">
          <a:xfrm>
            <a:off x="7239000" y="1676400"/>
            <a:ext cx="14732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1795" name="Rectangle 4"/>
          <p:cNvSpPr>
            <a:spLocks noChangeArrowheads="1"/>
          </p:cNvSpPr>
          <p:nvPr/>
        </p:nvSpPr>
        <p:spPr bwMode="auto">
          <a:xfrm>
            <a:off x="576263" y="2079625"/>
            <a:ext cx="8763000" cy="3886200"/>
          </a:xfrm>
          <a:prstGeom prst="rect">
            <a:avLst/>
          </a:prstGeom>
          <a:noFill/>
          <a:ln w="9525">
            <a:noFill/>
            <a:miter lim="800000"/>
            <a:headEnd/>
            <a:tailEnd/>
          </a:ln>
        </p:spPr>
        <p:txBody>
          <a:bodyPr/>
          <a:lstStyle/>
          <a:p>
            <a:pPr marL="169863" indent="-169863"/>
            <a:r>
              <a:rPr lang="en-US" sz="1600" b="1" i="0">
                <a:latin typeface="Courier New" pitchFamily="49" charset="0"/>
                <a:ea typeface="宋体" pitchFamily="2" charset="-122"/>
              </a:rPr>
              <a:t>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a:t>
            </a:r>
            <a:r>
              <a:rPr lang="en-US" sz="1600" b="1" i="0">
                <a:latin typeface="Courier New" pitchFamily="49" charset="0"/>
                <a:ea typeface="宋体" pitchFamily="2" charset="-122"/>
              </a:rPr>
              <a:t>mirrorport</a:t>
            </a:r>
            <a:r>
              <a:rPr lang="en-US" sz="1600" i="0">
                <a:latin typeface="Courier New" pitchFamily="49" charset="0"/>
                <a:ea typeface="宋体" pitchFamily="2" charset="-122"/>
              </a:rPr>
              <a:t> Data_ControlledConsumer cc;</a:t>
            </a:r>
          </a:p>
          <a:p>
            <a:pPr marL="169863" indent="-169863"/>
            <a:r>
              <a:rPr lang="en-US" sz="1600" i="0">
                <a:latin typeface="Courier New" pitchFamily="49" charset="0"/>
                <a:ea typeface="宋体" pitchFamily="2" charset="-122"/>
              </a:rPr>
              <a:t>  provides Data_Pusher p;</a:t>
            </a:r>
          </a:p>
          <a:p>
            <a:pPr marL="169863" indent="-169863"/>
            <a:r>
              <a:rPr lang="en-US" sz="1600" i="0">
                <a:latin typeface="Courier New" pitchFamily="49" charset="0"/>
                <a:ea typeface="宋体" pitchFamily="2" charset="-122"/>
              </a:rPr>
              <a:t>  attribute string configuration;</a:t>
            </a:r>
          </a:p>
          <a:p>
            <a:pPr marL="169863" indent="-169863"/>
            <a:r>
              <a:rPr lang="en-US" sz="1600" i="0">
                <a:latin typeface="Courier New" pitchFamily="49" charset="0"/>
                <a:ea typeface="宋体" pitchFamily="2" charset="-122"/>
              </a:rPr>
              <a:t>};</a:t>
            </a:r>
          </a:p>
          <a:p>
            <a:pPr marL="169863" indent="-169863"/>
            <a:r>
              <a:rPr lang="en-US" sz="1600" i="0">
                <a:latin typeface="Courier New" pitchFamily="49" charset="0"/>
                <a:ea typeface="宋体" pitchFamily="2" charset="-122"/>
              </a:rPr>
              <a:t>module Typed &lt;typename T&gt; { </a:t>
            </a:r>
          </a:p>
          <a:p>
            <a:pPr marL="169863" indent="-169863"/>
            <a:r>
              <a:rPr lang="en-US" sz="1600" b="1" i="0">
                <a:latin typeface="Courier New" pitchFamily="49" charset="0"/>
                <a:ea typeface="宋体" pitchFamily="2" charset="-122"/>
              </a:rPr>
              <a:t>  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port ControlledConsumer cc;</a:t>
            </a:r>
          </a:p>
          <a:p>
            <a:pPr marL="169863" indent="-169863"/>
            <a:r>
              <a:rPr lang="en-US" sz="1600" i="0">
                <a:latin typeface="Courier New" pitchFamily="49" charset="0"/>
                <a:ea typeface="宋体" pitchFamily="2" charset="-122"/>
              </a:rPr>
              <a:t>    mirrorport Pusher p;</a:t>
            </a:r>
          </a:p>
          <a:p>
            <a:pPr marL="169863" indent="-169863"/>
            <a:r>
              <a:rPr lang="en-US" sz="1600" i="0">
                <a:latin typeface="Courier New" pitchFamily="49" charset="0"/>
                <a:ea typeface="宋体" pitchFamily="2" charset="-122"/>
              </a:rPr>
              <a:t>    attribute T configuration;</a:t>
            </a:r>
          </a:p>
          <a:p>
            <a:pPr marL="169863" indent="-169863"/>
            <a:r>
              <a:rPr lang="en-US" sz="1600" i="0">
                <a:latin typeface="Courier New" pitchFamily="49" charset="0"/>
                <a:ea typeface="宋体" pitchFamily="2" charset="-122"/>
              </a:rPr>
              <a:t>  };</a:t>
            </a:r>
          </a:p>
          <a:p>
            <a:pPr marL="169863" indent="-169863"/>
            <a:r>
              <a:rPr lang="en-US" sz="1600" i="0">
                <a:latin typeface="Courier New" pitchFamily="49" charset="0"/>
                <a:ea typeface="宋体" pitchFamily="2" charset="-122"/>
              </a:rPr>
              <a:t>};</a:t>
            </a:r>
          </a:p>
          <a:p>
            <a:pPr marL="169863" indent="-169863">
              <a:spcBef>
                <a:spcPct val="40000"/>
              </a:spcBef>
              <a:buFontTx/>
              <a:buChar char="•"/>
            </a:pPr>
            <a:endParaRPr lang="en-US" altLang="zh-CN" sz="2000" i="0">
              <a:ea typeface="宋体" pitchFamily="2" charset="-122"/>
              <a:cs typeface="Times New Roman" pitchFamily="18" charset="0"/>
            </a:endParaRPr>
          </a:p>
          <a:p>
            <a:pPr marL="169863" indent="-169863">
              <a:spcBef>
                <a:spcPct val="40000"/>
              </a:spcBef>
              <a:buFontTx/>
              <a:buChar char="•"/>
            </a:pPr>
            <a:endParaRPr lang="en-US" altLang="zh-CN" sz="2000" i="0">
              <a:ea typeface="宋体" pitchFamily="2" charset="-122"/>
              <a:cs typeface="Times New Roman" pitchFamily="18" charset="0"/>
            </a:endParaRPr>
          </a:p>
        </p:txBody>
      </p:sp>
      <p:sp>
        <p:nvSpPr>
          <p:cNvPr id="161796" name="Rectangle 5"/>
          <p:cNvSpPr>
            <a:spLocks noGrp="1" noChangeArrowheads="1"/>
          </p:cNvSpPr>
          <p:nvPr>
            <p:ph type="title" idx="4294967295"/>
          </p:nvPr>
        </p:nvSpPr>
        <p:spPr/>
        <p:txBody>
          <a:bodyPr/>
          <a:lstStyle/>
          <a:p>
            <a:r>
              <a:rPr lang="en-US" smtClean="0"/>
              <a:t>Defining Connectors</a:t>
            </a:r>
          </a:p>
        </p:txBody>
      </p:sp>
      <p:sp>
        <p:nvSpPr>
          <p:cNvPr id="161797" name="Rectangle 6"/>
          <p:cNvSpPr>
            <a:spLocks noGrp="1" noChangeArrowheads="1"/>
          </p:cNvSpPr>
          <p:nvPr>
            <p:ph type="body" idx="4294967295"/>
          </p:nvPr>
        </p:nvSpPr>
        <p:spPr>
          <a:xfrm>
            <a:off x="465138" y="1138238"/>
            <a:ext cx="8264525" cy="1160462"/>
          </a:xfrm>
        </p:spPr>
        <p:txBody>
          <a:bodyPr/>
          <a:lstStyle/>
          <a:p>
            <a:r>
              <a:rPr lang="en-US" altLang="zh-CN" smtClean="0">
                <a:solidFill>
                  <a:srgbClr val="000000"/>
                </a:solidFill>
                <a:ea typeface="宋体" pitchFamily="2" charset="-122"/>
              </a:rPr>
              <a:t>Fixed and parameterized connectors are possible</a:t>
            </a:r>
          </a:p>
          <a:p>
            <a:r>
              <a:rPr lang="en-US" altLang="zh-CN" smtClean="0">
                <a:solidFill>
                  <a:srgbClr val="000000"/>
                </a:solidFill>
                <a:ea typeface="宋体" pitchFamily="2" charset="-122"/>
              </a:rPr>
              <a:t>Connectors support ports, attributes, and inheritance</a:t>
            </a:r>
          </a:p>
          <a:p>
            <a:endParaRPr lang="en-US"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Picture 5" descr="Connectors.pdf"/>
          <p:cNvSpPr>
            <a:spLocks noChangeAspect="1"/>
          </p:cNvSpPr>
          <p:nvPr/>
        </p:nvSpPr>
        <p:spPr bwMode="auto">
          <a:xfrm>
            <a:off x="5853113" y="1900238"/>
            <a:ext cx="3467100" cy="2527300"/>
          </a:xfrm>
          <a:prstGeom prst="rect">
            <a:avLst/>
          </a:prstGeom>
          <a:noFill/>
          <a:ln w="9525">
            <a:noFill/>
            <a:miter lim="800000"/>
            <a:headEnd/>
            <a:tailEnd/>
          </a:ln>
        </p:spPr>
        <p:txBody>
          <a:bodyPr/>
          <a:lstStyle/>
          <a:p>
            <a:endParaRPr lang="nl-NL"/>
          </a:p>
        </p:txBody>
      </p:sp>
      <p:sp>
        <p:nvSpPr>
          <p:cNvPr id="16281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2820" name="Rectangle 4"/>
          <p:cNvSpPr>
            <a:spLocks noChangeArrowheads="1"/>
          </p:cNvSpPr>
          <p:nvPr/>
        </p:nvSpPr>
        <p:spPr bwMode="auto">
          <a:xfrm>
            <a:off x="0" y="1243013"/>
            <a:ext cx="6249988" cy="4876800"/>
          </a:xfrm>
          <a:prstGeom prst="rect">
            <a:avLst/>
          </a:prstGeom>
          <a:noFill/>
          <a:ln w="9525">
            <a:noFill/>
            <a:miter lim="800000"/>
            <a:headEnd/>
            <a:tailEnd/>
          </a:ln>
        </p:spPr>
        <p:txBody>
          <a:bodyPr/>
          <a:lstStyle/>
          <a:p>
            <a:pPr marL="169863" indent="-169863">
              <a:spcBef>
                <a:spcPct val="40000"/>
              </a:spcBef>
              <a:buFontTx/>
              <a:buChar char="•"/>
            </a:pPr>
            <a:endParaRPr lang="en-US" altLang="zh-CN" sz="2000">
              <a:ea typeface="宋体" pitchFamily="2" charset="-122"/>
              <a:cs typeface="Times New Roman" pitchFamily="18" charset="0"/>
            </a:endParaRPr>
          </a:p>
        </p:txBody>
      </p:sp>
      <p:sp>
        <p:nvSpPr>
          <p:cNvPr id="162821" name="Rectangle 6"/>
          <p:cNvSpPr>
            <a:spLocks noGrp="1" noChangeArrowheads="1"/>
          </p:cNvSpPr>
          <p:nvPr>
            <p:ph type="title" idx="4294967295"/>
          </p:nvPr>
        </p:nvSpPr>
        <p:spPr/>
        <p:txBody>
          <a:bodyPr/>
          <a:lstStyle/>
          <a:p>
            <a:r>
              <a:rPr lang="en-US" smtClean="0"/>
              <a:t>Implementing and Deploying Components</a:t>
            </a:r>
          </a:p>
        </p:txBody>
      </p:sp>
      <p:sp>
        <p:nvSpPr>
          <p:cNvPr id="162822" name="Rectangle 7"/>
          <p:cNvSpPr>
            <a:spLocks noGrp="1" noChangeArrowheads="1"/>
          </p:cNvSpPr>
          <p:nvPr>
            <p:ph type="body" idx="4294967295"/>
          </p:nvPr>
        </p:nvSpPr>
        <p:spPr/>
        <p:txBody>
          <a:bodyPr/>
          <a:lstStyle/>
          <a:p>
            <a:r>
              <a:rPr lang="en-US" altLang="zh-CN" smtClean="0">
                <a:solidFill>
                  <a:srgbClr val="000000"/>
                </a:solidFill>
                <a:ea typeface="宋体" pitchFamily="2" charset="-122"/>
              </a:rPr>
              <a:t>Connectors may be divided into fragments</a:t>
            </a:r>
          </a:p>
          <a:p>
            <a:pPr lvl="1"/>
            <a:r>
              <a:rPr lang="en-US" altLang="zh-CN" smtClean="0">
                <a:solidFill>
                  <a:srgbClr val="000000"/>
                </a:solidFill>
                <a:ea typeface="ＭＳ Ｐゴシック" pitchFamily="34" charset="-128"/>
              </a:rPr>
              <a:t>Each fragment is co-located with the component  instance it is connected to</a:t>
            </a:r>
          </a:p>
          <a:p>
            <a:pPr lvl="1"/>
            <a:r>
              <a:rPr lang="en-US" altLang="zh-CN" smtClean="0">
                <a:solidFill>
                  <a:srgbClr val="000000"/>
                </a:solidFill>
                <a:ea typeface="ＭＳ Ｐゴシック" pitchFamily="34" charset="-128"/>
              </a:rPr>
              <a:t>One or more fragments may be associated with a particular component</a:t>
            </a:r>
          </a:p>
          <a:p>
            <a:r>
              <a:rPr lang="en-US" altLang="zh-CN" smtClean="0">
                <a:solidFill>
                  <a:srgbClr val="000000"/>
                </a:solidFill>
                <a:ea typeface="宋体" pitchFamily="2" charset="-122"/>
              </a:rPr>
              <a:t>Connector fragment is derived from CCMObject</a:t>
            </a:r>
          </a:p>
          <a:p>
            <a:pPr lvl="1"/>
            <a:r>
              <a:rPr lang="en-US" altLang="zh-CN" smtClean="0">
                <a:solidFill>
                  <a:srgbClr val="000000"/>
                </a:solidFill>
                <a:ea typeface="ＭＳ Ｐゴシック" pitchFamily="34" charset="-128"/>
              </a:rPr>
              <a:t>Connector fragment can be deployed as a regular component</a:t>
            </a:r>
          </a:p>
          <a:p>
            <a:pPr lvl="1"/>
            <a:r>
              <a:rPr lang="en-US" altLang="zh-CN" smtClean="0">
                <a:solidFill>
                  <a:srgbClr val="000000"/>
                </a:solidFill>
                <a:ea typeface="ＭＳ Ｐゴシック" pitchFamily="34" charset="-128"/>
              </a:rPr>
              <a:t>Configuration takes place via standard attributes defined in the interface</a:t>
            </a:r>
          </a:p>
          <a:p>
            <a:pPr lvl="1"/>
            <a:r>
              <a:rPr lang="en-US" altLang="zh-CN" smtClean="0">
                <a:solidFill>
                  <a:srgbClr val="000000"/>
                </a:solidFill>
                <a:ea typeface="ＭＳ Ｐゴシック" pitchFamily="34" charset="-128"/>
              </a:rPr>
              <a:t>Fragment must implement Navigation, Receptacles, and, KeylessCCMHome</a:t>
            </a:r>
          </a:p>
          <a:p>
            <a:endParaRPr lang="en-US"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4"/>
          <p:cNvSpPr>
            <a:spLocks noGrp="1"/>
          </p:cNvSpPr>
          <p:nvPr>
            <p:ph type="title"/>
          </p:nvPr>
        </p:nvSpPr>
        <p:spPr/>
        <p:txBody>
          <a:bodyPr/>
          <a:lstStyle/>
          <a:p>
            <a:pPr eaLnBrk="1" hangingPunct="1"/>
            <a:r>
              <a:rPr lang="en-US" smtClean="0"/>
              <a:t>Connector Modeling vs. Deployment (1/2)</a:t>
            </a:r>
          </a:p>
        </p:txBody>
      </p:sp>
      <p:sp>
        <p:nvSpPr>
          <p:cNvPr id="163843" name="Text Placeholder 6"/>
          <p:cNvSpPr>
            <a:spLocks noGrp="1"/>
          </p:cNvSpPr>
          <p:nvPr>
            <p:ph type="body" sz="half" idx="2"/>
          </p:nvPr>
        </p:nvSpPr>
        <p:spPr/>
        <p:txBody>
          <a:bodyPr/>
          <a:lstStyle/>
          <a:p>
            <a:pPr eaLnBrk="1" hangingPunct="1"/>
            <a:r>
              <a:rPr lang="en-US" smtClean="0"/>
              <a:t>From a modeling standpoint, connectors appear monolithic</a:t>
            </a:r>
          </a:p>
          <a:p>
            <a:pPr eaLnBrk="1" hangingPunct="1"/>
            <a:r>
              <a:rPr lang="en-US" smtClean="0"/>
              <a:t>Need not be concerned with ‘fragments’ or how they are deployed</a:t>
            </a:r>
          </a:p>
          <a:p>
            <a:pPr eaLnBrk="1" hangingPunct="1"/>
            <a:r>
              <a:rPr lang="en-US" smtClean="0"/>
              <a:t>Connections are made from a component to the desired port on the connector</a:t>
            </a:r>
          </a:p>
        </p:txBody>
      </p:sp>
      <p:pic>
        <p:nvPicPr>
          <p:cNvPr id="163844" name="Picture 2"/>
          <p:cNvPicPr>
            <a:picLocks noChangeAspect="1"/>
          </p:cNvPicPr>
          <p:nvPr/>
        </p:nvPicPr>
        <p:blipFill>
          <a:blip r:embed="rId3"/>
          <a:srcRect/>
          <a:stretch>
            <a:fillRect/>
          </a:stretch>
        </p:blipFill>
        <p:spPr bwMode="auto">
          <a:xfrm>
            <a:off x="1460500" y="1281113"/>
            <a:ext cx="6172200" cy="193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4"/>
          <p:cNvSpPr>
            <a:spLocks noGrp="1"/>
          </p:cNvSpPr>
          <p:nvPr>
            <p:ph type="title"/>
          </p:nvPr>
        </p:nvSpPr>
        <p:spPr/>
        <p:txBody>
          <a:bodyPr/>
          <a:lstStyle/>
          <a:p>
            <a:pPr eaLnBrk="1" hangingPunct="1"/>
            <a:r>
              <a:rPr lang="en-US" smtClean="0"/>
              <a:t>Connector Modeling vs. Deployment (2/2)</a:t>
            </a:r>
          </a:p>
        </p:txBody>
      </p:sp>
      <p:sp>
        <p:nvSpPr>
          <p:cNvPr id="164867" name="Text Placeholder 6"/>
          <p:cNvSpPr>
            <a:spLocks noGrp="1"/>
          </p:cNvSpPr>
          <p:nvPr>
            <p:ph type="body" sz="half" idx="2"/>
          </p:nvPr>
        </p:nvSpPr>
        <p:spPr/>
        <p:txBody>
          <a:bodyPr/>
          <a:lstStyle/>
          <a:p>
            <a:pPr eaLnBrk="1" hangingPunct="1"/>
            <a:r>
              <a:rPr lang="en-US" smtClean="0"/>
              <a:t>The modeling tool will generate descriptors for the appropriate fragments</a:t>
            </a:r>
          </a:p>
          <a:p>
            <a:pPr eaLnBrk="1" hangingPunct="1"/>
            <a:r>
              <a:rPr lang="en-US" smtClean="0"/>
              <a:t>Each application component is deployed collocated with a dedicated fragment for communication</a:t>
            </a:r>
          </a:p>
          <a:p>
            <a:pPr eaLnBrk="1" hangingPunct="1"/>
            <a:r>
              <a:rPr lang="en-US" smtClean="0"/>
              <a:t>Application components and their connectors communicate over </a:t>
            </a:r>
            <a:r>
              <a:rPr lang="en-US" i="1" smtClean="0"/>
              <a:t>local</a:t>
            </a:r>
            <a:r>
              <a:rPr lang="en-US" smtClean="0"/>
              <a:t> interfaces</a:t>
            </a:r>
          </a:p>
        </p:txBody>
      </p:sp>
      <p:pic>
        <p:nvPicPr>
          <p:cNvPr id="164868" name="Picture 3"/>
          <p:cNvPicPr>
            <a:picLocks noChangeAspect="1"/>
          </p:cNvPicPr>
          <p:nvPr/>
        </p:nvPicPr>
        <p:blipFill>
          <a:blip r:embed="rId3"/>
          <a:srcRect/>
          <a:stretch>
            <a:fillRect/>
          </a:stretch>
        </p:blipFill>
        <p:spPr bwMode="auto">
          <a:xfrm>
            <a:off x="1447800" y="1066800"/>
            <a:ext cx="6172200" cy="256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88067" name="Rectangle 5"/>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ea typeface="宋体" pitchFamily="2" charset="-122"/>
              </a:rPr>
              <a:t>Component Server</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pSp>
        <p:nvGrpSpPr>
          <p:cNvPr id="88068" name="Group 17"/>
          <p:cNvGrpSpPr>
            <a:grpSpLocks noChangeAspect="1"/>
          </p:cNvGrpSpPr>
          <p:nvPr/>
        </p:nvGrpSpPr>
        <p:grpSpPr bwMode="auto">
          <a:xfrm>
            <a:off x="0" y="1079500"/>
            <a:ext cx="4983163" cy="3806825"/>
            <a:chOff x="12" y="698"/>
            <a:chExt cx="3139" cy="2329"/>
          </a:xfrm>
        </p:grpSpPr>
        <p:sp>
          <p:nvSpPr>
            <p:cNvPr id="88071" name="AutoShape 16"/>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88072" name="Group 218"/>
            <p:cNvGrpSpPr>
              <a:grpSpLocks/>
            </p:cNvGrpSpPr>
            <p:nvPr/>
          </p:nvGrpSpPr>
          <p:grpSpPr bwMode="auto">
            <a:xfrm>
              <a:off x="21" y="708"/>
              <a:ext cx="3121" cy="2306"/>
              <a:chOff x="21" y="708"/>
              <a:chExt cx="3121" cy="2306"/>
            </a:xfrm>
          </p:grpSpPr>
          <p:sp>
            <p:nvSpPr>
              <p:cNvPr id="88178" name="Freeform 18"/>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79" name="Freeform 1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0" name="Freeform 20"/>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81" name="Freeform 2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2" name="Rectangle 22"/>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88183" name="Rectangle 23"/>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88184" name="Rectangle 24"/>
              <p:cNvSpPr>
                <a:spLocks noChangeArrowheads="1"/>
              </p:cNvSpPr>
              <p:nvPr/>
            </p:nvSpPr>
            <p:spPr bwMode="auto">
              <a:xfrm>
                <a:off x="401"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185" name="Freeform 25"/>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88186" name="Freeform 2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88187" name="Rectangle 27"/>
              <p:cNvSpPr>
                <a:spLocks noChangeArrowheads="1"/>
              </p:cNvSpPr>
              <p:nvPr/>
            </p:nvSpPr>
            <p:spPr bwMode="auto">
              <a:xfrm>
                <a:off x="464"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88" name="Rectangle 28"/>
              <p:cNvSpPr>
                <a:spLocks noChangeArrowheads="1"/>
              </p:cNvSpPr>
              <p:nvPr/>
            </p:nvSpPr>
            <p:spPr bwMode="auto">
              <a:xfrm>
                <a:off x="473"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189" name="Freeform 29"/>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88190" name="Freeform 3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88191" name="Rectangle 31"/>
              <p:cNvSpPr>
                <a:spLocks noChangeArrowheads="1"/>
              </p:cNvSpPr>
              <p:nvPr/>
            </p:nvSpPr>
            <p:spPr bwMode="auto">
              <a:xfrm>
                <a:off x="464"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92" name="Rectangle 32"/>
              <p:cNvSpPr>
                <a:spLocks noChangeArrowheads="1"/>
              </p:cNvSpPr>
              <p:nvPr/>
            </p:nvSpPr>
            <p:spPr bwMode="auto">
              <a:xfrm>
                <a:off x="544"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193" name="Rectangle 33"/>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88194" name="Rectangle 34"/>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88195" name="Rectangle 35"/>
              <p:cNvSpPr>
                <a:spLocks noChangeArrowheads="1"/>
              </p:cNvSpPr>
              <p:nvPr/>
            </p:nvSpPr>
            <p:spPr bwMode="auto">
              <a:xfrm>
                <a:off x="996"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196" name="Freeform 36"/>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7" name="Freeform 37"/>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198" name="Freeform 38"/>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9" name="Freeform 39"/>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200" name="Freeform 40"/>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1" name="Freeform 41"/>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2" name="Freeform 42"/>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3" name="Freeform 43"/>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4" name="Freeform 44"/>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5" name="Freeform 45"/>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6" name="Freeform 46"/>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88207" name="Freeform 47"/>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8" name="Freeform 48"/>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9" name="Freeform 49"/>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10" name="Line 50"/>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88211" name="Line 51"/>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88212" name="Line 52"/>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88213" name="Freeform 53"/>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88214" name="Line 54"/>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88215" name="Line 55"/>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88216" name="Line 56"/>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88217" name="Rectangle 57"/>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88218" name="Rectangle 58"/>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88219" name="Rectangle 59"/>
              <p:cNvSpPr>
                <a:spLocks noChangeArrowheads="1"/>
              </p:cNvSpPr>
              <p:nvPr/>
            </p:nvSpPr>
            <p:spPr bwMode="auto">
              <a:xfrm>
                <a:off x="361" y="2480"/>
                <a:ext cx="460"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88220" name="Rectangle 60"/>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88221" name="Rectangle 61"/>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88222" name="Rectangle 62"/>
              <p:cNvSpPr>
                <a:spLocks noChangeArrowheads="1"/>
              </p:cNvSpPr>
              <p:nvPr/>
            </p:nvSpPr>
            <p:spPr bwMode="auto">
              <a:xfrm>
                <a:off x="978" y="2696"/>
                <a:ext cx="318"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88223" name="Rectangle 63"/>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88224" name="Rectangle 64"/>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88225" name="Rectangle 65"/>
              <p:cNvSpPr>
                <a:spLocks noChangeArrowheads="1"/>
              </p:cNvSpPr>
              <p:nvPr/>
            </p:nvSpPr>
            <p:spPr bwMode="auto">
              <a:xfrm>
                <a:off x="2511" y="2696"/>
                <a:ext cx="436"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88226" name="Rectangle 66"/>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88227" name="Rectangle 67"/>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88228" name="Rectangle 68"/>
              <p:cNvSpPr>
                <a:spLocks noChangeArrowheads="1"/>
              </p:cNvSpPr>
              <p:nvPr/>
            </p:nvSpPr>
            <p:spPr bwMode="auto">
              <a:xfrm>
                <a:off x="1988" y="2480"/>
                <a:ext cx="391"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88229" name="Freeform 69"/>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88230" name="Freeform 70"/>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88231" name="Freeform 71"/>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88232" name="Freeform 72"/>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88233" name="Rectangle 73"/>
              <p:cNvSpPr>
                <a:spLocks noChangeArrowheads="1"/>
              </p:cNvSpPr>
              <p:nvPr/>
            </p:nvSpPr>
            <p:spPr bwMode="auto">
              <a:xfrm>
                <a:off x="580"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234" name="Rectangle 74"/>
              <p:cNvSpPr>
                <a:spLocks noChangeArrowheads="1"/>
              </p:cNvSpPr>
              <p:nvPr/>
            </p:nvSpPr>
            <p:spPr bwMode="auto">
              <a:xfrm>
                <a:off x="566"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235" name="Rectangle 75"/>
              <p:cNvSpPr>
                <a:spLocks noChangeArrowheads="1"/>
              </p:cNvSpPr>
              <p:nvPr/>
            </p:nvSpPr>
            <p:spPr bwMode="auto">
              <a:xfrm rot="-5400000">
                <a:off x="697" y="1740"/>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36" name="Rectangle 76"/>
              <p:cNvSpPr>
                <a:spLocks noChangeArrowheads="1"/>
              </p:cNvSpPr>
              <p:nvPr/>
            </p:nvSpPr>
            <p:spPr bwMode="auto">
              <a:xfrm rot="-5400000">
                <a:off x="690" y="172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37" name="Rectangle 77"/>
              <p:cNvSpPr>
                <a:spLocks noChangeArrowheads="1"/>
              </p:cNvSpPr>
              <p:nvPr/>
            </p:nvSpPr>
            <p:spPr bwMode="auto">
              <a:xfrm rot="-5400000">
                <a:off x="697" y="1697"/>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38" name="Rectangle 78"/>
              <p:cNvSpPr>
                <a:spLocks noChangeArrowheads="1"/>
              </p:cNvSpPr>
              <p:nvPr/>
            </p:nvSpPr>
            <p:spPr bwMode="auto">
              <a:xfrm rot="-5400000">
                <a:off x="690"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39" name="Rectangle 79"/>
              <p:cNvSpPr>
                <a:spLocks noChangeArrowheads="1"/>
              </p:cNvSpPr>
              <p:nvPr/>
            </p:nvSpPr>
            <p:spPr bwMode="auto">
              <a:xfrm rot="-5400000">
                <a:off x="695"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0" name="Rectangle 80"/>
              <p:cNvSpPr>
                <a:spLocks noChangeArrowheads="1"/>
              </p:cNvSpPr>
              <p:nvPr/>
            </p:nvSpPr>
            <p:spPr bwMode="auto">
              <a:xfrm rot="-5400000">
                <a:off x="690" y="1625"/>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1" name="Rectangle 81"/>
              <p:cNvSpPr>
                <a:spLocks noChangeArrowheads="1"/>
              </p:cNvSpPr>
              <p:nvPr/>
            </p:nvSpPr>
            <p:spPr bwMode="auto">
              <a:xfrm rot="-5400000">
                <a:off x="690" y="1593"/>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42" name="Rectangle 82"/>
              <p:cNvSpPr>
                <a:spLocks noChangeArrowheads="1"/>
              </p:cNvSpPr>
              <p:nvPr/>
            </p:nvSpPr>
            <p:spPr bwMode="auto">
              <a:xfrm rot="-5400000">
                <a:off x="699"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243" name="Rectangle 83"/>
              <p:cNvSpPr>
                <a:spLocks noChangeArrowheads="1"/>
              </p:cNvSpPr>
              <p:nvPr/>
            </p:nvSpPr>
            <p:spPr bwMode="auto">
              <a:xfrm rot="-5400000">
                <a:off x="760" y="1771"/>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44" name="Rectangle 84"/>
              <p:cNvSpPr>
                <a:spLocks noChangeArrowheads="1"/>
              </p:cNvSpPr>
              <p:nvPr/>
            </p:nvSpPr>
            <p:spPr bwMode="auto">
              <a:xfrm rot="-5400000">
                <a:off x="753" y="1748"/>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5" name="Rectangle 85"/>
              <p:cNvSpPr>
                <a:spLocks noChangeArrowheads="1"/>
              </p:cNvSpPr>
              <p:nvPr/>
            </p:nvSpPr>
            <p:spPr bwMode="auto">
              <a:xfrm rot="-5400000">
                <a:off x="760" y="1723"/>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46" name="Rectangle 86"/>
              <p:cNvSpPr>
                <a:spLocks noChangeArrowheads="1"/>
              </p:cNvSpPr>
              <p:nvPr/>
            </p:nvSpPr>
            <p:spPr bwMode="auto">
              <a:xfrm rot="-5400000">
                <a:off x="753" y="170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47" name="Rectangle 87"/>
              <p:cNvSpPr>
                <a:spLocks noChangeArrowheads="1"/>
              </p:cNvSpPr>
              <p:nvPr/>
            </p:nvSpPr>
            <p:spPr bwMode="auto">
              <a:xfrm rot="-5400000">
                <a:off x="758" y="1677"/>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8" name="Rectangle 88"/>
              <p:cNvSpPr>
                <a:spLocks noChangeArrowheads="1"/>
              </p:cNvSpPr>
              <p:nvPr/>
            </p:nvSpPr>
            <p:spPr bwMode="auto">
              <a:xfrm rot="-5400000">
                <a:off x="760" y="166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249" name="Rectangle 89"/>
              <p:cNvSpPr>
                <a:spLocks noChangeArrowheads="1"/>
              </p:cNvSpPr>
              <p:nvPr/>
            </p:nvSpPr>
            <p:spPr bwMode="auto">
              <a:xfrm rot="-5400000">
                <a:off x="753" y="1637"/>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50" name="Rectangle 90"/>
              <p:cNvSpPr>
                <a:spLocks noChangeArrowheads="1"/>
              </p:cNvSpPr>
              <p:nvPr/>
            </p:nvSpPr>
            <p:spPr bwMode="auto">
              <a:xfrm rot="-5400000">
                <a:off x="754"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251" name="Rectangle 91"/>
              <p:cNvSpPr>
                <a:spLocks noChangeArrowheads="1"/>
              </p:cNvSpPr>
              <p:nvPr/>
            </p:nvSpPr>
            <p:spPr bwMode="auto">
              <a:xfrm rot="-5400000">
                <a:off x="753" y="1581"/>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52" name="Rectangle 92"/>
              <p:cNvSpPr>
                <a:spLocks noChangeArrowheads="1"/>
              </p:cNvSpPr>
              <p:nvPr/>
            </p:nvSpPr>
            <p:spPr bwMode="auto">
              <a:xfrm rot="-5400000">
                <a:off x="754"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253" name="Freeform 93"/>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254" name="Freeform 9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255" name="Freeform 95"/>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56" name="Freeform 9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57" name="Freeform 97"/>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88258" name="Freeform 9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88259" name="Freeform 99"/>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260" name="Freeform 10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261" name="Freeform 101"/>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88262" name="Freeform 10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88263" name="Freeform 103"/>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64" name="Freeform 10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65" name="Rectangle 105"/>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88266" name="Rectangle 106"/>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88267" name="Rectangle 107"/>
              <p:cNvSpPr>
                <a:spLocks noChangeArrowheads="1"/>
              </p:cNvSpPr>
              <p:nvPr/>
            </p:nvSpPr>
            <p:spPr bwMode="auto">
              <a:xfrm rot="5400000">
                <a:off x="143"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68" name="Rectangle 108"/>
              <p:cNvSpPr>
                <a:spLocks noChangeArrowheads="1"/>
              </p:cNvSpPr>
              <p:nvPr/>
            </p:nvSpPr>
            <p:spPr bwMode="auto">
              <a:xfrm rot="5400000">
                <a:off x="148" y="1788"/>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69" name="Rectangle 109"/>
              <p:cNvSpPr>
                <a:spLocks noChangeArrowheads="1"/>
              </p:cNvSpPr>
              <p:nvPr/>
            </p:nvSpPr>
            <p:spPr bwMode="auto">
              <a:xfrm rot="5400000">
                <a:off x="146" y="181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70" name="Rectangle 110"/>
              <p:cNvSpPr>
                <a:spLocks noChangeArrowheads="1"/>
              </p:cNvSpPr>
              <p:nvPr/>
            </p:nvSpPr>
            <p:spPr bwMode="auto">
              <a:xfrm rot="5400000">
                <a:off x="146" y="184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1" name="Rectangle 111"/>
              <p:cNvSpPr>
                <a:spLocks noChangeArrowheads="1"/>
              </p:cNvSpPr>
              <p:nvPr/>
            </p:nvSpPr>
            <p:spPr bwMode="auto">
              <a:xfrm rot="5400000">
                <a:off x="153"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72" name="Rectangle 112"/>
              <p:cNvSpPr>
                <a:spLocks noChangeArrowheads="1"/>
              </p:cNvSpPr>
              <p:nvPr/>
            </p:nvSpPr>
            <p:spPr bwMode="auto">
              <a:xfrm rot="5400000">
                <a:off x="81"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3" name="Rectangle 113"/>
              <p:cNvSpPr>
                <a:spLocks noChangeArrowheads="1"/>
              </p:cNvSpPr>
              <p:nvPr/>
            </p:nvSpPr>
            <p:spPr bwMode="auto">
              <a:xfrm rot="5400000">
                <a:off x="93"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274" name="Rectangle 114"/>
              <p:cNvSpPr>
                <a:spLocks noChangeArrowheads="1"/>
              </p:cNvSpPr>
              <p:nvPr/>
            </p:nvSpPr>
            <p:spPr bwMode="auto">
              <a:xfrm rot="5400000">
                <a:off x="83" y="1811"/>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5" name="Rectangle 115"/>
              <p:cNvSpPr>
                <a:spLocks noChangeArrowheads="1"/>
              </p:cNvSpPr>
              <p:nvPr/>
            </p:nvSpPr>
            <p:spPr bwMode="auto">
              <a:xfrm rot="5400000">
                <a:off x="85" y="183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276" name="Rectangle 116"/>
              <p:cNvSpPr>
                <a:spLocks noChangeArrowheads="1"/>
              </p:cNvSpPr>
              <p:nvPr/>
            </p:nvSpPr>
            <p:spPr bwMode="auto">
              <a:xfrm rot="5400000">
                <a:off x="85"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7" name="Rectangle 117"/>
              <p:cNvSpPr>
                <a:spLocks noChangeArrowheads="1"/>
              </p:cNvSpPr>
              <p:nvPr/>
            </p:nvSpPr>
            <p:spPr bwMode="auto">
              <a:xfrm rot="5400000">
                <a:off x="141" y="1419"/>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278" name="Rectangle 118"/>
              <p:cNvSpPr>
                <a:spLocks noChangeArrowheads="1"/>
              </p:cNvSpPr>
              <p:nvPr/>
            </p:nvSpPr>
            <p:spPr bwMode="auto">
              <a:xfrm rot="5400000">
                <a:off x="142" y="1451"/>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79" name="Rectangle 119"/>
              <p:cNvSpPr>
                <a:spLocks noChangeArrowheads="1"/>
              </p:cNvSpPr>
              <p:nvPr/>
            </p:nvSpPr>
            <p:spPr bwMode="auto">
              <a:xfrm rot="5400000">
                <a:off x="144" y="1481"/>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0" name="Rectangle 120"/>
              <p:cNvSpPr>
                <a:spLocks noChangeArrowheads="1"/>
              </p:cNvSpPr>
              <p:nvPr/>
            </p:nvSpPr>
            <p:spPr bwMode="auto">
              <a:xfrm rot="5400000">
                <a:off x="142"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1" name="Rectangle 121"/>
              <p:cNvSpPr>
                <a:spLocks noChangeArrowheads="1"/>
              </p:cNvSpPr>
              <p:nvPr/>
            </p:nvSpPr>
            <p:spPr bwMode="auto">
              <a:xfrm rot="5400000">
                <a:off x="150" y="1532"/>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2" name="Rectangle 122"/>
              <p:cNvSpPr>
                <a:spLocks noChangeArrowheads="1"/>
              </p:cNvSpPr>
              <p:nvPr/>
            </p:nvSpPr>
            <p:spPr bwMode="auto">
              <a:xfrm rot="5400000">
                <a:off x="143" y="155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83" name="Rectangle 123"/>
              <p:cNvSpPr>
                <a:spLocks noChangeArrowheads="1"/>
              </p:cNvSpPr>
              <p:nvPr/>
            </p:nvSpPr>
            <p:spPr bwMode="auto">
              <a:xfrm rot="-5400000">
                <a:off x="1424"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284" name="Rectangle 124"/>
              <p:cNvSpPr>
                <a:spLocks noChangeArrowheads="1"/>
              </p:cNvSpPr>
              <p:nvPr/>
            </p:nvSpPr>
            <p:spPr bwMode="auto">
              <a:xfrm rot="-5400000">
                <a:off x="1428"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5" name="Rectangle 125"/>
              <p:cNvSpPr>
                <a:spLocks noChangeArrowheads="1"/>
              </p:cNvSpPr>
              <p:nvPr/>
            </p:nvSpPr>
            <p:spPr bwMode="auto">
              <a:xfrm rot="-5400000">
                <a:off x="1430" y="1565"/>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6" name="Rectangle 126"/>
              <p:cNvSpPr>
                <a:spLocks noChangeArrowheads="1"/>
              </p:cNvSpPr>
              <p:nvPr/>
            </p:nvSpPr>
            <p:spPr bwMode="auto">
              <a:xfrm rot="-5400000">
                <a:off x="1428" y="153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7" name="Rectangle 127"/>
              <p:cNvSpPr>
                <a:spLocks noChangeArrowheads="1"/>
              </p:cNvSpPr>
              <p:nvPr/>
            </p:nvSpPr>
            <p:spPr bwMode="auto">
              <a:xfrm rot="-5400000">
                <a:off x="1428" y="150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288" name="Rectangle 128"/>
              <p:cNvSpPr>
                <a:spLocks noChangeArrowheads="1"/>
              </p:cNvSpPr>
              <p:nvPr/>
            </p:nvSpPr>
            <p:spPr bwMode="auto">
              <a:xfrm rot="-5400000">
                <a:off x="1435"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9" name="Rectangle 129"/>
              <p:cNvSpPr>
                <a:spLocks noChangeArrowheads="1"/>
              </p:cNvSpPr>
              <p:nvPr/>
            </p:nvSpPr>
            <p:spPr bwMode="auto">
              <a:xfrm rot="-5400000">
                <a:off x="1428"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90" name="Rectangle 130"/>
              <p:cNvSpPr>
                <a:spLocks noChangeArrowheads="1"/>
              </p:cNvSpPr>
              <p:nvPr/>
            </p:nvSpPr>
            <p:spPr bwMode="auto">
              <a:xfrm rot="-5400000">
                <a:off x="1429" y="143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91" name="Rectangle 131"/>
              <p:cNvSpPr>
                <a:spLocks noChangeArrowheads="1"/>
              </p:cNvSpPr>
              <p:nvPr/>
            </p:nvSpPr>
            <p:spPr bwMode="auto">
              <a:xfrm rot="-5400000">
                <a:off x="1437" y="1409"/>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292" name="Rectangle 132"/>
              <p:cNvSpPr>
                <a:spLocks noChangeArrowheads="1"/>
              </p:cNvSpPr>
              <p:nvPr/>
            </p:nvSpPr>
            <p:spPr bwMode="auto">
              <a:xfrm rot="-5400000">
                <a:off x="1428"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3" name="Rectangle 133"/>
              <p:cNvSpPr>
                <a:spLocks noChangeArrowheads="1"/>
              </p:cNvSpPr>
              <p:nvPr/>
            </p:nvSpPr>
            <p:spPr bwMode="auto">
              <a:xfrm rot="-5400000">
                <a:off x="1429" y="135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94" name="Rectangle 134"/>
              <p:cNvSpPr>
                <a:spLocks noChangeArrowheads="1"/>
              </p:cNvSpPr>
              <p:nvPr/>
            </p:nvSpPr>
            <p:spPr bwMode="auto">
              <a:xfrm rot="-5400000">
                <a:off x="1403" y="1836"/>
                <a:ext cx="3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5" name="Rectangle 135"/>
              <p:cNvSpPr>
                <a:spLocks noChangeArrowheads="1"/>
              </p:cNvSpPr>
              <p:nvPr/>
            </p:nvSpPr>
            <p:spPr bwMode="auto">
              <a:xfrm rot="-5400000">
                <a:off x="1407" y="1801"/>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96" name="Rectangle 136"/>
              <p:cNvSpPr>
                <a:spLocks noChangeArrowheads="1"/>
              </p:cNvSpPr>
              <p:nvPr/>
            </p:nvSpPr>
            <p:spPr bwMode="auto">
              <a:xfrm rot="-5400000">
                <a:off x="1406" y="17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7" name="Rectangle 137"/>
              <p:cNvSpPr>
                <a:spLocks noChangeArrowheads="1"/>
              </p:cNvSpPr>
              <p:nvPr/>
            </p:nvSpPr>
            <p:spPr bwMode="auto">
              <a:xfrm rot="-5400000">
                <a:off x="1407" y="174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98" name="Rectangle 138"/>
              <p:cNvSpPr>
                <a:spLocks noChangeArrowheads="1"/>
              </p:cNvSpPr>
              <p:nvPr/>
            </p:nvSpPr>
            <p:spPr bwMode="auto">
              <a:xfrm rot="-5400000">
                <a:off x="1413" y="1716"/>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99" name="Rectangle 139"/>
              <p:cNvSpPr>
                <a:spLocks noChangeArrowheads="1"/>
              </p:cNvSpPr>
              <p:nvPr/>
            </p:nvSpPr>
            <p:spPr bwMode="auto">
              <a:xfrm rot="-5400000">
                <a:off x="1465" y="1863"/>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0" name="Rectangle 140"/>
              <p:cNvSpPr>
                <a:spLocks noChangeArrowheads="1"/>
              </p:cNvSpPr>
              <p:nvPr/>
            </p:nvSpPr>
            <p:spPr bwMode="auto">
              <a:xfrm rot="-5400000">
                <a:off x="1468" y="1832"/>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01" name="Rectangle 141"/>
              <p:cNvSpPr>
                <a:spLocks noChangeArrowheads="1"/>
              </p:cNvSpPr>
              <p:nvPr/>
            </p:nvSpPr>
            <p:spPr bwMode="auto">
              <a:xfrm rot="-5400000">
                <a:off x="1468" y="1799"/>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302" name="Rectangle 142"/>
              <p:cNvSpPr>
                <a:spLocks noChangeArrowheads="1"/>
              </p:cNvSpPr>
              <p:nvPr/>
            </p:nvSpPr>
            <p:spPr bwMode="auto">
              <a:xfrm rot="-5400000">
                <a:off x="1473" y="1772"/>
                <a:ext cx="1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303" name="Rectangle 143"/>
              <p:cNvSpPr>
                <a:spLocks noChangeArrowheads="1"/>
              </p:cNvSpPr>
              <p:nvPr/>
            </p:nvSpPr>
            <p:spPr bwMode="auto">
              <a:xfrm rot="-5400000">
                <a:off x="1469"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04" name="Rectangle 144"/>
              <p:cNvSpPr>
                <a:spLocks noChangeArrowheads="1"/>
              </p:cNvSpPr>
              <p:nvPr/>
            </p:nvSpPr>
            <p:spPr bwMode="auto">
              <a:xfrm rot="-5400000">
                <a:off x="1468" y="172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05" name="Rectangle 145"/>
              <p:cNvSpPr>
                <a:spLocks noChangeArrowheads="1"/>
              </p:cNvSpPr>
              <p:nvPr/>
            </p:nvSpPr>
            <p:spPr bwMode="auto">
              <a:xfrm rot="-5400000">
                <a:off x="1469" y="169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6" name="Line 146"/>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88307" name="Line 147"/>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88308" name="Line 148"/>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88309" name="Line 149"/>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88310" name="Line 150"/>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88311" name="Line 151"/>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88312" name="Freeform 152"/>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313" name="Freeform 153"/>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314" name="Line 154"/>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88315" name="Rectangle 155"/>
              <p:cNvSpPr>
                <a:spLocks noChangeArrowheads="1"/>
              </p:cNvSpPr>
              <p:nvPr/>
            </p:nvSpPr>
            <p:spPr bwMode="auto">
              <a:xfrm>
                <a:off x="499"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316" name="Rectangle 156"/>
              <p:cNvSpPr>
                <a:spLocks noChangeArrowheads="1"/>
              </p:cNvSpPr>
              <p:nvPr/>
            </p:nvSpPr>
            <p:spPr bwMode="auto">
              <a:xfrm>
                <a:off x="513"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317" name="Freeform 157"/>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88318" name="Freeform 15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88319" name="Rectangle 159"/>
              <p:cNvSpPr>
                <a:spLocks noChangeArrowheads="1"/>
              </p:cNvSpPr>
              <p:nvPr/>
            </p:nvSpPr>
            <p:spPr bwMode="auto">
              <a:xfrm rot="-5400000">
                <a:off x="1075" y="1852"/>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20" name="Rectangle 160"/>
              <p:cNvSpPr>
                <a:spLocks noChangeArrowheads="1"/>
              </p:cNvSpPr>
              <p:nvPr/>
            </p:nvSpPr>
            <p:spPr bwMode="auto">
              <a:xfrm rot="-5400000">
                <a:off x="1079" y="181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1" name="Rectangle 161"/>
              <p:cNvSpPr>
                <a:spLocks noChangeArrowheads="1"/>
              </p:cNvSpPr>
              <p:nvPr/>
            </p:nvSpPr>
            <p:spPr bwMode="auto">
              <a:xfrm rot="-5400000">
                <a:off x="1071" y="1779"/>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322" name="Rectangle 162"/>
              <p:cNvSpPr>
                <a:spLocks noChangeArrowheads="1"/>
              </p:cNvSpPr>
              <p:nvPr/>
            </p:nvSpPr>
            <p:spPr bwMode="auto">
              <a:xfrm rot="-5400000">
                <a:off x="1079" y="173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323" name="Rectangle 163"/>
              <p:cNvSpPr>
                <a:spLocks noChangeArrowheads="1"/>
              </p:cNvSpPr>
              <p:nvPr/>
            </p:nvSpPr>
            <p:spPr bwMode="auto">
              <a:xfrm rot="-5400000">
                <a:off x="1079"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4" name="Rectangle 164"/>
              <p:cNvSpPr>
                <a:spLocks noChangeArrowheads="1"/>
              </p:cNvSpPr>
              <p:nvPr/>
            </p:nvSpPr>
            <p:spPr bwMode="auto">
              <a:xfrm rot="-5400000">
                <a:off x="1079" y="167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5" name="Rectangle 165"/>
              <p:cNvSpPr>
                <a:spLocks noChangeArrowheads="1"/>
              </p:cNvSpPr>
              <p:nvPr/>
            </p:nvSpPr>
            <p:spPr bwMode="auto">
              <a:xfrm rot="-5400000">
                <a:off x="1079" y="1642"/>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26" name="Rectangle 166"/>
              <p:cNvSpPr>
                <a:spLocks noChangeArrowheads="1"/>
              </p:cNvSpPr>
              <p:nvPr/>
            </p:nvSpPr>
            <p:spPr bwMode="auto">
              <a:xfrm rot="-5400000">
                <a:off x="1079" y="161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7" name="Rectangle 167"/>
              <p:cNvSpPr>
                <a:spLocks noChangeArrowheads="1"/>
              </p:cNvSpPr>
              <p:nvPr/>
            </p:nvSpPr>
            <p:spPr bwMode="auto">
              <a:xfrm rot="-5400000">
                <a:off x="1086"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28" name="Rectangle 168"/>
              <p:cNvSpPr>
                <a:spLocks noChangeArrowheads="1"/>
              </p:cNvSpPr>
              <p:nvPr/>
            </p:nvSpPr>
            <p:spPr bwMode="auto">
              <a:xfrm rot="-5400000">
                <a:off x="1085" y="1577"/>
                <a:ext cx="15"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329" name="Rectangle 169"/>
              <p:cNvSpPr>
                <a:spLocks noChangeArrowheads="1"/>
              </p:cNvSpPr>
              <p:nvPr/>
            </p:nvSpPr>
            <p:spPr bwMode="auto">
              <a:xfrm rot="-5400000">
                <a:off x="1075" y="1545"/>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30" name="Rectangle 170"/>
              <p:cNvSpPr>
                <a:spLocks noChangeArrowheads="1"/>
              </p:cNvSpPr>
              <p:nvPr/>
            </p:nvSpPr>
            <p:spPr bwMode="auto">
              <a:xfrm rot="-5400000">
                <a:off x="1079" y="151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31" name="Rectangle 171"/>
              <p:cNvSpPr>
                <a:spLocks noChangeArrowheads="1"/>
              </p:cNvSpPr>
              <p:nvPr/>
            </p:nvSpPr>
            <p:spPr bwMode="auto">
              <a:xfrm rot="-5400000">
                <a:off x="1079" y="148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32" name="Rectangle 172"/>
              <p:cNvSpPr>
                <a:spLocks noChangeArrowheads="1"/>
              </p:cNvSpPr>
              <p:nvPr/>
            </p:nvSpPr>
            <p:spPr bwMode="auto">
              <a:xfrm rot="-5400000">
                <a:off x="1086"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3" name="Rectangle 173"/>
              <p:cNvSpPr>
                <a:spLocks noChangeArrowheads="1"/>
              </p:cNvSpPr>
              <p:nvPr/>
            </p:nvSpPr>
            <p:spPr bwMode="auto">
              <a:xfrm rot="-5400000">
                <a:off x="1079" y="143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34" name="Rectangle 174"/>
              <p:cNvSpPr>
                <a:spLocks noChangeArrowheads="1"/>
              </p:cNvSpPr>
              <p:nvPr/>
            </p:nvSpPr>
            <p:spPr bwMode="auto">
              <a:xfrm rot="-5400000">
                <a:off x="1080" y="140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335" name="Rectangle 175"/>
              <p:cNvSpPr>
                <a:spLocks noChangeArrowheads="1"/>
              </p:cNvSpPr>
              <p:nvPr/>
            </p:nvSpPr>
            <p:spPr bwMode="auto">
              <a:xfrm rot="-5400000">
                <a:off x="1086" y="1380"/>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6" name="Rectangle 176"/>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88337" name="Rectangle 177"/>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88338" name="Rectangle 178"/>
              <p:cNvSpPr>
                <a:spLocks noChangeArrowheads="1"/>
              </p:cNvSpPr>
              <p:nvPr/>
            </p:nvSpPr>
            <p:spPr bwMode="auto">
              <a:xfrm>
                <a:off x="1948"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339" name="Freeform 179"/>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88340" name="Freeform 18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88341" name="Rectangle 181"/>
              <p:cNvSpPr>
                <a:spLocks noChangeArrowheads="1"/>
              </p:cNvSpPr>
              <p:nvPr/>
            </p:nvSpPr>
            <p:spPr bwMode="auto">
              <a:xfrm>
                <a:off x="2020"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2" name="Rectangle 182"/>
              <p:cNvSpPr>
                <a:spLocks noChangeArrowheads="1"/>
              </p:cNvSpPr>
              <p:nvPr/>
            </p:nvSpPr>
            <p:spPr bwMode="auto">
              <a:xfrm>
                <a:off x="2029"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343" name="Freeform 183"/>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88344" name="Freeform 18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88345" name="Rectangle 185"/>
              <p:cNvSpPr>
                <a:spLocks noChangeArrowheads="1"/>
              </p:cNvSpPr>
              <p:nvPr/>
            </p:nvSpPr>
            <p:spPr bwMode="auto">
              <a:xfrm>
                <a:off x="2011"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6" name="Rectangle 186"/>
              <p:cNvSpPr>
                <a:spLocks noChangeArrowheads="1"/>
              </p:cNvSpPr>
              <p:nvPr/>
            </p:nvSpPr>
            <p:spPr bwMode="auto">
              <a:xfrm>
                <a:off x="2091"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347" name="Rectangle 187"/>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88348" name="Rectangle 188"/>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88349" name="Rectangle 189"/>
              <p:cNvSpPr>
                <a:spLocks noChangeArrowheads="1"/>
              </p:cNvSpPr>
              <p:nvPr/>
            </p:nvSpPr>
            <p:spPr bwMode="auto">
              <a:xfrm>
                <a:off x="2543"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350" name="Freeform 190"/>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1" name="Freeform 191"/>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352" name="Freeform 192"/>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3" name="Freeform 193"/>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354" name="Freeform 194"/>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55" name="Freeform 195"/>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56" name="Freeform 196"/>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7" name="Freeform 197"/>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88358" name="Freeform 198"/>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9" name="Freeform 199"/>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0" name="Freeform 200"/>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61" name="Freeform 201"/>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2" name="Freeform 202"/>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63" name="Freeform 203"/>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4" name="Line 204"/>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88365" name="Line 205"/>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88366" name="Line 206"/>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88367" name="Freeform 207"/>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88368" name="Line 208"/>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88369" name="Line 209"/>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88370" name="Line 210"/>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88371" name="Rectangle 211"/>
              <p:cNvSpPr>
                <a:spLocks noChangeArrowheads="1"/>
              </p:cNvSpPr>
              <p:nvPr/>
            </p:nvSpPr>
            <p:spPr bwMode="auto">
              <a:xfrm>
                <a:off x="2127"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372" name="Rectangle 212"/>
              <p:cNvSpPr>
                <a:spLocks noChangeArrowheads="1"/>
              </p:cNvSpPr>
              <p:nvPr/>
            </p:nvSpPr>
            <p:spPr bwMode="auto">
              <a:xfrm>
                <a:off x="2113"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373" name="Rectangle 213"/>
              <p:cNvSpPr>
                <a:spLocks noChangeArrowheads="1"/>
              </p:cNvSpPr>
              <p:nvPr/>
            </p:nvSpPr>
            <p:spPr bwMode="auto">
              <a:xfrm rot="-5400000">
                <a:off x="2244" y="1739"/>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374" name="Rectangle 214"/>
              <p:cNvSpPr>
                <a:spLocks noChangeArrowheads="1"/>
              </p:cNvSpPr>
              <p:nvPr/>
            </p:nvSpPr>
            <p:spPr bwMode="auto">
              <a:xfrm rot="-5400000">
                <a:off x="2237" y="172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375" name="Rectangle 215"/>
              <p:cNvSpPr>
                <a:spLocks noChangeArrowheads="1"/>
              </p:cNvSpPr>
              <p:nvPr/>
            </p:nvSpPr>
            <p:spPr bwMode="auto">
              <a:xfrm rot="-5400000">
                <a:off x="2244" y="1696"/>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376" name="Rectangle 216"/>
              <p:cNvSpPr>
                <a:spLocks noChangeArrowheads="1"/>
              </p:cNvSpPr>
              <p:nvPr/>
            </p:nvSpPr>
            <p:spPr bwMode="auto">
              <a:xfrm rot="-5400000">
                <a:off x="2237"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377" name="Rectangle 217"/>
              <p:cNvSpPr>
                <a:spLocks noChangeArrowheads="1"/>
              </p:cNvSpPr>
              <p:nvPr/>
            </p:nvSpPr>
            <p:spPr bwMode="auto">
              <a:xfrm rot="-5400000">
                <a:off x="2242"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88073" name="Rectangle 219"/>
            <p:cNvSpPr>
              <a:spLocks noChangeArrowheads="1"/>
            </p:cNvSpPr>
            <p:nvPr/>
          </p:nvSpPr>
          <p:spPr bwMode="auto">
            <a:xfrm rot="-5400000">
              <a:off x="2237" y="162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4" name="Rectangle 220"/>
            <p:cNvSpPr>
              <a:spLocks noChangeArrowheads="1"/>
            </p:cNvSpPr>
            <p:nvPr/>
          </p:nvSpPr>
          <p:spPr bwMode="auto">
            <a:xfrm rot="-5400000">
              <a:off x="2237" y="159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75" name="Rectangle 221"/>
            <p:cNvSpPr>
              <a:spLocks noChangeArrowheads="1"/>
            </p:cNvSpPr>
            <p:nvPr/>
          </p:nvSpPr>
          <p:spPr bwMode="auto">
            <a:xfrm rot="-5400000">
              <a:off x="2246"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076" name="Rectangle 222"/>
            <p:cNvSpPr>
              <a:spLocks noChangeArrowheads="1"/>
            </p:cNvSpPr>
            <p:nvPr/>
          </p:nvSpPr>
          <p:spPr bwMode="auto">
            <a:xfrm rot="-5400000">
              <a:off x="2307" y="1769"/>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077" name="Rectangle 223"/>
            <p:cNvSpPr>
              <a:spLocks noChangeArrowheads="1"/>
            </p:cNvSpPr>
            <p:nvPr/>
          </p:nvSpPr>
          <p:spPr bwMode="auto">
            <a:xfrm rot="-5400000">
              <a:off x="2300" y="174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8" name="Rectangle 224"/>
            <p:cNvSpPr>
              <a:spLocks noChangeArrowheads="1"/>
            </p:cNvSpPr>
            <p:nvPr/>
          </p:nvSpPr>
          <p:spPr bwMode="auto">
            <a:xfrm rot="-5400000">
              <a:off x="2307" y="172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079" name="Rectangle 225"/>
            <p:cNvSpPr>
              <a:spLocks noChangeArrowheads="1"/>
            </p:cNvSpPr>
            <p:nvPr/>
          </p:nvSpPr>
          <p:spPr bwMode="auto">
            <a:xfrm rot="-5400000">
              <a:off x="2300" y="170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0" name="Rectangle 226"/>
            <p:cNvSpPr>
              <a:spLocks noChangeArrowheads="1"/>
            </p:cNvSpPr>
            <p:nvPr/>
          </p:nvSpPr>
          <p:spPr bwMode="auto">
            <a:xfrm rot="-5400000">
              <a:off x="2305" y="167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081" name="Rectangle 227"/>
            <p:cNvSpPr>
              <a:spLocks noChangeArrowheads="1"/>
            </p:cNvSpPr>
            <p:nvPr/>
          </p:nvSpPr>
          <p:spPr bwMode="auto">
            <a:xfrm rot="-5400000">
              <a:off x="2307" y="1661"/>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082" name="Rectangle 228"/>
            <p:cNvSpPr>
              <a:spLocks noChangeArrowheads="1"/>
            </p:cNvSpPr>
            <p:nvPr/>
          </p:nvSpPr>
          <p:spPr bwMode="auto">
            <a:xfrm rot="-5400000">
              <a:off x="2300" y="1637"/>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83" name="Rectangle 229"/>
            <p:cNvSpPr>
              <a:spLocks noChangeArrowheads="1"/>
            </p:cNvSpPr>
            <p:nvPr/>
          </p:nvSpPr>
          <p:spPr bwMode="auto">
            <a:xfrm rot="-5400000">
              <a:off x="2301"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084" name="Rectangle 230"/>
            <p:cNvSpPr>
              <a:spLocks noChangeArrowheads="1"/>
            </p:cNvSpPr>
            <p:nvPr/>
          </p:nvSpPr>
          <p:spPr bwMode="auto">
            <a:xfrm rot="-5400000">
              <a:off x="2300" y="158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5" name="Rectangle 231"/>
            <p:cNvSpPr>
              <a:spLocks noChangeArrowheads="1"/>
            </p:cNvSpPr>
            <p:nvPr/>
          </p:nvSpPr>
          <p:spPr bwMode="auto">
            <a:xfrm rot="-5400000">
              <a:off x="2301"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086" name="Freeform 23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087" name="Freeform 23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088" name="Freeform 23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89" name="Freeform 23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0" name="Freeform 23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88091" name="Freeform 23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88092" name="Freeform 23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093" name="Freeform 23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094" name="Freeform 24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88095" name="Freeform 24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88096" name="Freeform 24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97" name="Freeform 24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8" name="Rectangle 24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88099" name="Rectangle 24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88100" name="Rectangle 246"/>
            <p:cNvSpPr>
              <a:spLocks noChangeArrowheads="1"/>
            </p:cNvSpPr>
            <p:nvPr/>
          </p:nvSpPr>
          <p:spPr bwMode="auto">
            <a:xfrm rot="5400000">
              <a:off x="1739"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1" name="Rectangle 247"/>
            <p:cNvSpPr>
              <a:spLocks noChangeArrowheads="1"/>
            </p:cNvSpPr>
            <p:nvPr/>
          </p:nvSpPr>
          <p:spPr bwMode="auto">
            <a:xfrm rot="5400000">
              <a:off x="1743" y="179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02" name="Rectangle 248"/>
            <p:cNvSpPr>
              <a:spLocks noChangeArrowheads="1"/>
            </p:cNvSpPr>
            <p:nvPr/>
          </p:nvSpPr>
          <p:spPr bwMode="auto">
            <a:xfrm rot="5400000">
              <a:off x="1742" y="181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3" name="Rectangle 249"/>
            <p:cNvSpPr>
              <a:spLocks noChangeArrowheads="1"/>
            </p:cNvSpPr>
            <p:nvPr/>
          </p:nvSpPr>
          <p:spPr bwMode="auto">
            <a:xfrm rot="5400000">
              <a:off x="1742" y="185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4" name="Rectangle 250"/>
            <p:cNvSpPr>
              <a:spLocks noChangeArrowheads="1"/>
            </p:cNvSpPr>
            <p:nvPr/>
          </p:nvSpPr>
          <p:spPr bwMode="auto">
            <a:xfrm rot="5400000">
              <a:off x="1749"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05" name="Rectangle 251"/>
            <p:cNvSpPr>
              <a:spLocks noChangeArrowheads="1"/>
            </p:cNvSpPr>
            <p:nvPr/>
          </p:nvSpPr>
          <p:spPr bwMode="auto">
            <a:xfrm rot="5400000">
              <a:off x="1677"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06" name="Rectangle 252"/>
            <p:cNvSpPr>
              <a:spLocks noChangeArrowheads="1"/>
            </p:cNvSpPr>
            <p:nvPr/>
          </p:nvSpPr>
          <p:spPr bwMode="auto">
            <a:xfrm rot="5400000">
              <a:off x="1689"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107" name="Rectangle 253"/>
            <p:cNvSpPr>
              <a:spLocks noChangeArrowheads="1"/>
            </p:cNvSpPr>
            <p:nvPr/>
          </p:nvSpPr>
          <p:spPr bwMode="auto">
            <a:xfrm rot="5400000">
              <a:off x="1680" y="18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8" name="Rectangle 254"/>
            <p:cNvSpPr>
              <a:spLocks noChangeArrowheads="1"/>
            </p:cNvSpPr>
            <p:nvPr/>
          </p:nvSpPr>
          <p:spPr bwMode="auto">
            <a:xfrm rot="5400000">
              <a:off x="1682" y="1837"/>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109" name="Rectangle 255"/>
            <p:cNvSpPr>
              <a:spLocks noChangeArrowheads="1"/>
            </p:cNvSpPr>
            <p:nvPr/>
          </p:nvSpPr>
          <p:spPr bwMode="auto">
            <a:xfrm rot="5400000">
              <a:off x="1681"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0" name="Rectangle 256"/>
            <p:cNvSpPr>
              <a:spLocks noChangeArrowheads="1"/>
            </p:cNvSpPr>
            <p:nvPr/>
          </p:nvSpPr>
          <p:spPr bwMode="auto">
            <a:xfrm rot="5400000">
              <a:off x="1719" y="1417"/>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111" name="Rectangle 257"/>
            <p:cNvSpPr>
              <a:spLocks noChangeArrowheads="1"/>
            </p:cNvSpPr>
            <p:nvPr/>
          </p:nvSpPr>
          <p:spPr bwMode="auto">
            <a:xfrm rot="5400000">
              <a:off x="1720" y="145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12" name="Rectangle 258"/>
            <p:cNvSpPr>
              <a:spLocks noChangeArrowheads="1"/>
            </p:cNvSpPr>
            <p:nvPr/>
          </p:nvSpPr>
          <p:spPr bwMode="auto">
            <a:xfrm rot="5400000">
              <a:off x="1721" y="148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3" name="Rectangle 259"/>
            <p:cNvSpPr>
              <a:spLocks noChangeArrowheads="1"/>
            </p:cNvSpPr>
            <p:nvPr/>
          </p:nvSpPr>
          <p:spPr bwMode="auto">
            <a:xfrm rot="5400000">
              <a:off x="1720"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4" name="Rectangle 260"/>
            <p:cNvSpPr>
              <a:spLocks noChangeArrowheads="1"/>
            </p:cNvSpPr>
            <p:nvPr/>
          </p:nvSpPr>
          <p:spPr bwMode="auto">
            <a:xfrm rot="5400000">
              <a:off x="1727" y="153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15" name="Rectangle 261"/>
            <p:cNvSpPr>
              <a:spLocks noChangeArrowheads="1"/>
            </p:cNvSpPr>
            <p:nvPr/>
          </p:nvSpPr>
          <p:spPr bwMode="auto">
            <a:xfrm rot="5400000">
              <a:off x="1721" y="15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6" name="Rectangle 262"/>
            <p:cNvSpPr>
              <a:spLocks noChangeArrowheads="1"/>
            </p:cNvSpPr>
            <p:nvPr/>
          </p:nvSpPr>
          <p:spPr bwMode="auto">
            <a:xfrm rot="-5400000">
              <a:off x="2980"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17" name="Rectangle 263"/>
            <p:cNvSpPr>
              <a:spLocks noChangeArrowheads="1"/>
            </p:cNvSpPr>
            <p:nvPr/>
          </p:nvSpPr>
          <p:spPr bwMode="auto">
            <a:xfrm rot="-5400000">
              <a:off x="2984"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8" name="Rectangle 264"/>
            <p:cNvSpPr>
              <a:spLocks noChangeArrowheads="1"/>
            </p:cNvSpPr>
            <p:nvPr/>
          </p:nvSpPr>
          <p:spPr bwMode="auto">
            <a:xfrm rot="-5400000">
              <a:off x="2985" y="15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9" name="Rectangle 265"/>
            <p:cNvSpPr>
              <a:spLocks noChangeArrowheads="1"/>
            </p:cNvSpPr>
            <p:nvPr/>
          </p:nvSpPr>
          <p:spPr bwMode="auto">
            <a:xfrm rot="-5400000">
              <a:off x="2984" y="153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0" name="Rectangle 266"/>
            <p:cNvSpPr>
              <a:spLocks noChangeArrowheads="1"/>
            </p:cNvSpPr>
            <p:nvPr/>
          </p:nvSpPr>
          <p:spPr bwMode="auto">
            <a:xfrm rot="-5400000">
              <a:off x="2984" y="150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21" name="Rectangle 267"/>
            <p:cNvSpPr>
              <a:spLocks noChangeArrowheads="1"/>
            </p:cNvSpPr>
            <p:nvPr/>
          </p:nvSpPr>
          <p:spPr bwMode="auto">
            <a:xfrm rot="-5400000">
              <a:off x="2991"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22" name="Rectangle 268"/>
            <p:cNvSpPr>
              <a:spLocks noChangeArrowheads="1"/>
            </p:cNvSpPr>
            <p:nvPr/>
          </p:nvSpPr>
          <p:spPr bwMode="auto">
            <a:xfrm rot="-5400000">
              <a:off x="2984"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23" name="Rectangle 269"/>
            <p:cNvSpPr>
              <a:spLocks noChangeArrowheads="1"/>
            </p:cNvSpPr>
            <p:nvPr/>
          </p:nvSpPr>
          <p:spPr bwMode="auto">
            <a:xfrm rot="-5400000">
              <a:off x="2985" y="142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24" name="Rectangle 270"/>
            <p:cNvSpPr>
              <a:spLocks noChangeArrowheads="1"/>
            </p:cNvSpPr>
            <p:nvPr/>
          </p:nvSpPr>
          <p:spPr bwMode="auto">
            <a:xfrm rot="-5400000">
              <a:off x="2992" y="1411"/>
              <a:ext cx="1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125" name="Rectangle 271"/>
            <p:cNvSpPr>
              <a:spLocks noChangeArrowheads="1"/>
            </p:cNvSpPr>
            <p:nvPr/>
          </p:nvSpPr>
          <p:spPr bwMode="auto">
            <a:xfrm rot="-5400000">
              <a:off x="2984"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6" name="Rectangle 272"/>
            <p:cNvSpPr>
              <a:spLocks noChangeArrowheads="1"/>
            </p:cNvSpPr>
            <p:nvPr/>
          </p:nvSpPr>
          <p:spPr bwMode="auto">
            <a:xfrm rot="-5400000">
              <a:off x="2985" y="135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27" name="Rectangle 273"/>
            <p:cNvSpPr>
              <a:spLocks noChangeArrowheads="1"/>
            </p:cNvSpPr>
            <p:nvPr/>
          </p:nvSpPr>
          <p:spPr bwMode="auto">
            <a:xfrm rot="-5400000">
              <a:off x="2954" y="1834"/>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8" name="Rectangle 274"/>
            <p:cNvSpPr>
              <a:spLocks noChangeArrowheads="1"/>
            </p:cNvSpPr>
            <p:nvPr/>
          </p:nvSpPr>
          <p:spPr bwMode="auto">
            <a:xfrm rot="-5400000">
              <a:off x="2959" y="1799"/>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29" name="Rectangle 275"/>
            <p:cNvSpPr>
              <a:spLocks noChangeArrowheads="1"/>
            </p:cNvSpPr>
            <p:nvPr/>
          </p:nvSpPr>
          <p:spPr bwMode="auto">
            <a:xfrm rot="-5400000">
              <a:off x="2957" y="177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0" name="Rectangle 276"/>
            <p:cNvSpPr>
              <a:spLocks noChangeArrowheads="1"/>
            </p:cNvSpPr>
            <p:nvPr/>
          </p:nvSpPr>
          <p:spPr bwMode="auto">
            <a:xfrm rot="-5400000">
              <a:off x="2957" y="174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31" name="Rectangle 277"/>
            <p:cNvSpPr>
              <a:spLocks noChangeArrowheads="1"/>
            </p:cNvSpPr>
            <p:nvPr/>
          </p:nvSpPr>
          <p:spPr bwMode="auto">
            <a:xfrm rot="-5400000">
              <a:off x="2964" y="1715"/>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32" name="Rectangle 278"/>
            <p:cNvSpPr>
              <a:spLocks noChangeArrowheads="1"/>
            </p:cNvSpPr>
            <p:nvPr/>
          </p:nvSpPr>
          <p:spPr bwMode="auto">
            <a:xfrm rot="-5400000">
              <a:off x="3017" y="1860"/>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3" name="Rectangle 279"/>
            <p:cNvSpPr>
              <a:spLocks noChangeArrowheads="1"/>
            </p:cNvSpPr>
            <p:nvPr/>
          </p:nvSpPr>
          <p:spPr bwMode="auto">
            <a:xfrm rot="-5400000">
              <a:off x="3020" y="182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34" name="Rectangle 280"/>
            <p:cNvSpPr>
              <a:spLocks noChangeArrowheads="1"/>
            </p:cNvSpPr>
            <p:nvPr/>
          </p:nvSpPr>
          <p:spPr bwMode="auto">
            <a:xfrm rot="-5400000">
              <a:off x="3020" y="179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135" name="Rectangle 281"/>
            <p:cNvSpPr>
              <a:spLocks noChangeArrowheads="1"/>
            </p:cNvSpPr>
            <p:nvPr/>
          </p:nvSpPr>
          <p:spPr bwMode="auto">
            <a:xfrm rot="-5400000">
              <a:off x="3026" y="1771"/>
              <a:ext cx="1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36" name="Rectangle 282"/>
            <p:cNvSpPr>
              <a:spLocks noChangeArrowheads="1"/>
            </p:cNvSpPr>
            <p:nvPr/>
          </p:nvSpPr>
          <p:spPr bwMode="auto">
            <a:xfrm rot="-5400000">
              <a:off x="3021"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37" name="Rectangle 283"/>
            <p:cNvSpPr>
              <a:spLocks noChangeArrowheads="1"/>
            </p:cNvSpPr>
            <p:nvPr/>
          </p:nvSpPr>
          <p:spPr bwMode="auto">
            <a:xfrm rot="-5400000">
              <a:off x="3020" y="172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8" name="Rectangle 284"/>
            <p:cNvSpPr>
              <a:spLocks noChangeArrowheads="1"/>
            </p:cNvSpPr>
            <p:nvPr/>
          </p:nvSpPr>
          <p:spPr bwMode="auto">
            <a:xfrm rot="-5400000">
              <a:off x="3021" y="1694"/>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9" name="Line 28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88140" name="Line 28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88141" name="Line 28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88142" name="Line 28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88143" name="Line 28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88144" name="Line 29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88145" name="Freeform 29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146" name="Freeform 29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147" name="Line 29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88148" name="Rectangle 294"/>
            <p:cNvSpPr>
              <a:spLocks noChangeArrowheads="1"/>
            </p:cNvSpPr>
            <p:nvPr/>
          </p:nvSpPr>
          <p:spPr bwMode="auto">
            <a:xfrm>
              <a:off x="2046"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149" name="Rectangle 295"/>
            <p:cNvSpPr>
              <a:spLocks noChangeArrowheads="1"/>
            </p:cNvSpPr>
            <p:nvPr/>
          </p:nvSpPr>
          <p:spPr bwMode="auto">
            <a:xfrm>
              <a:off x="2060"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150" name="Freeform 29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88151" name="Freeform 29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88152" name="Rectangle 298"/>
            <p:cNvSpPr>
              <a:spLocks noChangeArrowheads="1"/>
            </p:cNvSpPr>
            <p:nvPr/>
          </p:nvSpPr>
          <p:spPr bwMode="auto">
            <a:xfrm rot="-5400000">
              <a:off x="2621" y="1849"/>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53" name="Rectangle 299"/>
            <p:cNvSpPr>
              <a:spLocks noChangeArrowheads="1"/>
            </p:cNvSpPr>
            <p:nvPr/>
          </p:nvSpPr>
          <p:spPr bwMode="auto">
            <a:xfrm rot="-5400000">
              <a:off x="2626" y="181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4" name="Rectangle 300"/>
            <p:cNvSpPr>
              <a:spLocks noChangeArrowheads="1"/>
            </p:cNvSpPr>
            <p:nvPr/>
          </p:nvSpPr>
          <p:spPr bwMode="auto">
            <a:xfrm rot="-5400000">
              <a:off x="2618" y="1777"/>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155" name="Rectangle 301"/>
            <p:cNvSpPr>
              <a:spLocks noChangeArrowheads="1"/>
            </p:cNvSpPr>
            <p:nvPr/>
          </p:nvSpPr>
          <p:spPr bwMode="auto">
            <a:xfrm rot="-5400000">
              <a:off x="2626" y="17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56" name="Rectangle 302"/>
            <p:cNvSpPr>
              <a:spLocks noChangeArrowheads="1"/>
            </p:cNvSpPr>
            <p:nvPr/>
          </p:nvSpPr>
          <p:spPr bwMode="auto">
            <a:xfrm rot="-5400000">
              <a:off x="2626"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7" name="Rectangle 303"/>
            <p:cNvSpPr>
              <a:spLocks noChangeArrowheads="1"/>
            </p:cNvSpPr>
            <p:nvPr/>
          </p:nvSpPr>
          <p:spPr bwMode="auto">
            <a:xfrm rot="-5400000">
              <a:off x="2627" y="16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58" name="Rectangle 304"/>
            <p:cNvSpPr>
              <a:spLocks noChangeArrowheads="1"/>
            </p:cNvSpPr>
            <p:nvPr/>
          </p:nvSpPr>
          <p:spPr bwMode="auto">
            <a:xfrm rot="-5400000">
              <a:off x="2626" y="164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59" name="Rectangle 305"/>
            <p:cNvSpPr>
              <a:spLocks noChangeArrowheads="1"/>
            </p:cNvSpPr>
            <p:nvPr/>
          </p:nvSpPr>
          <p:spPr bwMode="auto">
            <a:xfrm rot="-5400000">
              <a:off x="2626" y="161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0" name="Rectangle 306"/>
            <p:cNvSpPr>
              <a:spLocks noChangeArrowheads="1"/>
            </p:cNvSpPr>
            <p:nvPr/>
          </p:nvSpPr>
          <p:spPr bwMode="auto">
            <a:xfrm rot="-5400000">
              <a:off x="2633"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1" name="Rectangle 307"/>
            <p:cNvSpPr>
              <a:spLocks noChangeArrowheads="1"/>
            </p:cNvSpPr>
            <p:nvPr/>
          </p:nvSpPr>
          <p:spPr bwMode="auto">
            <a:xfrm rot="-5400000">
              <a:off x="2633" y="1574"/>
              <a:ext cx="16"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162" name="Rectangle 308"/>
            <p:cNvSpPr>
              <a:spLocks noChangeArrowheads="1"/>
            </p:cNvSpPr>
            <p:nvPr/>
          </p:nvSpPr>
          <p:spPr bwMode="auto">
            <a:xfrm rot="-5400000">
              <a:off x="2621" y="1545"/>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63" name="Rectangle 309"/>
            <p:cNvSpPr>
              <a:spLocks noChangeArrowheads="1"/>
            </p:cNvSpPr>
            <p:nvPr/>
          </p:nvSpPr>
          <p:spPr bwMode="auto">
            <a:xfrm rot="-5400000">
              <a:off x="2626" y="151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64" name="Rectangle 310"/>
            <p:cNvSpPr>
              <a:spLocks noChangeArrowheads="1"/>
            </p:cNvSpPr>
            <p:nvPr/>
          </p:nvSpPr>
          <p:spPr bwMode="auto">
            <a:xfrm rot="-5400000">
              <a:off x="2626" y="148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5" name="Rectangle 311"/>
            <p:cNvSpPr>
              <a:spLocks noChangeArrowheads="1"/>
            </p:cNvSpPr>
            <p:nvPr/>
          </p:nvSpPr>
          <p:spPr bwMode="auto">
            <a:xfrm rot="-5400000">
              <a:off x="2633"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6" name="Rectangle 312"/>
            <p:cNvSpPr>
              <a:spLocks noChangeArrowheads="1"/>
            </p:cNvSpPr>
            <p:nvPr/>
          </p:nvSpPr>
          <p:spPr bwMode="auto">
            <a:xfrm rot="-5400000">
              <a:off x="2626" y="14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67" name="Rectangle 313"/>
            <p:cNvSpPr>
              <a:spLocks noChangeArrowheads="1"/>
            </p:cNvSpPr>
            <p:nvPr/>
          </p:nvSpPr>
          <p:spPr bwMode="auto">
            <a:xfrm rot="-5400000">
              <a:off x="2627" y="1407"/>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168" name="Rectangle 314"/>
            <p:cNvSpPr>
              <a:spLocks noChangeArrowheads="1"/>
            </p:cNvSpPr>
            <p:nvPr/>
          </p:nvSpPr>
          <p:spPr bwMode="auto">
            <a:xfrm rot="-5400000">
              <a:off x="2633" y="1383"/>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9" name="Freeform 31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88170" name="Freeform 31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88171" name="Rectangle 317"/>
            <p:cNvSpPr>
              <a:spLocks noChangeArrowheads="1"/>
            </p:cNvSpPr>
            <p:nvPr/>
          </p:nvSpPr>
          <p:spPr bwMode="auto">
            <a:xfrm>
              <a:off x="42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88172" name="Rectangle 318"/>
            <p:cNvSpPr>
              <a:spLocks noChangeArrowheads="1"/>
            </p:cNvSpPr>
            <p:nvPr/>
          </p:nvSpPr>
          <p:spPr bwMode="auto">
            <a:xfrm>
              <a:off x="203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88173" name="Freeform 31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88174" name="Freeform 32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88175" name="Freeform 32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6" name="Freeform 32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7" name="Rectangle 323"/>
            <p:cNvSpPr>
              <a:spLocks noChangeArrowheads="1"/>
            </p:cNvSpPr>
            <p:nvPr/>
          </p:nvSpPr>
          <p:spPr bwMode="auto">
            <a:xfrm>
              <a:off x="1349" y="2233"/>
              <a:ext cx="208" cy="110"/>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88069" name="Rectangle 324"/>
          <p:cNvSpPr>
            <a:spLocks noChangeArrowheads="1"/>
          </p:cNvSpPr>
          <p:nvPr/>
        </p:nvSpPr>
        <p:spPr bwMode="auto">
          <a:xfrm>
            <a:off x="123825" y="5141913"/>
            <a:ext cx="4854575" cy="915987"/>
          </a:xfrm>
          <a:prstGeom prst="rect">
            <a:avLst/>
          </a:prstGeom>
          <a:noFill/>
          <a:ln w="9525">
            <a:noFill/>
            <a:miter lim="800000"/>
            <a:headEnd/>
            <a:tailEnd/>
          </a:ln>
        </p:spPr>
        <p:txBody>
          <a:bodyPr anchor="ctr">
            <a:spAutoFit/>
          </a:bodyPr>
          <a:lstStyle/>
          <a:p>
            <a:pPr marL="114300" indent="-114300">
              <a:spcBef>
                <a:spcPct val="0"/>
              </a:spcBef>
              <a:buFontTx/>
              <a:buChar char="•"/>
            </a:pPr>
            <a:r>
              <a:rPr lang="en-US" altLang="zh-CN" i="0">
                <a:ea typeface="宋体" pitchFamily="2" charset="-122"/>
              </a:rPr>
              <a:t>Containers define operations that enable component executors to access common middleware services &amp; runtime policies</a:t>
            </a:r>
          </a:p>
        </p:txBody>
      </p:sp>
      <p:sp>
        <p:nvSpPr>
          <p:cNvPr id="88070" name="Rectangle 326"/>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pPr>
              <a:defRPr/>
            </a:pPr>
            <a:r>
              <a:rPr lang="en-US" smtClean="0">
                <a:cs typeface="+mj-cs"/>
              </a:rPr>
              <a:t>DDS for Lightweight CCM</a:t>
            </a:r>
          </a:p>
        </p:txBody>
      </p:sp>
      <p:sp>
        <p:nvSpPr>
          <p:cNvPr id="165891" name="Text Placeholder 6"/>
          <p:cNvSpPr>
            <a:spLocks noGrp="1"/>
          </p:cNvSpPr>
          <p:nvPr>
            <p:ph type="body" idx="1"/>
          </p:nvPr>
        </p:nvSpPr>
        <p:spPr/>
        <p:txBody>
          <a:bodyPr/>
          <a:lstStyle/>
          <a:p>
            <a:endParaRPr lang="nl-NL" smtClean="0">
              <a:ea typeface="ＭＳ Ｐゴシック" pitchFamily="34" charset="-128"/>
            </a:endParaRPr>
          </a:p>
        </p:txBody>
      </p:sp>
      <p:sp>
        <p:nvSpPr>
          <p:cNvPr id="165892" name="Slide Number Placeholder 4"/>
          <p:cNvSpPr>
            <a:spLocks noGrp="1"/>
          </p:cNvSpPr>
          <p:nvPr>
            <p:ph type="sldNum" sz="quarter" idx="10"/>
          </p:nvPr>
        </p:nvSpPr>
        <p:spPr>
          <a:noFill/>
        </p:spPr>
        <p:txBody>
          <a:bodyPr/>
          <a:lstStyle/>
          <a:p>
            <a:fld id="{C6262681-A7FD-472E-8D8B-F42D41FD2B27}" type="slidenum">
              <a:rPr lang="zh-CN" altLang="en-US" smtClean="0">
                <a:latin typeface="Arial" charset="0"/>
              </a:rPr>
              <a:pPr/>
              <a:t>140</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4"/>
          <p:cNvSpPr>
            <a:spLocks noGrp="1"/>
          </p:cNvSpPr>
          <p:nvPr>
            <p:ph type="title"/>
          </p:nvPr>
        </p:nvSpPr>
        <p:spPr/>
        <p:txBody>
          <a:bodyPr/>
          <a:lstStyle/>
          <a:p>
            <a:pPr eaLnBrk="1" hangingPunct="1"/>
            <a:r>
              <a:rPr lang="en-US" smtClean="0"/>
              <a:t>DDS for Lightweight CCM (1/3)</a:t>
            </a:r>
          </a:p>
        </p:txBody>
      </p:sp>
      <p:sp>
        <p:nvSpPr>
          <p:cNvPr id="166915" name="Content Placeholder 5"/>
          <p:cNvSpPr>
            <a:spLocks noGrp="1"/>
          </p:cNvSpPr>
          <p:nvPr>
            <p:ph idx="1"/>
          </p:nvPr>
        </p:nvSpPr>
        <p:spPr>
          <a:xfrm>
            <a:off x="152400" y="1143000"/>
            <a:ext cx="7529513" cy="5181600"/>
          </a:xfrm>
        </p:spPr>
        <p:txBody>
          <a:bodyPr/>
          <a:lstStyle/>
          <a:p>
            <a:pPr eaLnBrk="1" hangingPunct="1"/>
            <a:r>
              <a:rPr lang="en-US" smtClean="0"/>
              <a:t>The Data Distribution Service (DDS) provides robust and high performance communication</a:t>
            </a:r>
          </a:p>
          <a:p>
            <a:pPr lvl="1" eaLnBrk="1" hangingPunct="1"/>
            <a:r>
              <a:rPr lang="en-US" smtClean="0">
                <a:ea typeface="ＭＳ Ｐゴシック" pitchFamily="34" charset="-128"/>
              </a:rPr>
              <a:t>Accommodates any flavor of pub/sub communication</a:t>
            </a:r>
          </a:p>
          <a:p>
            <a:pPr lvl="1" eaLnBrk="1" hangingPunct="1"/>
            <a:r>
              <a:rPr lang="en-US" smtClean="0">
                <a:ea typeface="ＭＳ Ｐゴシック" pitchFamily="34" charset="-128"/>
              </a:rPr>
              <a:t>Rich API for configuring behavior and Quality of Service (QoS)</a:t>
            </a:r>
          </a:p>
          <a:p>
            <a:pPr eaLnBrk="1" hangingPunct="1"/>
            <a:r>
              <a:rPr lang="en-US" smtClean="0"/>
              <a:t>Flexibility and robustness comes at the price of increased complexity</a:t>
            </a:r>
          </a:p>
          <a:p>
            <a:pPr lvl="1" eaLnBrk="1" hangingPunct="1"/>
            <a:r>
              <a:rPr lang="en-US" smtClean="0">
                <a:ea typeface="ＭＳ Ｐゴシック" pitchFamily="34" charset="-128"/>
              </a:rPr>
              <a:t>Configuration can be tedious and error-prone</a:t>
            </a:r>
          </a:p>
          <a:p>
            <a:pPr lvl="1" eaLnBrk="1" hangingPunct="1"/>
            <a:r>
              <a:rPr lang="en-US" smtClean="0">
                <a:ea typeface="ＭＳ Ｐゴシック" pitchFamily="34" charset="-128"/>
              </a:rPr>
              <a:t>Developers must write boilerplate code to bootstrap and configure their application</a:t>
            </a:r>
          </a:p>
          <a:p>
            <a:pPr lvl="1" eaLnBrk="1" hangingPunct="1"/>
            <a:r>
              <a:rPr lang="en-US" smtClean="0">
                <a:ea typeface="ＭＳ Ｐゴシック" pitchFamily="34" charset="-128"/>
              </a:rPr>
              <a:t>Must develop ad-hoc and proprietary ways to store and apply configuration data</a:t>
            </a:r>
          </a:p>
        </p:txBody>
      </p:sp>
      <p:sp>
        <p:nvSpPr>
          <p:cNvPr id="166916" name="Rectangle 6"/>
          <p:cNvSpPr>
            <a:spLocks noChangeArrowheads="1"/>
          </p:cNvSpPr>
          <p:nvPr/>
        </p:nvSpPr>
        <p:spPr bwMode="auto">
          <a:xfrm>
            <a:off x="533400" y="5791200"/>
            <a:ext cx="7599363" cy="782638"/>
          </a:xfrm>
          <a:prstGeom prst="rect">
            <a:avLst/>
          </a:prstGeom>
          <a:solidFill>
            <a:srgbClr val="FFFF99"/>
          </a:solidFill>
          <a:ln w="9525">
            <a:noFill/>
            <a:round/>
            <a:headEnd/>
            <a:tailEnd/>
          </a:ln>
        </p:spPr>
        <p:txBody>
          <a:bodyPr>
            <a:spAutoFit/>
          </a:bodyPr>
          <a:lstStyle/>
          <a:p>
            <a:pPr algn="ctr"/>
            <a:r>
              <a:rPr lang="en-US" sz="2200" b="1">
                <a:solidFill>
                  <a:srgbClr val="FF0000"/>
                </a:solidFill>
              </a:rPr>
              <a:t>The DDS for Lightweight CCM (DDS4CCM) resolves these challenges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pPr eaLnBrk="1" hangingPunct="1"/>
            <a:r>
              <a:rPr lang="en-US" smtClean="0"/>
              <a:t>DDS for Lightweight CCM (2/3)</a:t>
            </a:r>
          </a:p>
        </p:txBody>
      </p:sp>
      <p:sp>
        <p:nvSpPr>
          <p:cNvPr id="167939" name="Content Placeholder 2"/>
          <p:cNvSpPr>
            <a:spLocks noGrp="1"/>
          </p:cNvSpPr>
          <p:nvPr>
            <p:ph idx="1"/>
          </p:nvPr>
        </p:nvSpPr>
        <p:spPr>
          <a:xfrm>
            <a:off x="228600" y="1219200"/>
            <a:ext cx="8655050" cy="4768850"/>
          </a:xfrm>
        </p:spPr>
        <p:txBody>
          <a:bodyPr/>
          <a:lstStyle/>
          <a:p>
            <a:pPr eaLnBrk="1" hangingPunct="1">
              <a:spcBef>
                <a:spcPct val="0"/>
              </a:spcBef>
            </a:pPr>
            <a:r>
              <a:rPr lang="en-US" smtClean="0"/>
              <a:t>Provides a simpler API to the application developer</a:t>
            </a:r>
          </a:p>
          <a:p>
            <a:pPr lvl="1" eaLnBrk="1" hangingPunct="1">
              <a:spcBef>
                <a:spcPct val="0"/>
              </a:spcBef>
            </a:pPr>
            <a:r>
              <a:rPr lang="en-US" smtClean="0">
                <a:ea typeface="ＭＳ Ｐゴシック" pitchFamily="34" charset="-128"/>
              </a:rPr>
              <a:t>Completely removes configuration from the scope of the application developer</a:t>
            </a:r>
          </a:p>
          <a:p>
            <a:pPr lvl="1" eaLnBrk="1" hangingPunct="1">
              <a:spcBef>
                <a:spcPct val="0"/>
              </a:spcBef>
            </a:pPr>
            <a:r>
              <a:rPr lang="en-US" smtClean="0">
                <a:ea typeface="ＭＳ Ｐゴシック" pitchFamily="34" charset="-128"/>
              </a:rPr>
              <a:t>Defines ready-to-use ports intended to hide complexity</a:t>
            </a:r>
          </a:p>
          <a:p>
            <a:pPr lvl="1" eaLnBrk="1" hangingPunct="1">
              <a:spcBef>
                <a:spcPct val="0"/>
              </a:spcBef>
            </a:pPr>
            <a:r>
              <a:rPr lang="en-US" smtClean="0">
                <a:ea typeface="ＭＳ Ｐゴシック" pitchFamily="34" charset="-128"/>
              </a:rPr>
              <a:t>Well-defined DDS patterns are codified in connectors with associated QoS settings</a:t>
            </a:r>
          </a:p>
          <a:p>
            <a:pPr eaLnBrk="1" hangingPunct="1">
              <a:spcBef>
                <a:spcPct val="0"/>
              </a:spcBef>
            </a:pPr>
            <a:r>
              <a:rPr lang="en-US" smtClean="0"/>
              <a:t>Provides robust deployment and configuration support to DDS</a:t>
            </a:r>
          </a:p>
          <a:p>
            <a:pPr lvl="1" eaLnBrk="1" hangingPunct="1">
              <a:spcBef>
                <a:spcPct val="0"/>
              </a:spcBef>
            </a:pPr>
            <a:r>
              <a:rPr lang="en-US" smtClean="0">
                <a:ea typeface="ＭＳ Ｐゴシック" pitchFamily="34" charset="-128"/>
              </a:rPr>
              <a:t>Provides a container (via CCM) to perform application bootstrapping and configuration</a:t>
            </a:r>
          </a:p>
          <a:p>
            <a:pPr lvl="1" eaLnBrk="1" hangingPunct="1">
              <a:spcBef>
                <a:spcPct val="0"/>
              </a:spcBef>
            </a:pPr>
            <a:r>
              <a:rPr lang="en-US" smtClean="0">
                <a:ea typeface="ＭＳ Ｐゴシック" pitchFamily="34" charset="-128"/>
              </a:rPr>
              <a:t>Application binary distribution to distributed, heterogeneous domains</a:t>
            </a:r>
          </a:p>
          <a:p>
            <a:pPr lvl="1" eaLnBrk="1" hangingPunct="1">
              <a:spcBef>
                <a:spcPct val="0"/>
              </a:spcBef>
            </a:pPr>
            <a:r>
              <a:rPr lang="en-US" smtClean="0">
                <a:ea typeface="ＭＳ Ｐゴシック" pitchFamily="34" charset="-128"/>
              </a:rPr>
              <a:t>Coordinated application startup and teardown across distributed nodes</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pPr eaLnBrk="1" hangingPunct="1"/>
            <a:r>
              <a:rPr lang="en-US" smtClean="0"/>
              <a:t>DDS for Lightweight CCM (3/3)</a:t>
            </a:r>
          </a:p>
        </p:txBody>
      </p:sp>
      <p:sp>
        <p:nvSpPr>
          <p:cNvPr id="168963" name="Content Placeholder 2"/>
          <p:cNvSpPr>
            <a:spLocks noGrp="1"/>
          </p:cNvSpPr>
          <p:nvPr>
            <p:ph idx="1"/>
          </p:nvPr>
        </p:nvSpPr>
        <p:spPr>
          <a:xfrm>
            <a:off x="228600" y="1295400"/>
            <a:ext cx="8264525" cy="4768850"/>
          </a:xfrm>
        </p:spPr>
        <p:txBody>
          <a:bodyPr/>
          <a:lstStyle/>
          <a:p>
            <a:pPr eaLnBrk="1" hangingPunct="1"/>
            <a:r>
              <a:rPr lang="en-US" smtClean="0"/>
              <a:t>Specification tries not to prevent advanced DDS usage</a:t>
            </a:r>
          </a:p>
          <a:p>
            <a:pPr lvl="1" eaLnBrk="1" hangingPunct="1"/>
            <a:r>
              <a:rPr lang="en-US" smtClean="0">
                <a:ea typeface="ＭＳ Ｐゴシック" pitchFamily="34" charset="-128"/>
              </a:rPr>
              <a:t>All ports provide access to a more detailed interface</a:t>
            </a:r>
          </a:p>
          <a:p>
            <a:pPr lvl="1" eaLnBrk="1" hangingPunct="1"/>
            <a:r>
              <a:rPr lang="en-US" smtClean="0">
                <a:ea typeface="ＭＳ Ｐゴシック" pitchFamily="34" charset="-128"/>
              </a:rPr>
              <a:t>All involved DDS entities can be discovered using this starting point</a:t>
            </a: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pPr eaLnBrk="1" hangingPunct="1"/>
            <a:r>
              <a:rPr lang="en-US" smtClean="0"/>
              <a:t>DDS4CCM Basic Ports (1/3)</a:t>
            </a:r>
          </a:p>
        </p:txBody>
      </p:sp>
      <p:sp>
        <p:nvSpPr>
          <p:cNvPr id="169987" name="Content Placeholder 2"/>
          <p:cNvSpPr>
            <a:spLocks noGrp="1"/>
          </p:cNvSpPr>
          <p:nvPr>
            <p:ph idx="1"/>
          </p:nvPr>
        </p:nvSpPr>
        <p:spPr>
          <a:xfrm>
            <a:off x="381000" y="1371600"/>
            <a:ext cx="8264525" cy="4768850"/>
          </a:xfrm>
        </p:spPr>
        <p:txBody>
          <a:bodyPr/>
          <a:lstStyle/>
          <a:p>
            <a:pPr eaLnBrk="1" hangingPunct="1"/>
            <a:r>
              <a:rPr lang="en-US" smtClean="0"/>
              <a:t>The basic ports are grouped into three categories:  </a:t>
            </a:r>
            <a:r>
              <a:rPr lang="en-US" i="1" smtClean="0"/>
              <a:t>Data Access – Publishing, Data Access – Subscribing, </a:t>
            </a:r>
            <a:r>
              <a:rPr lang="en-US" smtClean="0"/>
              <a:t>and </a:t>
            </a:r>
            <a:r>
              <a:rPr lang="en-US" i="1" smtClean="0"/>
              <a:t>Status Access</a:t>
            </a:r>
            <a:endParaRPr lang="en-US" smtClean="0"/>
          </a:p>
          <a:p>
            <a:pPr eaLnBrk="1" hangingPunct="1"/>
            <a:r>
              <a:rPr lang="en-US" b="1" smtClean="0"/>
              <a:t>Data Access – Publishing</a:t>
            </a:r>
            <a:endParaRPr lang="en-US" smtClean="0"/>
          </a:p>
          <a:p>
            <a:pPr lvl="1" eaLnBrk="1" hangingPunct="1"/>
            <a:r>
              <a:rPr lang="en-US" b="1" smtClean="0">
                <a:ea typeface="ＭＳ Ｐゴシック" pitchFamily="34" charset="-128"/>
              </a:rPr>
              <a:t>Writer</a:t>
            </a:r>
            <a:r>
              <a:rPr lang="en-US" smtClean="0">
                <a:ea typeface="ＭＳ Ｐゴシック" pitchFamily="34" charset="-128"/>
              </a:rPr>
              <a:t> – Allows publication of data on a topic without regard to the instance lifecycle.</a:t>
            </a:r>
          </a:p>
          <a:p>
            <a:pPr lvl="1" eaLnBrk="1" hangingPunct="1"/>
            <a:r>
              <a:rPr lang="en-US" b="1" smtClean="0">
                <a:ea typeface="ＭＳ Ｐゴシック" pitchFamily="34" charset="-128"/>
              </a:rPr>
              <a:t>Updater</a:t>
            </a:r>
            <a:r>
              <a:rPr lang="en-US" smtClean="0">
                <a:ea typeface="ＭＳ Ｐゴシック" pitchFamily="34" charset="-128"/>
              </a:rPr>
              <a:t>– Allows publication of data with management of instance lifecycle.  Allows creation, update, and deletion of instances.</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pPr eaLnBrk="1" hangingPunct="1"/>
            <a:r>
              <a:rPr lang="en-US" smtClean="0"/>
              <a:t>DDS4CCM Basic Ports (2/3)</a:t>
            </a:r>
          </a:p>
        </p:txBody>
      </p:sp>
      <p:sp>
        <p:nvSpPr>
          <p:cNvPr id="171011" name="Content Placeholder 2"/>
          <p:cNvSpPr>
            <a:spLocks noGrp="1"/>
          </p:cNvSpPr>
          <p:nvPr>
            <p:ph idx="1"/>
          </p:nvPr>
        </p:nvSpPr>
        <p:spPr>
          <a:xfrm>
            <a:off x="381000" y="1447800"/>
            <a:ext cx="8264525" cy="4768850"/>
          </a:xfrm>
        </p:spPr>
        <p:txBody>
          <a:bodyPr/>
          <a:lstStyle/>
          <a:p>
            <a:pPr eaLnBrk="1" hangingPunct="1"/>
            <a:r>
              <a:rPr lang="en-US" b="1" smtClean="0"/>
              <a:t>Data Access – Subscribing</a:t>
            </a:r>
            <a:endParaRPr lang="en-US" smtClean="0"/>
          </a:p>
          <a:p>
            <a:pPr lvl="1" eaLnBrk="1" hangingPunct="1"/>
            <a:r>
              <a:rPr lang="en-US" b="1" smtClean="0">
                <a:ea typeface="ＭＳ Ｐゴシック" pitchFamily="34" charset="-128"/>
              </a:rPr>
              <a:t>Reader</a:t>
            </a:r>
            <a:r>
              <a:rPr lang="en-US" smtClean="0">
                <a:ea typeface="ＭＳ Ｐゴシック" pitchFamily="34" charset="-128"/>
              </a:rPr>
              <a:t> – Allows access to one or more instances with non-blocking semantics.</a:t>
            </a:r>
          </a:p>
          <a:p>
            <a:pPr lvl="1" eaLnBrk="1" hangingPunct="1"/>
            <a:r>
              <a:rPr lang="en-US" b="1" smtClean="0">
                <a:ea typeface="ＭＳ Ｐゴシック" pitchFamily="34" charset="-128"/>
              </a:rPr>
              <a:t>Getter</a:t>
            </a:r>
            <a:r>
              <a:rPr lang="en-US" smtClean="0">
                <a:ea typeface="ＭＳ Ｐゴシック" pitchFamily="34" charset="-128"/>
              </a:rPr>
              <a:t> – Allows access to one or more instances with blocking semantics.</a:t>
            </a:r>
          </a:p>
          <a:p>
            <a:pPr lvl="1" eaLnBrk="1" hangingPunct="1"/>
            <a:r>
              <a:rPr lang="en-US" b="1" smtClean="0">
                <a:ea typeface="ＭＳ Ｐゴシック" pitchFamily="34" charset="-128"/>
              </a:rPr>
              <a:t>Listener</a:t>
            </a:r>
            <a:r>
              <a:rPr lang="en-US" smtClean="0">
                <a:ea typeface="ＭＳ Ｐゴシック" pitchFamily="34" charset="-128"/>
              </a:rPr>
              <a:t> – Provides a callback mechanism to the application when new data arrives, regardless of instance state</a:t>
            </a:r>
          </a:p>
          <a:p>
            <a:pPr lvl="1" eaLnBrk="1" hangingPunct="1"/>
            <a:r>
              <a:rPr lang="en-US" b="1" smtClean="0">
                <a:ea typeface="ＭＳ Ｐゴシック" pitchFamily="34" charset="-128"/>
              </a:rPr>
              <a:t>StateListener</a:t>
            </a:r>
            <a:r>
              <a:rPr lang="en-US" smtClean="0">
                <a:ea typeface="ＭＳ Ｐゴシック" pitchFamily="34" charset="-128"/>
              </a:rPr>
              <a:t> – Provides a callback mechanism to the application when new data arrives, with different operations depending on state</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pPr eaLnBrk="1" hangingPunct="1"/>
            <a:r>
              <a:rPr lang="en-US" smtClean="0"/>
              <a:t>DDS4CCM Basic Ports (3/3)</a:t>
            </a:r>
          </a:p>
        </p:txBody>
      </p:sp>
      <p:sp>
        <p:nvSpPr>
          <p:cNvPr id="172035" name="Content Placeholder 2"/>
          <p:cNvSpPr>
            <a:spLocks noGrp="1"/>
          </p:cNvSpPr>
          <p:nvPr>
            <p:ph idx="1"/>
          </p:nvPr>
        </p:nvSpPr>
        <p:spPr>
          <a:xfrm>
            <a:off x="381000" y="1447800"/>
            <a:ext cx="8264525" cy="4768850"/>
          </a:xfrm>
        </p:spPr>
        <p:txBody>
          <a:bodyPr/>
          <a:lstStyle/>
          <a:p>
            <a:pPr eaLnBrk="1" hangingPunct="1"/>
            <a:r>
              <a:rPr lang="en-US" b="1" smtClean="0"/>
              <a:t>Status Access</a:t>
            </a:r>
            <a:endParaRPr lang="en-US" smtClean="0"/>
          </a:p>
          <a:p>
            <a:pPr lvl="1" eaLnBrk="1" hangingPunct="1"/>
            <a:r>
              <a:rPr lang="en-US" b="1" smtClean="0">
                <a:ea typeface="ＭＳ Ｐゴシック" pitchFamily="34" charset="-128"/>
              </a:rPr>
              <a:t>PortStatusListener</a:t>
            </a:r>
            <a:r>
              <a:rPr lang="en-US" smtClean="0">
                <a:ea typeface="ＭＳ Ｐゴシック" pitchFamily="34" charset="-128"/>
              </a:rPr>
              <a:t> – Delivers status related to ports, this information is relevant to data subscribers. </a:t>
            </a:r>
          </a:p>
          <a:p>
            <a:pPr lvl="1" eaLnBrk="1" hangingPunct="1"/>
            <a:r>
              <a:rPr lang="en-US" b="1" smtClean="0">
                <a:ea typeface="ＭＳ Ｐゴシック" pitchFamily="34" charset="-128"/>
              </a:rPr>
              <a:t>ConnectorStatusListener</a:t>
            </a:r>
            <a:r>
              <a:rPr lang="en-US" smtClean="0">
                <a:ea typeface="ＭＳ Ｐゴシック" pitchFamily="34" charset="-128"/>
              </a:rPr>
              <a:t> – Delivers status updates that are relevant system-wide. 	</a:t>
            </a:r>
          </a:p>
          <a:p>
            <a:pPr eaLnBrk="1" hangingPunct="1">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pPr eaLnBrk="1" hangingPunct="1"/>
            <a:r>
              <a:rPr lang="en-US" smtClean="0"/>
              <a:t>DDS4CCM Extended Ports (1/2)</a:t>
            </a:r>
          </a:p>
        </p:txBody>
      </p:sp>
      <p:sp>
        <p:nvSpPr>
          <p:cNvPr id="173059" name="Content Placeholder 2"/>
          <p:cNvSpPr>
            <a:spLocks noGrp="1"/>
          </p:cNvSpPr>
          <p:nvPr>
            <p:ph idx="1"/>
          </p:nvPr>
        </p:nvSpPr>
        <p:spPr>
          <a:xfrm>
            <a:off x="152400" y="1281113"/>
            <a:ext cx="8839200" cy="2597150"/>
          </a:xfrm>
        </p:spPr>
        <p:txBody>
          <a:bodyPr/>
          <a:lstStyle/>
          <a:p>
            <a:pPr eaLnBrk="1" hangingPunct="1"/>
            <a:r>
              <a:rPr lang="en-US" smtClean="0"/>
              <a:t>The extended ports – in most cases – combine a basic port with the corresponding DCPS IDL interface</a:t>
            </a:r>
          </a:p>
          <a:p>
            <a:pPr lvl="1" eaLnBrk="1" hangingPunct="1"/>
            <a:r>
              <a:rPr lang="en-US" smtClean="0">
                <a:ea typeface="ＭＳ Ｐゴシック" pitchFamily="34" charset="-128"/>
              </a:rPr>
              <a:t>Provides the opportunity to access advanced DDS features</a:t>
            </a:r>
          </a:p>
          <a:p>
            <a:pPr lvl="1" eaLnBrk="1" hangingPunct="1"/>
            <a:r>
              <a:rPr lang="en-US" smtClean="0">
                <a:ea typeface="ＭＳ Ｐゴシック" pitchFamily="34" charset="-128"/>
              </a:rPr>
              <a:t>Increases code portability by not exposing DDS implementation directly</a:t>
            </a:r>
          </a:p>
          <a:p>
            <a:pPr lvl="1" eaLnBrk="1" hangingPunct="1"/>
            <a:r>
              <a:rPr lang="en-US" smtClean="0">
                <a:ea typeface="ＭＳ Ｐゴシック" pitchFamily="34" charset="-128"/>
              </a:rPr>
              <a:t>Subscriber ports also include a PortStatusListener</a:t>
            </a:r>
          </a:p>
          <a:p>
            <a:pPr eaLnBrk="1" hangingPunct="1"/>
            <a:endParaRPr lang="en-US" smtClean="0"/>
          </a:p>
        </p:txBody>
      </p:sp>
      <p:sp>
        <p:nvSpPr>
          <p:cNvPr id="173060" name="TextBox 3"/>
          <p:cNvSpPr txBox="1">
            <a:spLocks noChangeArrowheads="1"/>
          </p:cNvSpPr>
          <p:nvPr/>
        </p:nvSpPr>
        <p:spPr bwMode="auto">
          <a:xfrm>
            <a:off x="423863" y="3802063"/>
            <a:ext cx="4021137" cy="1277937"/>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DDS_Write {</a:t>
            </a:r>
          </a:p>
          <a:p>
            <a:r>
              <a:rPr lang="en-US" sz="1400" i="0">
                <a:latin typeface="Courier New" pitchFamily="49" charset="0"/>
                <a:cs typeface="Courier New" pitchFamily="49" charset="0"/>
              </a:rPr>
              <a:t>  uses Writer data;</a:t>
            </a:r>
          </a:p>
          <a:p>
            <a:r>
              <a:rPr lang="en-US" sz="1400" i="0">
                <a:latin typeface="Courier New" pitchFamily="49" charset="0"/>
                <a:cs typeface="Courier New" pitchFamily="49" charset="0"/>
              </a:rPr>
              <a:t>  uses DDS::DataWriter dds_entity;</a:t>
            </a:r>
          </a:p>
          <a:p>
            <a:r>
              <a:rPr lang="en-US" sz="1400" i="0">
                <a:latin typeface="Courier New" pitchFamily="49" charset="0"/>
                <a:cs typeface="Courier New" pitchFamily="49" charset="0"/>
              </a:rPr>
              <a:t>};</a:t>
            </a:r>
          </a:p>
        </p:txBody>
      </p:sp>
      <p:sp>
        <p:nvSpPr>
          <p:cNvPr id="173061" name="TextBox 4"/>
          <p:cNvSpPr txBox="1">
            <a:spLocks noChangeArrowheads="1"/>
          </p:cNvSpPr>
          <p:nvPr/>
        </p:nvSpPr>
        <p:spPr bwMode="auto">
          <a:xfrm>
            <a:off x="4686300" y="3797300"/>
            <a:ext cx="445770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DDS_Read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pPr eaLnBrk="1" hangingPunct="1"/>
            <a:r>
              <a:rPr lang="en-US" smtClean="0"/>
              <a:t>DDS4CCM Extended Ports (2/2)</a:t>
            </a:r>
          </a:p>
        </p:txBody>
      </p:sp>
      <p:sp>
        <p:nvSpPr>
          <p:cNvPr id="174083" name="Content Placeholder 2"/>
          <p:cNvSpPr>
            <a:spLocks noGrp="1"/>
          </p:cNvSpPr>
          <p:nvPr>
            <p:ph idx="1"/>
          </p:nvPr>
        </p:nvSpPr>
        <p:spPr>
          <a:xfrm>
            <a:off x="152400" y="1143000"/>
            <a:ext cx="8839200" cy="2484438"/>
          </a:xfrm>
        </p:spPr>
        <p:txBody>
          <a:bodyPr/>
          <a:lstStyle/>
          <a:p>
            <a:pPr eaLnBrk="1" hangingPunct="1"/>
            <a:r>
              <a:rPr lang="en-US" smtClean="0"/>
              <a:t>Listener ports (updates are pushed to the component) contain both Reader and Listener ports</a:t>
            </a:r>
          </a:p>
          <a:p>
            <a:pPr lvl="1" eaLnBrk="1" hangingPunct="1"/>
            <a:r>
              <a:rPr lang="en-US" smtClean="0">
                <a:ea typeface="ＭＳ Ｐゴシック" pitchFamily="34" charset="-128"/>
              </a:rPr>
              <a:t>‘Reader’ portion of the extended port is used to configure criteria used to select updates</a:t>
            </a:r>
          </a:p>
          <a:p>
            <a:pPr lvl="1" eaLnBrk="1" hangingPunct="1"/>
            <a:r>
              <a:rPr lang="en-US" smtClean="0">
                <a:ea typeface="ＭＳ Ｐゴシック" pitchFamily="34" charset="-128"/>
              </a:rPr>
              <a:t>Selected updates are pushed to the component</a:t>
            </a:r>
          </a:p>
          <a:p>
            <a:pPr lvl="1" eaLnBrk="1" hangingPunct="1"/>
            <a:endParaRPr lang="en-US" smtClean="0">
              <a:ea typeface="ＭＳ Ｐゴシック" pitchFamily="34" charset="-128"/>
            </a:endParaRPr>
          </a:p>
        </p:txBody>
      </p:sp>
      <p:sp>
        <p:nvSpPr>
          <p:cNvPr id="174084" name="TextBox 3"/>
          <p:cNvSpPr txBox="1">
            <a:spLocks noChangeArrowheads="1"/>
          </p:cNvSpPr>
          <p:nvPr/>
        </p:nvSpPr>
        <p:spPr bwMode="auto">
          <a:xfrm>
            <a:off x="177800" y="3252788"/>
            <a:ext cx="4211638" cy="224631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DDS_Listen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DataListenerControl control;</a:t>
            </a:r>
          </a:p>
          <a:p>
            <a:r>
              <a:rPr lang="en-US" sz="1400" i="0">
                <a:latin typeface="Courier New" pitchFamily="49" charset="0"/>
                <a:cs typeface="Courier New" pitchFamily="49" charset="0"/>
              </a:rPr>
              <a:t>  provides Listener data_listener;</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   </a:t>
            </a:r>
          </a:p>
        </p:txBody>
      </p:sp>
      <p:sp>
        <p:nvSpPr>
          <p:cNvPr id="174085" name="TextBox 4"/>
          <p:cNvSpPr txBox="1">
            <a:spLocks noChangeArrowheads="1"/>
          </p:cNvSpPr>
          <p:nvPr/>
        </p:nvSpPr>
        <p:spPr bwMode="auto">
          <a:xfrm>
            <a:off x="4754563" y="3249613"/>
            <a:ext cx="4389437" cy="224631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DDS_StateListen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ListenerControl data_control;</a:t>
            </a:r>
          </a:p>
          <a:p>
            <a:r>
              <a:rPr lang="en-US" sz="1400" i="0">
                <a:latin typeface="Courier New" pitchFamily="49" charset="0"/>
                <a:cs typeface="Courier New" pitchFamily="49" charset="0"/>
              </a:rPr>
              <a:t>  provides StateListener data_listener;</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pPr eaLnBrk="1" hangingPunct="1"/>
            <a:r>
              <a:rPr lang="en-US" smtClean="0"/>
              <a:t>DDS4CCM Standard Connectors (1/2)</a:t>
            </a:r>
          </a:p>
        </p:txBody>
      </p:sp>
      <p:sp>
        <p:nvSpPr>
          <p:cNvPr id="175107" name="Content Placeholder 2"/>
          <p:cNvSpPr>
            <a:spLocks noGrp="1"/>
          </p:cNvSpPr>
          <p:nvPr>
            <p:ph sz="half" idx="1"/>
          </p:nvPr>
        </p:nvSpPr>
        <p:spPr>
          <a:xfrm>
            <a:off x="0" y="1143000"/>
            <a:ext cx="4572000" cy="4768850"/>
          </a:xfrm>
        </p:spPr>
        <p:txBody>
          <a:bodyPr/>
          <a:lstStyle/>
          <a:p>
            <a:pPr eaLnBrk="1" hangingPunct="1"/>
            <a:r>
              <a:rPr lang="en-US" sz="2000" smtClean="0"/>
              <a:t>Gathers connectors for all roles in a given use pattern</a:t>
            </a:r>
          </a:p>
          <a:p>
            <a:pPr lvl="1" eaLnBrk="1" hangingPunct="1"/>
            <a:r>
              <a:rPr lang="en-US" sz="2000" smtClean="0">
                <a:ea typeface="ＭＳ Ｐゴシック" pitchFamily="34" charset="-128"/>
              </a:rPr>
              <a:t>One or more DDS4CCM Extended Ports (as mirrorports)</a:t>
            </a:r>
          </a:p>
          <a:p>
            <a:pPr lvl="1" eaLnBrk="1" hangingPunct="1"/>
            <a:r>
              <a:rPr lang="en-US" sz="2000" smtClean="0">
                <a:ea typeface="ＭＳ Ｐゴシック" pitchFamily="34" charset="-128"/>
              </a:rPr>
              <a:t>Configuration meta-data (domain ID, topic name, QoS profiles)</a:t>
            </a:r>
          </a:p>
          <a:p>
            <a:pPr eaLnBrk="1" hangingPunct="1"/>
            <a:r>
              <a:rPr lang="en-US" sz="2000" smtClean="0"/>
              <a:t>Two standard defined ‘base connectors</a:t>
            </a:r>
          </a:p>
          <a:p>
            <a:pPr lvl="1" eaLnBrk="1" hangingPunct="1"/>
            <a:r>
              <a:rPr lang="en-US" sz="2000" smtClean="0">
                <a:ea typeface="ＭＳ Ｐゴシック" pitchFamily="34" charset="-128"/>
              </a:rPr>
              <a:t>DDS_Base</a:t>
            </a:r>
          </a:p>
          <a:p>
            <a:pPr lvl="1" eaLnBrk="1" hangingPunct="1"/>
            <a:r>
              <a:rPr lang="en-US" sz="2000" smtClean="0">
                <a:ea typeface="ＭＳ Ｐゴシック" pitchFamily="34" charset="-128"/>
              </a:rPr>
              <a:t>DDS_TopicBase</a:t>
            </a:r>
          </a:p>
          <a:p>
            <a:pPr eaLnBrk="1" hangingPunct="1"/>
            <a:r>
              <a:rPr lang="en-US" sz="2000" smtClean="0"/>
              <a:t>Two standard defined connectors</a:t>
            </a:r>
          </a:p>
          <a:p>
            <a:pPr lvl="1" eaLnBrk="1" hangingPunct="1"/>
            <a:r>
              <a:rPr lang="en-US" sz="2000" smtClean="0">
                <a:ea typeface="ＭＳ Ｐゴシック" pitchFamily="34" charset="-128"/>
              </a:rPr>
              <a:t>Pattern State Transfer</a:t>
            </a:r>
          </a:p>
          <a:p>
            <a:pPr lvl="1" eaLnBrk="1" hangingPunct="1"/>
            <a:r>
              <a:rPr lang="en-US" sz="2000" smtClean="0">
                <a:ea typeface="ＭＳ Ｐゴシック" pitchFamily="34" charset="-128"/>
              </a:rPr>
              <a:t>Pattern Event Transfer</a:t>
            </a:r>
          </a:p>
          <a:p>
            <a:pPr eaLnBrk="1" hangingPunct="1"/>
            <a:endParaRPr lang="en-US" sz="2000" smtClean="0"/>
          </a:p>
        </p:txBody>
      </p:sp>
      <p:sp>
        <p:nvSpPr>
          <p:cNvPr id="175108" name="Content Placeholder 3"/>
          <p:cNvSpPr>
            <a:spLocks noGrp="1"/>
          </p:cNvSpPr>
          <p:nvPr>
            <p:ph sz="half" idx="2"/>
          </p:nvPr>
        </p:nvSpPr>
        <p:spPr>
          <a:xfrm>
            <a:off x="4648200" y="1219200"/>
            <a:ext cx="4495800" cy="5181600"/>
          </a:xfrm>
        </p:spPr>
        <p:txBody>
          <a:bodyPr/>
          <a:lstStyle/>
          <a:p>
            <a:pPr eaLnBrk="1" hangingPunct="1">
              <a:spcBef>
                <a:spcPts val="300"/>
              </a:spcBef>
              <a:buFont typeface="Wingdings" pitchFamily="2" charset="2"/>
              <a:buNone/>
            </a:pPr>
            <a:r>
              <a:rPr lang="en-US" sz="1500" smtClean="0">
                <a:latin typeface="Courier New" pitchFamily="49" charset="0"/>
                <a:cs typeface="Courier New" pitchFamily="49" charset="0"/>
              </a:rPr>
              <a:t>connector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uses ConnectorStatusListener error_listener;</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DDS::DomainId_t domain_id </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qos_profile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a:p>
            <a:pPr eaLnBrk="1" hangingPunct="1">
              <a:spcBef>
                <a:spcPts val="300"/>
              </a:spcBef>
              <a:buFont typeface="Wingdings" pitchFamily="2" charset="2"/>
              <a:buNone/>
            </a:pPr>
            <a:endParaRPr lang="en-US" sz="1500" smtClean="0">
              <a:latin typeface="Courier New" pitchFamily="49" charset="0"/>
              <a:cs typeface="Courier New" pitchFamily="49" charset="0"/>
            </a:endParaRPr>
          </a:p>
          <a:p>
            <a:pPr eaLnBrk="1" hangingPunct="1">
              <a:spcBef>
                <a:spcPts val="300"/>
              </a:spcBef>
              <a:buFont typeface="Wingdings" pitchFamily="2" charset="2"/>
              <a:buNone/>
            </a:pPr>
            <a:r>
              <a:rPr lang="en-US" sz="1500" smtClean="0">
                <a:latin typeface="Courier New" pitchFamily="49" charset="0"/>
                <a:cs typeface="Courier New" pitchFamily="49" charset="0"/>
              </a:rPr>
              <a:t>connector DDS_TopicBase :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topic_name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StringSeq key_fields</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ph sz="half" idx="1"/>
          </p:nvPr>
        </p:nvGraphicFramePr>
        <p:xfrm>
          <a:off x="757238" y="1041400"/>
          <a:ext cx="3132137" cy="5078413"/>
        </p:xfrm>
        <a:graphic>
          <a:graphicData uri="http://schemas.openxmlformats.org/presentationml/2006/ole">
            <p:oleObj spid="_x0000_s1026" name="Visio" r:id="rId4" imgW="4683025" imgH="7593519" progId="Visio.Drawing.11">
              <p:embed/>
            </p:oleObj>
          </a:graphicData>
        </a:graphic>
      </p:graphicFrame>
      <p:sp>
        <p:nvSpPr>
          <p:cNvPr id="1027"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1028" name="Rectangle 4"/>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ea typeface="宋体" pitchFamily="2" charset="-122"/>
              </a:rPr>
              <a:t>Component Implementation Framework (CIF)</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sp>
        <p:nvSpPr>
          <p:cNvPr id="1029" name="Rectangle 10"/>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pPr eaLnBrk="1" hangingPunct="1"/>
            <a:r>
              <a:rPr lang="en-US" smtClean="0"/>
              <a:t>DDS4CCM Standard Connectors (2/2)</a:t>
            </a:r>
          </a:p>
        </p:txBody>
      </p:sp>
      <p:sp>
        <p:nvSpPr>
          <p:cNvPr id="176131" name="Content Placeholder 2"/>
          <p:cNvSpPr>
            <a:spLocks noGrp="1"/>
          </p:cNvSpPr>
          <p:nvPr>
            <p:ph sz="half" idx="1"/>
          </p:nvPr>
        </p:nvSpPr>
        <p:spPr>
          <a:xfrm>
            <a:off x="0" y="1143000"/>
            <a:ext cx="4876800" cy="4768850"/>
          </a:xfrm>
        </p:spPr>
        <p:txBody>
          <a:bodyPr/>
          <a:lstStyle/>
          <a:p>
            <a:pPr eaLnBrk="1" hangingPunct="1"/>
            <a:r>
              <a:rPr lang="en-US" sz="2000" smtClean="0"/>
              <a:t>Standard provides two predefined connectors</a:t>
            </a:r>
          </a:p>
          <a:p>
            <a:pPr eaLnBrk="1" hangingPunct="1"/>
            <a:r>
              <a:rPr lang="en-US" sz="2000" smtClean="0"/>
              <a:t>Each connector corresponds to a DDS usage pattern</a:t>
            </a:r>
          </a:p>
          <a:p>
            <a:pPr eaLnBrk="1" hangingPunct="1"/>
            <a:r>
              <a:rPr lang="en-US" sz="2000" b="1" smtClean="0"/>
              <a:t>Pattern State Transfer</a:t>
            </a:r>
          </a:p>
          <a:p>
            <a:pPr lvl="1" eaLnBrk="1" hangingPunct="1"/>
            <a:r>
              <a:rPr lang="en-US" sz="2000" i="1" smtClean="0">
                <a:ea typeface="ＭＳ Ｐゴシック" pitchFamily="34" charset="-128"/>
              </a:rPr>
              <a:t>Observable – </a:t>
            </a:r>
            <a:r>
              <a:rPr lang="en-US" sz="2000" smtClean="0">
                <a:ea typeface="ＭＳ Ｐゴシック" pitchFamily="34" charset="-128"/>
              </a:rPr>
              <a:t>Components that publish state</a:t>
            </a:r>
          </a:p>
          <a:p>
            <a:pPr lvl="1" eaLnBrk="1" hangingPunct="1"/>
            <a:r>
              <a:rPr lang="en-US" sz="2000" i="1" smtClean="0">
                <a:ea typeface="ＭＳ Ｐゴシック" pitchFamily="34" charset="-128"/>
              </a:rPr>
              <a:t>Observer – </a:t>
            </a:r>
            <a:r>
              <a:rPr lang="en-US" sz="2000" smtClean="0">
                <a:ea typeface="ＭＳ Ｐゴシック" pitchFamily="34" charset="-128"/>
              </a:rPr>
              <a:t>Components that subscribe to that information</a:t>
            </a:r>
          </a:p>
          <a:p>
            <a:pPr eaLnBrk="1" hangingPunct="1"/>
            <a:r>
              <a:rPr lang="en-US" sz="2000" b="1" smtClean="0"/>
              <a:t>Pattern Event Transfer</a:t>
            </a:r>
            <a:endParaRPr lang="en-US" sz="2000" smtClean="0"/>
          </a:p>
          <a:p>
            <a:pPr lvl="1" eaLnBrk="1" hangingPunct="1"/>
            <a:r>
              <a:rPr lang="en-US" sz="2000" i="1" smtClean="0">
                <a:ea typeface="ＭＳ Ｐゴシック" pitchFamily="34" charset="-128"/>
              </a:rPr>
              <a:t>Supplier</a:t>
            </a:r>
            <a:r>
              <a:rPr lang="en-US" sz="2000" smtClean="0">
                <a:ea typeface="ＭＳ Ｐゴシック" pitchFamily="34" charset="-128"/>
              </a:rPr>
              <a:t> – Components that send events over DDS</a:t>
            </a:r>
          </a:p>
          <a:p>
            <a:pPr lvl="1" eaLnBrk="1" hangingPunct="1"/>
            <a:r>
              <a:rPr lang="en-US" sz="2000" i="1" smtClean="0">
                <a:ea typeface="ＭＳ Ｐゴシック" pitchFamily="34" charset="-128"/>
              </a:rPr>
              <a:t>Consumer</a:t>
            </a:r>
            <a:r>
              <a:rPr lang="en-US" sz="2000" smtClean="0">
                <a:ea typeface="ＭＳ Ｐゴシック" pitchFamily="34" charset="-128"/>
              </a:rPr>
              <a:t> – Components that subscribe to those events</a:t>
            </a:r>
            <a:endParaRPr lang="en-US" sz="2000" i="1" smtClean="0">
              <a:ea typeface="ＭＳ Ｐゴシック" pitchFamily="34" charset="-128"/>
            </a:endParaRPr>
          </a:p>
        </p:txBody>
      </p:sp>
      <p:sp>
        <p:nvSpPr>
          <p:cNvPr id="176132" name="TextBox 4"/>
          <p:cNvSpPr txBox="1">
            <a:spLocks noChangeArrowheads="1"/>
          </p:cNvSpPr>
          <p:nvPr/>
        </p:nvSpPr>
        <p:spPr bwMode="auto">
          <a:xfrm>
            <a:off x="4519613" y="1198563"/>
            <a:ext cx="4819650" cy="257016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DDS_State : DDS_TopicBase {</a:t>
            </a:r>
          </a:p>
          <a:p>
            <a:r>
              <a:rPr lang="en-US" sz="1400" i="0">
                <a:latin typeface="Courier New" pitchFamily="49" charset="0"/>
                <a:cs typeface="Courier New" pitchFamily="49" charset="0"/>
              </a:rPr>
              <a:t>  mirrorport DDS_Update observable;</a:t>
            </a:r>
          </a:p>
          <a:p>
            <a:r>
              <a:rPr lang="en-US" sz="1400" i="0">
                <a:latin typeface="Courier New" pitchFamily="49" charset="0"/>
                <a:cs typeface="Courier New" pitchFamily="49" charset="0"/>
              </a:rPr>
              <a:t>  mirrorport DDS_Read passive_observer;    </a:t>
            </a:r>
          </a:p>
          <a:p>
            <a:r>
              <a:rPr lang="en-US" sz="1400" i="0">
                <a:latin typeface="Courier New" pitchFamily="49" charset="0"/>
                <a:cs typeface="Courier New" pitchFamily="49" charset="0"/>
              </a:rPr>
              <a:t>  mirrorport DDS_Get pull_observer; </a:t>
            </a:r>
          </a:p>
          <a:p>
            <a:r>
              <a:rPr lang="en-US" sz="1400" i="0">
                <a:latin typeface="Courier New" pitchFamily="49" charset="0"/>
                <a:cs typeface="Courier New" pitchFamily="49" charset="0"/>
              </a:rPr>
              <a:t>  mirrorport DDS_Listen push_observer;</a:t>
            </a:r>
          </a:p>
          <a:p>
            <a:r>
              <a:rPr lang="en-US" sz="1400" i="0">
                <a:latin typeface="Courier New" pitchFamily="49" charset="0"/>
                <a:cs typeface="Courier New" pitchFamily="49" charset="0"/>
              </a:rPr>
              <a:t>  mirrorport DDS_StateListen   </a:t>
            </a:r>
          </a:p>
          <a:p>
            <a:r>
              <a:rPr lang="en-US" sz="1400" i="0">
                <a:latin typeface="Courier New" pitchFamily="49" charset="0"/>
                <a:cs typeface="Courier New" pitchFamily="49" charset="0"/>
              </a:rPr>
              <a:t>    push_state_observer</a:t>
            </a:r>
          </a:p>
          <a:p>
            <a:r>
              <a:rPr lang="en-US" sz="1400" i="0">
                <a:latin typeface="Courier New" pitchFamily="49" charset="0"/>
                <a:cs typeface="Courier New" pitchFamily="49" charset="0"/>
              </a:rPr>
              <a:t>};</a:t>
            </a:r>
          </a:p>
        </p:txBody>
      </p:sp>
      <p:sp>
        <p:nvSpPr>
          <p:cNvPr id="176133" name="TextBox 5"/>
          <p:cNvSpPr txBox="1">
            <a:spLocks noChangeArrowheads="1"/>
          </p:cNvSpPr>
          <p:nvPr/>
        </p:nvSpPr>
        <p:spPr bwMode="auto">
          <a:xfrm>
            <a:off x="4672013" y="3965575"/>
            <a:ext cx="481965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DDS_Event : DDS_TopicBase {</a:t>
            </a:r>
          </a:p>
          <a:p>
            <a:r>
              <a:rPr lang="en-US" sz="1400" i="0">
                <a:latin typeface="Courier New" pitchFamily="49" charset="0"/>
                <a:cs typeface="Courier New" pitchFamily="49" charset="0"/>
              </a:rPr>
              <a:t>  mirrorport DDS_Write supplier;</a:t>
            </a:r>
          </a:p>
          <a:p>
            <a:r>
              <a:rPr lang="en-US" sz="1400" i="0">
                <a:latin typeface="Courier New" pitchFamily="49" charset="0"/>
                <a:cs typeface="Courier New" pitchFamily="49" charset="0"/>
              </a:rPr>
              <a:t>  mirrorport DDS_Get pull_consumer;    </a:t>
            </a:r>
          </a:p>
          <a:p>
            <a:r>
              <a:rPr lang="en-US" sz="1400" i="0">
                <a:latin typeface="Courier New" pitchFamily="49" charset="0"/>
                <a:cs typeface="Courier New" pitchFamily="49" charset="0"/>
              </a:rPr>
              <a:t>  mirrorport DDS_Listen push_consumer; </a:t>
            </a:r>
          </a:p>
          <a:p>
            <a:r>
              <a:rPr lang="en-US" sz="1400" i="0">
                <a:latin typeface="Courier New" pitchFamily="49" charset="0"/>
                <a:cs typeface="Courier New" pitchFamily="49" charset="0"/>
              </a:rPr>
              <a:t>};</a:t>
            </a:r>
          </a:p>
        </p:txBody>
      </p:sp>
      <p:sp>
        <p:nvSpPr>
          <p:cNvPr id="7" name="Rectangle 6"/>
          <p:cNvSpPr>
            <a:spLocks noChangeArrowheads="1"/>
          </p:cNvSpPr>
          <p:nvPr/>
        </p:nvSpPr>
        <p:spPr bwMode="auto">
          <a:xfrm>
            <a:off x="381000" y="6027738"/>
            <a:ext cx="7772400"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End users are free to define connectors more appropriate for their use cases!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AutoShape 3"/>
          <p:cNvSpPr>
            <a:spLocks noChangeArrowheads="1"/>
          </p:cNvSpPr>
          <p:nvPr/>
        </p:nvSpPr>
        <p:spPr bwMode="auto">
          <a:xfrm>
            <a:off x="5486400" y="15240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5" name="AutoShape 3"/>
          <p:cNvSpPr>
            <a:spLocks noChangeArrowheads="1"/>
          </p:cNvSpPr>
          <p:nvPr/>
        </p:nvSpPr>
        <p:spPr bwMode="auto">
          <a:xfrm>
            <a:off x="152400" y="1524000"/>
            <a:ext cx="3276600" cy="3886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6" name="Rectangle 4"/>
          <p:cNvSpPr>
            <a:spLocks noGrp="1" noChangeArrowheads="1"/>
          </p:cNvSpPr>
          <p:nvPr>
            <p:ph type="title"/>
          </p:nvPr>
        </p:nvSpPr>
        <p:spPr/>
        <p:txBody>
          <a:bodyPr/>
          <a:lstStyle/>
          <a:p>
            <a:r>
              <a:rPr lang="en-US" smtClean="0"/>
              <a:t>CCM/DDS Entity Mapping (1/3)</a:t>
            </a:r>
          </a:p>
        </p:txBody>
      </p:sp>
      <p:grpSp>
        <p:nvGrpSpPr>
          <p:cNvPr id="177157" name="Group 5"/>
          <p:cNvGrpSpPr>
            <a:grpSpLocks/>
          </p:cNvGrpSpPr>
          <p:nvPr/>
        </p:nvGrpSpPr>
        <p:grpSpPr bwMode="auto">
          <a:xfrm>
            <a:off x="3581400" y="2057400"/>
            <a:ext cx="1828800" cy="1617663"/>
            <a:chOff x="2352" y="1296"/>
            <a:chExt cx="1008" cy="1019"/>
          </a:xfrm>
        </p:grpSpPr>
        <p:sp>
          <p:nvSpPr>
            <p:cNvPr id="177188"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7189"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7158" name="Group 4"/>
          <p:cNvGrpSpPr>
            <a:grpSpLocks/>
          </p:cNvGrpSpPr>
          <p:nvPr/>
        </p:nvGrpSpPr>
        <p:grpSpPr bwMode="auto">
          <a:xfrm>
            <a:off x="228600" y="1676400"/>
            <a:ext cx="1549400" cy="533400"/>
            <a:chOff x="23031450" y="24403050"/>
            <a:chExt cx="628650" cy="400050"/>
          </a:xfrm>
        </p:grpSpPr>
        <p:sp>
          <p:nvSpPr>
            <p:cNvPr id="177186"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7"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7159" name="Text Box 11"/>
          <p:cNvSpPr txBox="1">
            <a:spLocks noChangeArrowheads="1"/>
          </p:cNvSpPr>
          <p:nvPr/>
        </p:nvSpPr>
        <p:spPr bwMode="auto">
          <a:xfrm>
            <a:off x="2133600" y="4724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7160" name="Line 12"/>
          <p:cNvSpPr>
            <a:spLocks noChangeShapeType="1"/>
          </p:cNvSpPr>
          <p:nvPr/>
        </p:nvSpPr>
        <p:spPr bwMode="auto">
          <a:xfrm>
            <a:off x="1752600" y="19050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7161" name="Group 13"/>
          <p:cNvGrpSpPr>
            <a:grpSpLocks/>
          </p:cNvGrpSpPr>
          <p:nvPr/>
        </p:nvGrpSpPr>
        <p:grpSpPr bwMode="auto">
          <a:xfrm>
            <a:off x="1905000" y="1676400"/>
            <a:ext cx="1477963" cy="1219200"/>
            <a:chOff x="1277" y="1104"/>
            <a:chExt cx="931" cy="768"/>
          </a:xfrm>
        </p:grpSpPr>
        <p:sp>
          <p:nvSpPr>
            <p:cNvPr id="177181"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82"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83"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7184"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85"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2" name="Text Box 19"/>
          <p:cNvSpPr txBox="1">
            <a:spLocks noChangeArrowheads="1"/>
          </p:cNvSpPr>
          <p:nvPr/>
        </p:nvSpPr>
        <p:spPr bwMode="auto">
          <a:xfrm>
            <a:off x="228600" y="28956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7163" name="Line 20"/>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4" name="Text Box 21"/>
          <p:cNvSpPr txBox="1">
            <a:spLocks noChangeArrowheads="1"/>
          </p:cNvSpPr>
          <p:nvPr/>
        </p:nvSpPr>
        <p:spPr bwMode="auto">
          <a:xfrm>
            <a:off x="5791200" y="31242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7165" name="Group 4"/>
          <p:cNvGrpSpPr>
            <a:grpSpLocks/>
          </p:cNvGrpSpPr>
          <p:nvPr/>
        </p:nvGrpSpPr>
        <p:grpSpPr bwMode="auto">
          <a:xfrm>
            <a:off x="7162800" y="1676400"/>
            <a:ext cx="1549400" cy="533400"/>
            <a:chOff x="23031450" y="24403050"/>
            <a:chExt cx="628650" cy="400050"/>
          </a:xfrm>
        </p:grpSpPr>
        <p:sp>
          <p:nvSpPr>
            <p:cNvPr id="17717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grpSp>
        <p:nvGrpSpPr>
          <p:cNvPr id="177166" name="Group 25"/>
          <p:cNvGrpSpPr>
            <a:grpSpLocks/>
          </p:cNvGrpSpPr>
          <p:nvPr/>
        </p:nvGrpSpPr>
        <p:grpSpPr bwMode="auto">
          <a:xfrm>
            <a:off x="5562600" y="1752600"/>
            <a:ext cx="1477963" cy="1219200"/>
            <a:chOff x="1277" y="1104"/>
            <a:chExt cx="931" cy="768"/>
          </a:xfrm>
        </p:grpSpPr>
        <p:sp>
          <p:nvSpPr>
            <p:cNvPr id="17717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7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76" name="Text Box 28"/>
            <p:cNvSpPr txBox="1">
              <a:spLocks noChangeArrowheads="1"/>
            </p:cNvSpPr>
            <p:nvPr/>
          </p:nvSpPr>
          <p:spPr bwMode="auto">
            <a:xfrm>
              <a:off x="1344" y="1344"/>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7177" name="Text Box 29"/>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78" name="Line 30"/>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7" name="Line 31"/>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8" name="Line 32"/>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9"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7170" name="Group 4"/>
          <p:cNvGrpSpPr>
            <a:grpSpLocks/>
          </p:cNvGrpSpPr>
          <p:nvPr/>
        </p:nvGrpSpPr>
        <p:grpSpPr bwMode="auto">
          <a:xfrm>
            <a:off x="228600" y="2286000"/>
            <a:ext cx="1549400" cy="533400"/>
            <a:chOff x="23031450" y="24403050"/>
            <a:chExt cx="628650" cy="400050"/>
          </a:xfrm>
        </p:grpSpPr>
        <p:sp>
          <p:nvSpPr>
            <p:cNvPr id="17717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7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7171" name="Line 37"/>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79"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80" name="Rectangle 4"/>
          <p:cNvSpPr>
            <a:spLocks noGrp="1" noChangeArrowheads="1"/>
          </p:cNvSpPr>
          <p:nvPr>
            <p:ph type="title"/>
          </p:nvPr>
        </p:nvSpPr>
        <p:spPr/>
        <p:txBody>
          <a:bodyPr/>
          <a:lstStyle/>
          <a:p>
            <a:r>
              <a:rPr lang="en-US" smtClean="0"/>
              <a:t>CCM/DDS Entity Mapping (2/3)</a:t>
            </a:r>
          </a:p>
        </p:txBody>
      </p:sp>
      <p:grpSp>
        <p:nvGrpSpPr>
          <p:cNvPr id="178181" name="Group 5"/>
          <p:cNvGrpSpPr>
            <a:grpSpLocks/>
          </p:cNvGrpSpPr>
          <p:nvPr/>
        </p:nvGrpSpPr>
        <p:grpSpPr bwMode="auto">
          <a:xfrm>
            <a:off x="3581400" y="1752600"/>
            <a:ext cx="1752600" cy="1617663"/>
            <a:chOff x="2352" y="1296"/>
            <a:chExt cx="1008" cy="1019"/>
          </a:xfrm>
        </p:grpSpPr>
        <p:sp>
          <p:nvSpPr>
            <p:cNvPr id="178241"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8242"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8182" name="Group 4"/>
          <p:cNvGrpSpPr>
            <a:grpSpLocks/>
          </p:cNvGrpSpPr>
          <p:nvPr/>
        </p:nvGrpSpPr>
        <p:grpSpPr bwMode="auto">
          <a:xfrm>
            <a:off x="228600" y="1371600"/>
            <a:ext cx="1549400" cy="533400"/>
            <a:chOff x="23031450" y="24403050"/>
            <a:chExt cx="628650" cy="400050"/>
          </a:xfrm>
        </p:grpSpPr>
        <p:sp>
          <p:nvSpPr>
            <p:cNvPr id="17823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4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83"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8184"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85" name="Group 13"/>
          <p:cNvGrpSpPr>
            <a:grpSpLocks/>
          </p:cNvGrpSpPr>
          <p:nvPr/>
        </p:nvGrpSpPr>
        <p:grpSpPr bwMode="auto">
          <a:xfrm>
            <a:off x="1905000" y="1371600"/>
            <a:ext cx="1477963" cy="1219200"/>
            <a:chOff x="1277" y="1104"/>
            <a:chExt cx="931" cy="768"/>
          </a:xfrm>
        </p:grpSpPr>
        <p:sp>
          <p:nvSpPr>
            <p:cNvPr id="17823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3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36"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8237"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38"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186" name="Text Box 19"/>
          <p:cNvSpPr txBox="1">
            <a:spLocks noChangeArrowheads="1"/>
          </p:cNvSpPr>
          <p:nvPr/>
        </p:nvSpPr>
        <p:spPr bwMode="auto">
          <a:xfrm>
            <a:off x="228600" y="3886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8187"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88"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8189" name="Group 4"/>
          <p:cNvGrpSpPr>
            <a:grpSpLocks/>
          </p:cNvGrpSpPr>
          <p:nvPr/>
        </p:nvGrpSpPr>
        <p:grpSpPr bwMode="auto">
          <a:xfrm>
            <a:off x="7162800" y="1371600"/>
            <a:ext cx="1549400" cy="533400"/>
            <a:chOff x="23031450" y="24403050"/>
            <a:chExt cx="628650" cy="400050"/>
          </a:xfrm>
        </p:grpSpPr>
        <p:sp>
          <p:nvSpPr>
            <p:cNvPr id="17823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90" name="Line 25"/>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1" name="Line 26"/>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2" name="Text Box 27"/>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8193" name="Group 4"/>
          <p:cNvGrpSpPr>
            <a:grpSpLocks/>
          </p:cNvGrpSpPr>
          <p:nvPr/>
        </p:nvGrpSpPr>
        <p:grpSpPr bwMode="auto">
          <a:xfrm>
            <a:off x="228600" y="1981200"/>
            <a:ext cx="1549400" cy="533400"/>
            <a:chOff x="23031450" y="24403050"/>
            <a:chExt cx="628650" cy="400050"/>
          </a:xfrm>
        </p:grpSpPr>
        <p:sp>
          <p:nvSpPr>
            <p:cNvPr id="17823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8194" name="Line 31"/>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95" name="Group 32"/>
          <p:cNvGrpSpPr>
            <a:grpSpLocks/>
          </p:cNvGrpSpPr>
          <p:nvPr/>
        </p:nvGrpSpPr>
        <p:grpSpPr bwMode="auto">
          <a:xfrm>
            <a:off x="1905000" y="4572000"/>
            <a:ext cx="1477963" cy="990600"/>
            <a:chOff x="3648" y="2928"/>
            <a:chExt cx="931" cy="624"/>
          </a:xfrm>
        </p:grpSpPr>
        <p:sp>
          <p:nvSpPr>
            <p:cNvPr id="178225"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26"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27" name="Text Box 35"/>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8228" name="Text Box 36"/>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29" name="Line 37"/>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196" name="Group 4"/>
          <p:cNvGrpSpPr>
            <a:grpSpLocks/>
          </p:cNvGrpSpPr>
          <p:nvPr/>
        </p:nvGrpSpPr>
        <p:grpSpPr bwMode="auto">
          <a:xfrm>
            <a:off x="228600" y="2667000"/>
            <a:ext cx="1549400" cy="533400"/>
            <a:chOff x="23031450" y="24403050"/>
            <a:chExt cx="628650" cy="400050"/>
          </a:xfrm>
        </p:grpSpPr>
        <p:sp>
          <p:nvSpPr>
            <p:cNvPr id="17822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8197" name="Group 4"/>
          <p:cNvGrpSpPr>
            <a:grpSpLocks/>
          </p:cNvGrpSpPr>
          <p:nvPr/>
        </p:nvGrpSpPr>
        <p:grpSpPr bwMode="auto">
          <a:xfrm>
            <a:off x="228600" y="3276600"/>
            <a:ext cx="1549400" cy="533400"/>
            <a:chOff x="23031450" y="24403050"/>
            <a:chExt cx="628650" cy="400050"/>
          </a:xfrm>
        </p:grpSpPr>
        <p:sp>
          <p:nvSpPr>
            <p:cNvPr id="17822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8198" name="Line 44"/>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9" name="Line 45"/>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200" name="Line 46"/>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1" name="Group 4"/>
          <p:cNvGrpSpPr>
            <a:grpSpLocks/>
          </p:cNvGrpSpPr>
          <p:nvPr/>
        </p:nvGrpSpPr>
        <p:grpSpPr bwMode="auto">
          <a:xfrm>
            <a:off x="152400" y="4724400"/>
            <a:ext cx="1549400" cy="533400"/>
            <a:chOff x="23031450" y="24403050"/>
            <a:chExt cx="628650" cy="400050"/>
          </a:xfrm>
        </p:grpSpPr>
        <p:sp>
          <p:nvSpPr>
            <p:cNvPr id="17821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8202" name="Text Box 50"/>
          <p:cNvSpPr txBox="1">
            <a:spLocks noChangeArrowheads="1"/>
          </p:cNvSpPr>
          <p:nvPr/>
        </p:nvSpPr>
        <p:spPr bwMode="auto">
          <a:xfrm>
            <a:off x="228600" y="53340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Y</a:t>
            </a:r>
          </a:p>
          <a:p>
            <a:r>
              <a:rPr lang="en-US" sz="1200" b="1"/>
              <a:t>  Publisher</a:t>
            </a:r>
          </a:p>
          <a:p>
            <a:r>
              <a:rPr lang="en-US" sz="1200" b="1"/>
              <a:t>  Subscriber</a:t>
            </a:r>
          </a:p>
        </p:txBody>
      </p:sp>
      <p:grpSp>
        <p:nvGrpSpPr>
          <p:cNvPr id="178203" name="Group 51"/>
          <p:cNvGrpSpPr>
            <a:grpSpLocks/>
          </p:cNvGrpSpPr>
          <p:nvPr/>
        </p:nvGrpSpPr>
        <p:grpSpPr bwMode="auto">
          <a:xfrm>
            <a:off x="1905000" y="2667000"/>
            <a:ext cx="1477963" cy="1304925"/>
            <a:chOff x="1277" y="1104"/>
            <a:chExt cx="931" cy="822"/>
          </a:xfrm>
        </p:grpSpPr>
        <p:sp>
          <p:nvSpPr>
            <p:cNvPr id="17821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6" name="Text Box 54"/>
            <p:cNvSpPr txBox="1">
              <a:spLocks noChangeArrowheads="1"/>
            </p:cNvSpPr>
            <p:nvPr/>
          </p:nvSpPr>
          <p:spPr bwMode="auto">
            <a:xfrm>
              <a:off x="1344" y="1344"/>
              <a:ext cx="810"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8217" name="Text Box 55"/>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8" name="Line 56"/>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204" name="Group 57"/>
          <p:cNvGrpSpPr>
            <a:grpSpLocks/>
          </p:cNvGrpSpPr>
          <p:nvPr/>
        </p:nvGrpSpPr>
        <p:grpSpPr bwMode="auto">
          <a:xfrm>
            <a:off x="5562600" y="1447800"/>
            <a:ext cx="1477963" cy="990600"/>
            <a:chOff x="3648" y="2928"/>
            <a:chExt cx="931" cy="624"/>
          </a:xfrm>
        </p:grpSpPr>
        <p:sp>
          <p:nvSpPr>
            <p:cNvPr id="178209"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0"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1" name="Text Box 60"/>
            <p:cNvSpPr txBox="1">
              <a:spLocks noChangeArrowheads="1"/>
            </p:cNvSpPr>
            <p:nvPr/>
          </p:nvSpPr>
          <p:spPr bwMode="auto">
            <a:xfrm>
              <a:off x="3715" y="3168"/>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8212" name="Text Box 6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3" name="Line 6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205" name="Line 6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6" name="Group 64"/>
          <p:cNvGrpSpPr>
            <a:grpSpLocks/>
          </p:cNvGrpSpPr>
          <p:nvPr/>
        </p:nvGrpSpPr>
        <p:grpSpPr bwMode="auto">
          <a:xfrm>
            <a:off x="3886200" y="4038600"/>
            <a:ext cx="1676400" cy="1617663"/>
            <a:chOff x="2352" y="1296"/>
            <a:chExt cx="1008" cy="1019"/>
          </a:xfrm>
        </p:grpSpPr>
        <p:sp>
          <p:nvSpPr>
            <p:cNvPr id="178207"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8208"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3"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4" name="Rectangle 4"/>
          <p:cNvSpPr>
            <a:spLocks noGrp="1" noChangeArrowheads="1"/>
          </p:cNvSpPr>
          <p:nvPr>
            <p:ph type="title"/>
          </p:nvPr>
        </p:nvSpPr>
        <p:spPr/>
        <p:txBody>
          <a:bodyPr/>
          <a:lstStyle/>
          <a:p>
            <a:r>
              <a:rPr lang="en-US" smtClean="0"/>
              <a:t>CCM/DDS Entity Mapping (3/3)</a:t>
            </a:r>
          </a:p>
        </p:txBody>
      </p:sp>
      <p:grpSp>
        <p:nvGrpSpPr>
          <p:cNvPr id="179205" name="Group 5"/>
          <p:cNvGrpSpPr>
            <a:grpSpLocks/>
          </p:cNvGrpSpPr>
          <p:nvPr/>
        </p:nvGrpSpPr>
        <p:grpSpPr bwMode="auto">
          <a:xfrm>
            <a:off x="3581400" y="1752600"/>
            <a:ext cx="1676400" cy="1617663"/>
            <a:chOff x="2352" y="1296"/>
            <a:chExt cx="1008" cy="1019"/>
          </a:xfrm>
        </p:grpSpPr>
        <p:sp>
          <p:nvSpPr>
            <p:cNvPr id="179279"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9280"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9206" name="Group 4"/>
          <p:cNvGrpSpPr>
            <a:grpSpLocks/>
          </p:cNvGrpSpPr>
          <p:nvPr/>
        </p:nvGrpSpPr>
        <p:grpSpPr bwMode="auto">
          <a:xfrm>
            <a:off x="228600" y="1371600"/>
            <a:ext cx="1549400" cy="533400"/>
            <a:chOff x="23031450" y="24403050"/>
            <a:chExt cx="628650" cy="400050"/>
          </a:xfrm>
        </p:grpSpPr>
        <p:sp>
          <p:nvSpPr>
            <p:cNvPr id="17927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07"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9208"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09" name="Group 13"/>
          <p:cNvGrpSpPr>
            <a:grpSpLocks/>
          </p:cNvGrpSpPr>
          <p:nvPr/>
        </p:nvGrpSpPr>
        <p:grpSpPr bwMode="auto">
          <a:xfrm>
            <a:off x="1905000" y="1371600"/>
            <a:ext cx="1477963" cy="1219200"/>
            <a:chOff x="1277" y="1104"/>
            <a:chExt cx="931" cy="768"/>
          </a:xfrm>
        </p:grpSpPr>
        <p:sp>
          <p:nvSpPr>
            <p:cNvPr id="17927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7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74"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9275"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76"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10" name="Text Box 19"/>
          <p:cNvSpPr txBox="1">
            <a:spLocks noChangeArrowheads="1"/>
          </p:cNvSpPr>
          <p:nvPr/>
        </p:nvSpPr>
        <p:spPr bwMode="auto">
          <a:xfrm>
            <a:off x="228600" y="38862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sp>
        <p:nvSpPr>
          <p:cNvPr id="179211"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2"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9213" name="Group 4"/>
          <p:cNvGrpSpPr>
            <a:grpSpLocks/>
          </p:cNvGrpSpPr>
          <p:nvPr/>
        </p:nvGrpSpPr>
        <p:grpSpPr bwMode="auto">
          <a:xfrm>
            <a:off x="7162800" y="1371600"/>
            <a:ext cx="1549400" cy="533400"/>
            <a:chOff x="23031450" y="24403050"/>
            <a:chExt cx="628650" cy="400050"/>
          </a:xfrm>
        </p:grpSpPr>
        <p:sp>
          <p:nvSpPr>
            <p:cNvPr id="17927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14" name="Line 31"/>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5" name="Line 32"/>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6"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9217" name="Group 4"/>
          <p:cNvGrpSpPr>
            <a:grpSpLocks/>
          </p:cNvGrpSpPr>
          <p:nvPr/>
        </p:nvGrpSpPr>
        <p:grpSpPr bwMode="auto">
          <a:xfrm>
            <a:off x="228600" y="1981200"/>
            <a:ext cx="1549400" cy="533400"/>
            <a:chOff x="23031450" y="24403050"/>
            <a:chExt cx="628650" cy="400050"/>
          </a:xfrm>
        </p:grpSpPr>
        <p:sp>
          <p:nvSpPr>
            <p:cNvPr id="179268"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9"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9218" name="Line 37"/>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19" name="Group 66"/>
          <p:cNvGrpSpPr>
            <a:grpSpLocks/>
          </p:cNvGrpSpPr>
          <p:nvPr/>
        </p:nvGrpSpPr>
        <p:grpSpPr bwMode="auto">
          <a:xfrm>
            <a:off x="1905000" y="4572000"/>
            <a:ext cx="1477963" cy="990600"/>
            <a:chOff x="3648" y="2928"/>
            <a:chExt cx="931" cy="624"/>
          </a:xfrm>
        </p:grpSpPr>
        <p:sp>
          <p:nvSpPr>
            <p:cNvPr id="179263"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64"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65" name="Text Box 41"/>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9266" name="Text Box 42"/>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67" name="Line 43"/>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0" name="Group 4"/>
          <p:cNvGrpSpPr>
            <a:grpSpLocks/>
          </p:cNvGrpSpPr>
          <p:nvPr/>
        </p:nvGrpSpPr>
        <p:grpSpPr bwMode="auto">
          <a:xfrm>
            <a:off x="228600" y="2667000"/>
            <a:ext cx="1549400" cy="533400"/>
            <a:chOff x="23031450" y="24403050"/>
            <a:chExt cx="628650" cy="400050"/>
          </a:xfrm>
        </p:grpSpPr>
        <p:sp>
          <p:nvSpPr>
            <p:cNvPr id="17926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9221" name="Group 4"/>
          <p:cNvGrpSpPr>
            <a:grpSpLocks/>
          </p:cNvGrpSpPr>
          <p:nvPr/>
        </p:nvGrpSpPr>
        <p:grpSpPr bwMode="auto">
          <a:xfrm>
            <a:off x="228600" y="3276600"/>
            <a:ext cx="1549400" cy="533400"/>
            <a:chOff x="23031450" y="24403050"/>
            <a:chExt cx="628650" cy="400050"/>
          </a:xfrm>
        </p:grpSpPr>
        <p:sp>
          <p:nvSpPr>
            <p:cNvPr id="17925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9222" name="Line 50"/>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3" name="Line 51"/>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4" name="Line 52"/>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25" name="Group 4"/>
          <p:cNvGrpSpPr>
            <a:grpSpLocks/>
          </p:cNvGrpSpPr>
          <p:nvPr/>
        </p:nvGrpSpPr>
        <p:grpSpPr bwMode="auto">
          <a:xfrm>
            <a:off x="152400" y="4724400"/>
            <a:ext cx="1549400" cy="533400"/>
            <a:chOff x="23031450" y="24403050"/>
            <a:chExt cx="628650" cy="400050"/>
          </a:xfrm>
        </p:grpSpPr>
        <p:sp>
          <p:nvSpPr>
            <p:cNvPr id="17925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5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9226" name="Text Box 59"/>
          <p:cNvSpPr txBox="1">
            <a:spLocks noChangeArrowheads="1"/>
          </p:cNvSpPr>
          <p:nvPr/>
        </p:nvSpPr>
        <p:spPr bwMode="auto">
          <a:xfrm>
            <a:off x="228600" y="53340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27" name="Group 60"/>
          <p:cNvGrpSpPr>
            <a:grpSpLocks/>
          </p:cNvGrpSpPr>
          <p:nvPr/>
        </p:nvGrpSpPr>
        <p:grpSpPr bwMode="auto">
          <a:xfrm>
            <a:off x="1905000" y="2667000"/>
            <a:ext cx="1477963" cy="1304925"/>
            <a:chOff x="1277" y="1104"/>
            <a:chExt cx="931" cy="822"/>
          </a:xfrm>
        </p:grpSpPr>
        <p:sp>
          <p:nvSpPr>
            <p:cNvPr id="17925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5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54" name="Text Box 63"/>
            <p:cNvSpPr txBox="1">
              <a:spLocks noChangeArrowheads="1"/>
            </p:cNvSpPr>
            <p:nvPr/>
          </p:nvSpPr>
          <p:spPr bwMode="auto">
            <a:xfrm>
              <a:off x="1344" y="1344"/>
              <a:ext cx="766"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9255" name="Text Box 64"/>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6" name="Line 65"/>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8" name="Group 67"/>
          <p:cNvGrpSpPr>
            <a:grpSpLocks/>
          </p:cNvGrpSpPr>
          <p:nvPr/>
        </p:nvGrpSpPr>
        <p:grpSpPr bwMode="auto">
          <a:xfrm>
            <a:off x="5562600" y="1447800"/>
            <a:ext cx="1477963" cy="990600"/>
            <a:chOff x="3648" y="2928"/>
            <a:chExt cx="931" cy="624"/>
          </a:xfrm>
        </p:grpSpPr>
        <p:sp>
          <p:nvSpPr>
            <p:cNvPr id="179247"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48"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9" name="Text Box 70"/>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79250" name="Text Box 7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1" name="Line 7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29" name="Line 7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30" name="Group 74"/>
          <p:cNvGrpSpPr>
            <a:grpSpLocks/>
          </p:cNvGrpSpPr>
          <p:nvPr/>
        </p:nvGrpSpPr>
        <p:grpSpPr bwMode="auto">
          <a:xfrm>
            <a:off x="3733800" y="4038600"/>
            <a:ext cx="1676400" cy="1617663"/>
            <a:chOff x="2352" y="1296"/>
            <a:chExt cx="1008" cy="1019"/>
          </a:xfrm>
        </p:grpSpPr>
        <p:sp>
          <p:nvSpPr>
            <p:cNvPr id="179245"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9246"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
        <p:nvSpPr>
          <p:cNvPr id="179231" name="AutoShape 3"/>
          <p:cNvSpPr>
            <a:spLocks noChangeArrowheads="1"/>
          </p:cNvSpPr>
          <p:nvPr/>
        </p:nvSpPr>
        <p:spPr bwMode="auto">
          <a:xfrm>
            <a:off x="5562600" y="3657600"/>
            <a:ext cx="3276600" cy="22098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32" name="Line 78"/>
          <p:cNvSpPr>
            <a:spLocks noChangeShapeType="1"/>
          </p:cNvSpPr>
          <p:nvPr/>
        </p:nvSpPr>
        <p:spPr bwMode="auto">
          <a:xfrm flipV="1">
            <a:off x="5181600" y="4495800"/>
            <a:ext cx="457200" cy="2286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3" name="Text Box 79"/>
          <p:cNvSpPr txBox="1">
            <a:spLocks noChangeArrowheads="1"/>
          </p:cNvSpPr>
          <p:nvPr/>
        </p:nvSpPr>
        <p:spPr bwMode="auto">
          <a:xfrm>
            <a:off x="5867400" y="53340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3</a:t>
            </a:r>
          </a:p>
        </p:txBody>
      </p:sp>
      <p:grpSp>
        <p:nvGrpSpPr>
          <p:cNvPr id="179234" name="Group 4"/>
          <p:cNvGrpSpPr>
            <a:grpSpLocks/>
          </p:cNvGrpSpPr>
          <p:nvPr/>
        </p:nvGrpSpPr>
        <p:grpSpPr bwMode="auto">
          <a:xfrm>
            <a:off x="7239000" y="3886200"/>
            <a:ext cx="1549400" cy="533400"/>
            <a:chOff x="23031450" y="24403050"/>
            <a:chExt cx="628650" cy="400050"/>
          </a:xfrm>
        </p:grpSpPr>
        <p:sp>
          <p:nvSpPr>
            <p:cNvPr id="17924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4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35" name="Line 83"/>
          <p:cNvSpPr>
            <a:spLocks noChangeShapeType="1"/>
          </p:cNvSpPr>
          <p:nvPr/>
        </p:nvSpPr>
        <p:spPr bwMode="auto">
          <a:xfrm flipV="1">
            <a:off x="7086600" y="4267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6" name="Text Box 84"/>
          <p:cNvSpPr txBox="1">
            <a:spLocks noChangeArrowheads="1"/>
          </p:cNvSpPr>
          <p:nvPr/>
        </p:nvSpPr>
        <p:spPr bwMode="auto">
          <a:xfrm>
            <a:off x="7315200" y="48768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37" name="Group 85"/>
          <p:cNvGrpSpPr>
            <a:grpSpLocks/>
          </p:cNvGrpSpPr>
          <p:nvPr/>
        </p:nvGrpSpPr>
        <p:grpSpPr bwMode="auto">
          <a:xfrm>
            <a:off x="5638800" y="3962400"/>
            <a:ext cx="1477963" cy="990600"/>
            <a:chOff x="3648" y="2928"/>
            <a:chExt cx="931" cy="624"/>
          </a:xfrm>
        </p:grpSpPr>
        <p:sp>
          <p:nvSpPr>
            <p:cNvPr id="179238"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39"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0" name="Text Box 88"/>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DataReader&lt;A&gt;</a:t>
              </a:r>
            </a:p>
          </p:txBody>
        </p:sp>
        <p:sp>
          <p:nvSpPr>
            <p:cNvPr id="179241" name="Text Box 89"/>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42" name="Line 90"/>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4"/>
          <p:cNvSpPr>
            <a:spLocks noGrp="1"/>
          </p:cNvSpPr>
          <p:nvPr>
            <p:ph type="title"/>
          </p:nvPr>
        </p:nvSpPr>
        <p:spPr/>
        <p:txBody>
          <a:bodyPr/>
          <a:lstStyle/>
          <a:p>
            <a:pPr eaLnBrk="1" hangingPunct="1"/>
            <a:r>
              <a:rPr lang="en-US" smtClean="0"/>
              <a:t>Example</a:t>
            </a:r>
            <a:endParaRPr lang="nl-NL" smtClean="0"/>
          </a:p>
        </p:txBody>
      </p:sp>
      <p:sp>
        <p:nvSpPr>
          <p:cNvPr id="1802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0228" name="Rectangle 3"/>
          <p:cNvSpPr>
            <a:spLocks noChangeArrowheads="1"/>
          </p:cNvSpPr>
          <p:nvPr/>
        </p:nvSpPr>
        <p:spPr bwMode="auto">
          <a:xfrm>
            <a:off x="381000" y="1219200"/>
            <a:ext cx="8763000" cy="4876800"/>
          </a:xfrm>
          <a:prstGeom prst="rect">
            <a:avLst/>
          </a:prstGeom>
          <a:noFill/>
          <a:ln w="9525">
            <a:noFill/>
            <a:miter lim="800000"/>
            <a:headEnd/>
            <a:tailEnd/>
          </a:ln>
        </p:spPr>
        <p:txBody>
          <a:bodyPr/>
          <a:lstStyle/>
          <a:p>
            <a:pPr marL="169863" indent="-169863">
              <a:spcBef>
                <a:spcPct val="40000"/>
              </a:spcBef>
              <a:buFontTx/>
              <a:buChar char="•"/>
            </a:pPr>
            <a:r>
              <a:rPr lang="en-US" altLang="zh-CN" sz="2200" i="0">
                <a:ea typeface="宋体" pitchFamily="2" charset="-122"/>
                <a:cs typeface="Times New Roman" pitchFamily="18" charset="0"/>
              </a:rPr>
              <a:t>Initial proof of concept is a derivation of the “Hello, World!” CCM example</a:t>
            </a:r>
          </a:p>
          <a:p>
            <a:pPr marL="169863" indent="-169863">
              <a:spcBef>
                <a:spcPct val="40000"/>
              </a:spcBef>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The example uses DDS to communicate a simple string between two components</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Example includes a connector implemented as two fragments to accomplish DDS communication</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p:txBody>
      </p:sp>
      <p:pic>
        <p:nvPicPr>
          <p:cNvPr id="180229" name="Picture 4"/>
          <p:cNvPicPr>
            <a:picLocks noChangeAspect="1"/>
          </p:cNvPicPr>
          <p:nvPr/>
        </p:nvPicPr>
        <p:blipFill>
          <a:blip r:embed="rId3"/>
          <a:srcRect/>
          <a:stretch>
            <a:fillRect/>
          </a:stretch>
        </p:blipFill>
        <p:spPr bwMode="auto">
          <a:xfrm>
            <a:off x="2743200" y="1689100"/>
            <a:ext cx="3187700" cy="977900"/>
          </a:xfrm>
          <a:prstGeom prst="rect">
            <a:avLst/>
          </a:prstGeom>
          <a:noFill/>
          <a:ln w="9525">
            <a:noFill/>
            <a:miter lim="800000"/>
            <a:headEnd/>
            <a:tailEnd/>
          </a:ln>
        </p:spPr>
      </p:pic>
      <p:pic>
        <p:nvPicPr>
          <p:cNvPr id="180230" name="Picture 5"/>
          <p:cNvPicPr>
            <a:picLocks noChangeAspect="1"/>
          </p:cNvPicPr>
          <p:nvPr/>
        </p:nvPicPr>
        <p:blipFill>
          <a:blip r:embed="rId4"/>
          <a:srcRect/>
          <a:stretch>
            <a:fillRect/>
          </a:stretch>
        </p:blipFill>
        <p:spPr bwMode="auto">
          <a:xfrm>
            <a:off x="2743200" y="3289300"/>
            <a:ext cx="3187700" cy="977900"/>
          </a:xfrm>
          <a:prstGeom prst="rect">
            <a:avLst/>
          </a:prstGeom>
          <a:noFill/>
          <a:ln w="9525">
            <a:noFill/>
            <a:miter lim="800000"/>
            <a:headEnd/>
            <a:tailEnd/>
          </a:ln>
        </p:spPr>
      </p:pic>
      <p:sp>
        <p:nvSpPr>
          <p:cNvPr id="180231" name="Picture 6"/>
          <p:cNvSpPr>
            <a:spLocks noChangeAspect="1"/>
          </p:cNvSpPr>
          <p:nvPr/>
        </p:nvSpPr>
        <p:spPr bwMode="auto">
          <a:xfrm>
            <a:off x="1773238" y="4884738"/>
            <a:ext cx="5041900" cy="787400"/>
          </a:xfrm>
          <a:prstGeom prst="rect">
            <a:avLst/>
          </a:prstGeom>
          <a:noFill/>
          <a:ln w="9525">
            <a:noFill/>
            <a:miter lim="800000"/>
            <a:headEnd/>
            <a:tailEnd/>
          </a:ln>
        </p:spPr>
        <p:txBody>
          <a:bodyPr/>
          <a:lstStyle/>
          <a:p>
            <a:endParaRPr lang="nl-NL"/>
          </a:p>
        </p:txBody>
      </p:sp>
      <p:pic>
        <p:nvPicPr>
          <p:cNvPr id="180232" name="Picture 7"/>
          <p:cNvPicPr>
            <a:picLocks noChangeAspect="1"/>
          </p:cNvPicPr>
          <p:nvPr/>
        </p:nvPicPr>
        <p:blipFill>
          <a:blip r:embed="rId5"/>
          <a:srcRect/>
          <a:stretch>
            <a:fillRect/>
          </a:stretch>
        </p:blipFill>
        <p:spPr bwMode="auto">
          <a:xfrm>
            <a:off x="1752600" y="5105400"/>
            <a:ext cx="5041900" cy="78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p:cNvSpPr>
            <a:spLocks noGrp="1"/>
          </p:cNvSpPr>
          <p:nvPr>
            <p:ph type="title"/>
          </p:nvPr>
        </p:nvSpPr>
        <p:spPr/>
        <p:txBody>
          <a:bodyPr/>
          <a:lstStyle/>
          <a:p>
            <a:pPr eaLnBrk="1" hangingPunct="1"/>
            <a:r>
              <a:rPr lang="en-US" smtClean="0"/>
              <a:t>Hello, World! IDL</a:t>
            </a:r>
          </a:p>
        </p:txBody>
      </p:sp>
      <p:sp>
        <p:nvSpPr>
          <p:cNvPr id="181251"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2606675"/>
            <a:ext cx="3476625" cy="1055688"/>
          </a:xfrm>
          <a:prstGeom prst="wedgeRoundRectCallout">
            <a:avLst>
              <a:gd name="adj1" fmla="val 20333"/>
              <a:gd name="adj2" fmla="val -125532"/>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Sender {</a:t>
            </a:r>
          </a:p>
          <a:p>
            <a:r>
              <a:rPr lang="en-US" sz="1400" i="0">
                <a:latin typeface="Courier New" pitchFamily="49" charset="0"/>
                <a:cs typeface="Courier New" pitchFamily="49" charset="0"/>
              </a:rPr>
              <a:t>  port Hello::DDS_Write msg;</a:t>
            </a:r>
          </a:p>
          <a:p>
            <a:r>
              <a:rPr lang="en-US" sz="1400" i="0">
                <a:latin typeface="Courier New" pitchFamily="49" charset="0"/>
                <a:cs typeface="Courier New" pitchFamily="49" charset="0"/>
              </a:rPr>
              <a:t>}</a:t>
            </a:r>
          </a:p>
        </p:txBody>
      </p:sp>
      <p:sp>
        <p:nvSpPr>
          <p:cNvPr id="113668" name="Rounded Rectangular Callout 4"/>
          <p:cNvSpPr>
            <a:spLocks noChangeArrowheads="1"/>
          </p:cNvSpPr>
          <p:nvPr/>
        </p:nvSpPr>
        <p:spPr bwMode="auto">
          <a:xfrm>
            <a:off x="5314950" y="2703513"/>
            <a:ext cx="3829050" cy="1055687"/>
          </a:xfrm>
          <a:prstGeom prst="wedgeRoundRectCallout">
            <a:avLst>
              <a:gd name="adj1" fmla="val -23213"/>
              <a:gd name="adj2" fmla="val -139250"/>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Receiver{</a:t>
            </a:r>
          </a:p>
          <a:p>
            <a:r>
              <a:rPr lang="en-US" sz="1400" i="0">
                <a:latin typeface="Courier New" pitchFamily="49" charset="0"/>
                <a:cs typeface="Courier New" pitchFamily="49" charset="0"/>
              </a:rPr>
              <a:t>  port Hello::DDS_Listen msg;</a:t>
            </a:r>
          </a:p>
          <a:p>
            <a:r>
              <a:rPr lang="en-US" sz="1400" i="0">
                <a:latin typeface="Courier New" pitchFamily="49" charset="0"/>
                <a:cs typeface="Courier New" pitchFamily="49" charset="0"/>
              </a:rPr>
              <a:t>}</a:t>
            </a:r>
          </a:p>
        </p:txBody>
      </p:sp>
      <p:sp>
        <p:nvSpPr>
          <p:cNvPr id="113669" name="Rounded Rectangular Callout 5"/>
          <p:cNvSpPr>
            <a:spLocks noChangeArrowheads="1"/>
          </p:cNvSpPr>
          <p:nvPr/>
        </p:nvSpPr>
        <p:spPr bwMode="auto">
          <a:xfrm>
            <a:off x="242888" y="4295775"/>
            <a:ext cx="6888162" cy="1770063"/>
          </a:xfrm>
          <a:prstGeom prst="wedgeRoundRectCallout">
            <a:avLst>
              <a:gd name="adj1" fmla="val 7949"/>
              <a:gd name="adj2" fmla="val -191491"/>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module ::CCM_DDS::Typed &lt; ::Hello, ::Hello_Seq&gt; Hello;</a:t>
            </a:r>
          </a:p>
          <a:p>
            <a:r>
              <a:rPr lang="en-US" sz="1400" i="0">
                <a:latin typeface="Courier New" pitchFamily="49" charset="0"/>
                <a:cs typeface="Courier New" pitchFamily="49" charset="0"/>
              </a:rPr>
              <a:t>connector Hello_Connector {</a:t>
            </a:r>
          </a:p>
          <a:p>
            <a:r>
              <a:rPr lang="en-US" sz="1400" i="0">
                <a:latin typeface="Courier New" pitchFamily="49" charset="0"/>
                <a:cs typeface="Courier New" pitchFamily="49" charset="0"/>
              </a:rPr>
              <a:t>  mirrorport Hello::DDS_Write in_msg;</a:t>
            </a:r>
          </a:p>
          <a:p>
            <a:r>
              <a:rPr lang="en-US" sz="1400" i="0">
                <a:latin typeface="Courier New" pitchFamily="49" charset="0"/>
                <a:cs typeface="Courier New" pitchFamily="49" charset="0"/>
              </a:rPr>
              <a:t>  mirrorport Hello::DDS_Listen out_msg;</a:t>
            </a:r>
          </a:p>
          <a:p>
            <a:r>
              <a:rPr lang="en-US" sz="1400" i="0">
                <a:latin typeface="Courier New" pitchFamily="49" charset="0"/>
                <a:cs typeface="Courier New" pitchFamily="49" charset="0"/>
              </a:rPr>
              <a:t>}</a:t>
            </a:r>
          </a:p>
        </p:txBody>
      </p:sp>
      <p:sp>
        <p:nvSpPr>
          <p:cNvPr id="8" name="Rectangle 7"/>
          <p:cNvSpPr>
            <a:spLocks noChangeArrowheads="1"/>
          </p:cNvSpPr>
          <p:nvPr/>
        </p:nvSpPr>
        <p:spPr bwMode="auto">
          <a:xfrm>
            <a:off x="433388" y="6027738"/>
            <a:ext cx="7483475"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We will focus on the implementation of the components, not the connector!</a:t>
            </a:r>
          </a:p>
        </p:txBody>
      </p:sp>
      <p:cxnSp>
        <p:nvCxnSpPr>
          <p:cNvPr id="113671" name="Straight Arrow Connector 9"/>
          <p:cNvCxnSpPr>
            <a:cxnSpLocks noChangeShapeType="1"/>
          </p:cNvCxnSpPr>
          <p:nvPr/>
        </p:nvCxnSpPr>
        <p:spPr bwMode="auto">
          <a:xfrm rot="16200000" flipV="1">
            <a:off x="2553493" y="3685382"/>
            <a:ext cx="1858963" cy="971550"/>
          </a:xfrm>
          <a:prstGeom prst="straightConnector1">
            <a:avLst/>
          </a:prstGeom>
          <a:noFill/>
          <a:ln w="19050">
            <a:solidFill>
              <a:schemeClr val="tx1"/>
            </a:solidFill>
            <a:round/>
            <a:headEnd/>
            <a:tailEnd type="arrow" w="med" len="med"/>
          </a:ln>
        </p:spPr>
      </p:cxnSp>
      <p:cxnSp>
        <p:nvCxnSpPr>
          <p:cNvPr id="113672" name="Straight Arrow Connector 13"/>
          <p:cNvCxnSpPr>
            <a:cxnSpLocks noChangeShapeType="1"/>
          </p:cNvCxnSpPr>
          <p:nvPr/>
        </p:nvCxnSpPr>
        <p:spPr bwMode="auto">
          <a:xfrm flipV="1">
            <a:off x="4697413" y="3352800"/>
            <a:ext cx="3981450" cy="2166938"/>
          </a:xfrm>
          <a:prstGeom prst="straightConnector1">
            <a:avLst/>
          </a:prstGeom>
          <a:noFill/>
          <a:ln w="19050">
            <a:solidFill>
              <a:schemeClr val="tx1"/>
            </a:solidFill>
            <a:round/>
            <a:headEnd/>
            <a:tailEnd type="arrow" w="med" len="med"/>
          </a:ln>
        </p:spPr>
      </p:cxnSp>
      <p:pic>
        <p:nvPicPr>
          <p:cNvPr id="181258" name="Picture 9"/>
          <p:cNvPicPr>
            <a:picLocks noChangeAspect="1"/>
          </p:cNvPicPr>
          <p:nvPr/>
        </p:nvPicPr>
        <p:blipFill>
          <a:blip r:embed="rId3"/>
          <a:srcRect/>
          <a:stretch>
            <a:fillRect/>
          </a:stretch>
        </p:blipFill>
        <p:spPr bwMode="auto">
          <a:xfrm>
            <a:off x="1905000" y="1219200"/>
            <a:ext cx="5041900" cy="787400"/>
          </a:xfrm>
          <a:prstGeom prst="rect">
            <a:avLst/>
          </a:prstGeom>
          <a:noFill/>
          <a:ln w="9525">
            <a:noFill/>
            <a:miter lim="800000"/>
            <a:headEnd/>
            <a:tailEnd/>
          </a:ln>
        </p:spPr>
      </p:pic>
      <p:sp>
        <p:nvSpPr>
          <p:cNvPr id="13" name="Rounded Rectangular Callout 3"/>
          <p:cNvSpPr>
            <a:spLocks noChangeArrowheads="1"/>
          </p:cNvSpPr>
          <p:nvPr/>
        </p:nvSpPr>
        <p:spPr bwMode="auto">
          <a:xfrm>
            <a:off x="0" y="754063"/>
            <a:ext cx="2005013" cy="1055687"/>
          </a:xfrm>
          <a:prstGeom prst="wedgeRoundRectCallout">
            <a:avLst>
              <a:gd name="adj1" fmla="val 22245"/>
              <a:gd name="adj2" fmla="val -46889"/>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struct Hello {</a:t>
            </a:r>
          </a:p>
          <a:p>
            <a:r>
              <a:rPr lang="en-US" sz="1400" i="0">
                <a:latin typeface="Courier New" pitchFamily="49" charset="0"/>
                <a:cs typeface="Courier New" pitchFamily="49" charset="0"/>
              </a:rPr>
              <a:t>  string msg;</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3671"/>
                                        </p:tgtEl>
                                        <p:attrNameLst>
                                          <p:attrName>style.visibility</p:attrName>
                                        </p:attrNameLst>
                                      </p:cBhvr>
                                      <p:to>
                                        <p:strVal val="visible"/>
                                      </p:to>
                                    </p:set>
                                    <p:animEffect transition="in" filter="fade">
                                      <p:cBhvr>
                                        <p:cTn id="21" dur="500"/>
                                        <p:tgtEl>
                                          <p:spTgt spid="11367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13672"/>
                                        </p:tgtEl>
                                        <p:attrNameLst>
                                          <p:attrName>style.visibility</p:attrName>
                                        </p:attrNameLst>
                                      </p:cBhvr>
                                      <p:to>
                                        <p:strVal val="visible"/>
                                      </p:to>
                                    </p:set>
                                    <p:animEffect transition="in" filter="fade">
                                      <p:cBhvr>
                                        <p:cTn id="25" dur="500"/>
                                        <p:tgtEl>
                                          <p:spTgt spid="1136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P spid="8" grpId="0" animBg="1"/>
      <p:bldP spid="1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4"/>
          <p:cNvSpPr>
            <a:spLocks noGrp="1"/>
          </p:cNvSpPr>
          <p:nvPr>
            <p:ph type="title"/>
          </p:nvPr>
        </p:nvSpPr>
        <p:spPr/>
        <p:txBody>
          <a:bodyPr/>
          <a:lstStyle/>
          <a:p>
            <a:pPr eaLnBrk="1" hangingPunct="1"/>
            <a:r>
              <a:rPr lang="en-US" smtClean="0"/>
              <a:t>Implementing the Sender Component</a:t>
            </a:r>
            <a:endParaRPr lang="nl-NL" smtClean="0"/>
          </a:p>
        </p:txBody>
      </p:sp>
      <p:sp>
        <p:nvSpPr>
          <p:cNvPr id="182275" name="Rectangle 3"/>
          <p:cNvSpPr>
            <a:spLocks noChangeArrowheads="1"/>
          </p:cNvSpPr>
          <p:nvPr/>
        </p:nvSpPr>
        <p:spPr bwMode="auto">
          <a:xfrm>
            <a:off x="228600" y="1262063"/>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2276" name="Rectangle 3"/>
          <p:cNvSpPr>
            <a:spLocks noChangeArrowheads="1"/>
          </p:cNvSpPr>
          <p:nvPr/>
        </p:nvSpPr>
        <p:spPr bwMode="auto">
          <a:xfrm>
            <a:off x="182563" y="1090613"/>
            <a:ext cx="4524375" cy="4876800"/>
          </a:xfrm>
          <a:prstGeom prst="rect">
            <a:avLst/>
          </a:prstGeom>
          <a:noFill/>
          <a:ln w="9525">
            <a:noFill/>
            <a:miter lim="800000"/>
            <a:headEnd/>
            <a:tailEnd/>
          </a:ln>
        </p:spPr>
        <p:txBody>
          <a:bodyPr/>
          <a:lstStyle/>
          <a:p>
            <a:pPr marL="169863" indent="-169863">
              <a:spcBef>
                <a:spcPct val="0"/>
              </a:spcBef>
            </a:pPr>
            <a:r>
              <a:rPr lang="en-US" altLang="zh-CN" sz="1400" i="0">
                <a:latin typeface="Courier New" pitchFamily="49" charset="0"/>
                <a:ea typeface="宋体" pitchFamily="2" charset="-122"/>
                <a:cs typeface="Courier New" pitchFamily="49" charset="0"/>
              </a:rPr>
              <a:t>// Equivalent IDL3</a:t>
            </a: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interface Writer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void write (in string an_instance)</a:t>
            </a:r>
          </a:p>
          <a:p>
            <a:pPr marL="169863" indent="-169863">
              <a:spcBef>
                <a:spcPct val="0"/>
              </a:spcBef>
            </a:pPr>
            <a:r>
              <a:rPr lang="en-US" altLang="zh-CN" sz="1400" i="0">
                <a:latin typeface="Courier New" pitchFamily="49" charset="0"/>
                <a:ea typeface="宋体" pitchFamily="2" charset="-122"/>
                <a:cs typeface="Courier New" pitchFamily="49" charset="0"/>
              </a:rPr>
              <a:t>      raises (InternalError);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endParaRPr lang="en-US" altLang="zh-CN" sz="1400" i="0">
              <a:latin typeface="Courier New" pitchFamily="49" charset="0"/>
              <a:ea typeface="宋体" pitchFamily="2" charset="-122"/>
              <a:cs typeface="Courier New" pitchFamily="49" charset="0"/>
            </a:endParaRP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component Sender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uses Hello::Writer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push_data_data;</a:t>
            </a:r>
          </a:p>
          <a:p>
            <a:pPr marL="169863" indent="-169863">
              <a:spcBef>
                <a:spcPct val="0"/>
              </a:spcBef>
            </a:pPr>
            <a:r>
              <a:rPr lang="en-US" altLang="zh-CN" sz="1400" i="0">
                <a:latin typeface="Courier New" pitchFamily="49" charset="0"/>
                <a:ea typeface="宋体" pitchFamily="2" charset="-122"/>
                <a:cs typeface="Courier New" pitchFamily="49" charset="0"/>
              </a:rPr>
              <a:t>    uses DDS::DataWriter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push_data_dds_entity;</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p:txBody>
      </p:sp>
      <p:sp>
        <p:nvSpPr>
          <p:cNvPr id="182277" name="TextBox 4"/>
          <p:cNvSpPr txBox="1">
            <a:spLocks noChangeArrowheads="1"/>
          </p:cNvSpPr>
          <p:nvPr/>
        </p:nvSpPr>
        <p:spPr bwMode="auto">
          <a:xfrm>
            <a:off x="4437063" y="2287588"/>
            <a:ext cx="4527550" cy="2246312"/>
          </a:xfrm>
          <a:prstGeom prst="rect">
            <a:avLst/>
          </a:prstGeom>
          <a:noFill/>
          <a:ln w="19050">
            <a:solidFill>
              <a:schemeClr val="tx1"/>
            </a:solidFill>
            <a:miter lim="800000"/>
            <a:headEnd/>
            <a:tailEnd/>
          </a:ln>
        </p:spPr>
        <p:txBody>
          <a:bodyPr>
            <a:spAutoFit/>
          </a:bodyPr>
          <a:lstStyle/>
          <a:p>
            <a:pPr>
              <a:spcBef>
                <a:spcPct val="0"/>
              </a:spcBef>
            </a:pPr>
            <a:r>
              <a:rPr lang="en-US" sz="1400" i="0">
                <a:latin typeface="Courier New" pitchFamily="49" charset="0"/>
                <a:cs typeface="Courier New" pitchFamily="49" charset="0"/>
              </a:rPr>
              <a:t>void Sender_exec_i::ccm_activate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 obtain push_data_data connection</a:t>
            </a:r>
          </a:p>
          <a:p>
            <a:pPr>
              <a:spcBef>
                <a:spcPct val="0"/>
              </a:spcBef>
            </a:pPr>
            <a:r>
              <a:rPr lang="en-US" sz="1400" i="0">
                <a:latin typeface="Courier New" pitchFamily="49" charset="0"/>
                <a:cs typeface="Courier New" pitchFamily="49" charset="0"/>
              </a:rPr>
              <a:t>  </a:t>
            </a:r>
            <a:r>
              <a:rPr lang="en-US" altLang="zh-CN" sz="1400" i="0">
                <a:latin typeface="Courier New" pitchFamily="49" charset="0"/>
                <a:ea typeface="宋体" pitchFamily="2" charset="-122"/>
                <a:cs typeface="Courier New" pitchFamily="49" charset="0"/>
              </a:rPr>
              <a:t>::Hello::Writer_var </a:t>
            </a:r>
          </a:p>
          <a:p>
            <a:pPr>
              <a:spcBef>
                <a:spcPct val="0"/>
              </a:spcBef>
            </a:pPr>
            <a:r>
              <a:rPr lang="en-US" altLang="zh-CN" sz="1400" i="0">
                <a:latin typeface="Courier New" pitchFamily="49" charset="0"/>
                <a:ea typeface="宋体" pitchFamily="2" charset="-122"/>
                <a:cs typeface="Courier New" pitchFamily="49" charset="0"/>
              </a:rPr>
              <a:t>    writer = </a:t>
            </a:r>
            <a:r>
              <a:rPr lang="en-US" sz="1400" i="0">
                <a:latin typeface="Courier New" pitchFamily="49" charset="0"/>
                <a:cs typeface="Courier New" pitchFamily="49" charset="0"/>
              </a:rPr>
              <a:t>this-&gt;context_-&gt;</a:t>
            </a:r>
          </a:p>
          <a:p>
            <a:pPr>
              <a:spcBef>
                <a:spcPct val="0"/>
              </a:spcBef>
            </a:pPr>
            <a:r>
              <a:rPr lang="en-US" sz="1400" i="0">
                <a:latin typeface="Courier New" pitchFamily="49" charset="0"/>
                <a:cs typeface="Courier New" pitchFamily="49" charset="0"/>
              </a:rPr>
              <a:t>    get_connection_push_data_data ();</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  // use the string_Writer to publish</a:t>
            </a:r>
          </a:p>
          <a:p>
            <a:pPr>
              <a:spcBef>
                <a:spcPct val="0"/>
              </a:spcBef>
            </a:pPr>
            <a:r>
              <a:rPr lang="en-US" sz="1400" i="0">
                <a:latin typeface="Courier New" pitchFamily="49" charset="0"/>
                <a:cs typeface="Courier New" pitchFamily="49" charset="0"/>
              </a:rPr>
              <a:t>  writer-&gt;write (“Hello, world!”);</a:t>
            </a:r>
          </a:p>
          <a:p>
            <a:pPr>
              <a:spcBef>
                <a:spcPct val="0"/>
              </a:spcBef>
            </a:pPr>
            <a:r>
              <a:rPr lang="en-US" sz="1400" i="0">
                <a:latin typeface="Courier New" pitchFamily="49" charset="0"/>
                <a:cs typeface="Courier New" pitchFamily="49" charset="0"/>
              </a:rPr>
              <a:t>}</a:t>
            </a:r>
          </a:p>
        </p:txBody>
      </p:sp>
      <p:cxnSp>
        <p:nvCxnSpPr>
          <p:cNvPr id="182278" name="Straight Arrow Connector 6"/>
          <p:cNvCxnSpPr>
            <a:cxnSpLocks noChangeShapeType="1"/>
          </p:cNvCxnSpPr>
          <p:nvPr/>
        </p:nvCxnSpPr>
        <p:spPr bwMode="auto">
          <a:xfrm flipV="1">
            <a:off x="3405188" y="3109913"/>
            <a:ext cx="1389062" cy="1185862"/>
          </a:xfrm>
          <a:prstGeom prst="straightConnector1">
            <a:avLst/>
          </a:prstGeom>
          <a:noFill/>
          <a:ln w="28575">
            <a:solidFill>
              <a:schemeClr val="tx1"/>
            </a:solidFill>
            <a:round/>
            <a:headEnd/>
            <a:tailEnd type="arrow" w="med" len="med"/>
          </a:ln>
        </p:spPr>
      </p:cxnSp>
      <p:cxnSp>
        <p:nvCxnSpPr>
          <p:cNvPr id="182279" name="Straight Arrow Connector 9"/>
          <p:cNvCxnSpPr>
            <a:cxnSpLocks noChangeShapeType="1"/>
          </p:cNvCxnSpPr>
          <p:nvPr/>
        </p:nvCxnSpPr>
        <p:spPr bwMode="auto">
          <a:xfrm>
            <a:off x="3246438" y="2608263"/>
            <a:ext cx="1447800" cy="1411287"/>
          </a:xfrm>
          <a:prstGeom prst="straightConnector1">
            <a:avLst/>
          </a:prstGeom>
          <a:noFill/>
          <a:ln w="28575">
            <a:solidFill>
              <a:schemeClr val="tx1"/>
            </a:solidFill>
            <a:round/>
            <a:headEnd/>
            <a:tailEnd type="arrow" w="med" len="med"/>
          </a:ln>
        </p:spPr>
      </p:cxnSp>
      <p:sp>
        <p:nvSpPr>
          <p:cNvPr id="115719" name="Rounded Rectangular Callout 10"/>
          <p:cNvSpPr>
            <a:spLocks noChangeArrowheads="1"/>
          </p:cNvSpPr>
          <p:nvPr/>
        </p:nvSpPr>
        <p:spPr bwMode="auto">
          <a:xfrm>
            <a:off x="5703888" y="1104900"/>
            <a:ext cx="3440112" cy="884238"/>
          </a:xfrm>
          <a:prstGeom prst="wedgeRoundRectCallout">
            <a:avLst>
              <a:gd name="adj1" fmla="val 1894"/>
              <a:gd name="adj2" fmla="val 88051"/>
              <a:gd name="adj3" fmla="val 16667"/>
            </a:avLst>
          </a:prstGeom>
          <a:solidFill>
            <a:srgbClr val="FFFF99"/>
          </a:solidFill>
          <a:ln w="9525">
            <a:noFill/>
            <a:round/>
            <a:headEnd/>
            <a:tailEnd/>
          </a:ln>
        </p:spPr>
        <p:txBody>
          <a:bodyPr>
            <a:spAutoFit/>
          </a:bodyPr>
          <a:lstStyle/>
          <a:p>
            <a:r>
              <a:rPr lang="en-US" sz="1600"/>
              <a:t>ccm_activate is invoked on a component instance to indicate that it may begin execution</a:t>
            </a:r>
          </a:p>
        </p:txBody>
      </p:sp>
      <p:sp>
        <p:nvSpPr>
          <p:cNvPr id="115720" name="Rounded Rectangular Callout 11"/>
          <p:cNvSpPr>
            <a:spLocks noChangeArrowheads="1"/>
          </p:cNvSpPr>
          <p:nvPr/>
        </p:nvSpPr>
        <p:spPr bwMode="auto">
          <a:xfrm>
            <a:off x="2676525" y="1069975"/>
            <a:ext cx="2901950" cy="884238"/>
          </a:xfrm>
          <a:prstGeom prst="wedgeRoundRectCallout">
            <a:avLst>
              <a:gd name="adj1" fmla="val 28954"/>
              <a:gd name="adj2" fmla="val 220861"/>
              <a:gd name="adj3" fmla="val 16667"/>
            </a:avLst>
          </a:prstGeom>
          <a:solidFill>
            <a:srgbClr val="FFFF99"/>
          </a:solidFill>
          <a:ln w="9525">
            <a:noFill/>
            <a:round/>
            <a:headEnd/>
            <a:tailEnd/>
          </a:ln>
        </p:spPr>
        <p:txBody>
          <a:bodyPr>
            <a:spAutoFit/>
          </a:bodyPr>
          <a:lstStyle/>
          <a:p>
            <a:r>
              <a:rPr lang="en-US" sz="1600"/>
              <a:t>A component-specific context maintains connection info</a:t>
            </a:r>
          </a:p>
        </p:txBody>
      </p:sp>
      <p:sp>
        <p:nvSpPr>
          <p:cNvPr id="115721" name="Rounded Rectangular Callout 12"/>
          <p:cNvSpPr>
            <a:spLocks noChangeArrowheads="1"/>
          </p:cNvSpPr>
          <p:nvPr/>
        </p:nvSpPr>
        <p:spPr bwMode="auto">
          <a:xfrm>
            <a:off x="4059238" y="4954588"/>
            <a:ext cx="3848100" cy="1674812"/>
          </a:xfrm>
          <a:prstGeom prst="wedgeRoundRectCallout">
            <a:avLst>
              <a:gd name="adj1" fmla="val 204"/>
              <a:gd name="adj2" fmla="val -89509"/>
              <a:gd name="adj3" fmla="val 16667"/>
            </a:avLst>
          </a:prstGeom>
          <a:solidFill>
            <a:srgbClr val="FFFF99"/>
          </a:solidFill>
          <a:ln w="9525">
            <a:noFill/>
            <a:round/>
            <a:headEnd/>
            <a:tailEnd/>
          </a:ln>
        </p:spPr>
        <p:txBody>
          <a:bodyPr>
            <a:spAutoFit/>
          </a:bodyPr>
          <a:lstStyle/>
          <a:p>
            <a:r>
              <a:rPr lang="en-US" sz="1600"/>
              <a:t>This passes the string over the local interface to the connector.  All DDS setup (domain, QoS, topic, etc) is handled by the connector and is entirely hidden from the application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719"/>
                                        </p:tgtEl>
                                        <p:attrNameLst>
                                          <p:attrName>style.visibility</p:attrName>
                                        </p:attrNameLst>
                                      </p:cBhvr>
                                      <p:to>
                                        <p:strVal val="visible"/>
                                      </p:to>
                                    </p:set>
                                    <p:animEffect transition="in" filter="fade">
                                      <p:cBhvr>
                                        <p:cTn id="7" dur="500"/>
                                        <p:tgtEl>
                                          <p:spTgt spid="1157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720"/>
                                        </p:tgtEl>
                                        <p:attrNameLst>
                                          <p:attrName>style.visibility</p:attrName>
                                        </p:attrNameLst>
                                      </p:cBhvr>
                                      <p:to>
                                        <p:strVal val="visible"/>
                                      </p:to>
                                    </p:set>
                                    <p:animEffect transition="in" filter="fade">
                                      <p:cBhvr>
                                        <p:cTn id="12" dur="500"/>
                                        <p:tgtEl>
                                          <p:spTgt spid="1157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5721"/>
                                        </p:tgtEl>
                                        <p:attrNameLst>
                                          <p:attrName>style.visibility</p:attrName>
                                        </p:attrNameLst>
                                      </p:cBhvr>
                                      <p:to>
                                        <p:strVal val="visible"/>
                                      </p:to>
                                    </p:set>
                                    <p:animEffect transition="in" filter="fade">
                                      <p:cBhvr>
                                        <p:cTn id="17" dur="500"/>
                                        <p:tgtEl>
                                          <p:spTgt spid="115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9" grpId="0" animBg="1"/>
      <p:bldP spid="115720" grpId="0" animBg="1"/>
      <p:bldP spid="11572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4"/>
          <p:cNvSpPr>
            <a:spLocks noGrp="1"/>
          </p:cNvSpPr>
          <p:nvPr>
            <p:ph type="title"/>
          </p:nvPr>
        </p:nvSpPr>
        <p:spPr/>
        <p:txBody>
          <a:bodyPr/>
          <a:lstStyle/>
          <a:p>
            <a:pPr eaLnBrk="1" hangingPunct="1"/>
            <a:r>
              <a:rPr lang="en-US" smtClean="0"/>
              <a:t>Receiver Equivalent IDL3</a:t>
            </a:r>
            <a:endParaRPr lang="nl-NL" smtClean="0"/>
          </a:p>
        </p:txBody>
      </p:sp>
      <p:sp>
        <p:nvSpPr>
          <p:cNvPr id="18329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3300" name="Rectangle 3"/>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spcBef>
                <a:spcPct val="40000"/>
              </a:spcBef>
            </a:pPr>
            <a:r>
              <a:rPr lang="en-US" altLang="zh-CN" sz="1400" i="0">
                <a:latin typeface="Courier New" pitchFamily="49" charset="0"/>
                <a:ea typeface="宋体" pitchFamily="2" charset="-122"/>
                <a:cs typeface="Courier New" pitchFamily="49" charset="0"/>
              </a:rPr>
              <a:t>module Hello_DDS</a:t>
            </a:r>
          </a:p>
          <a:p>
            <a:pPr marL="169863" indent="-169863">
              <a:spcBef>
                <a:spcPct val="40000"/>
              </a:spcBef>
            </a:pPr>
            <a:r>
              <a:rPr lang="en-US" altLang="zh-CN" sz="1400" i="0">
                <a:latin typeface="Courier New" pitchFamily="49" charset="0"/>
                <a:ea typeface="宋体" pitchFamily="2" charset="-122"/>
                <a:cs typeface="Courier New" pitchFamily="49" charset="0"/>
              </a:rPr>
              <a:t>{</a:t>
            </a:r>
          </a:p>
          <a:p>
            <a:pPr marL="169863" indent="-169863">
              <a:spcBef>
                <a:spcPct val="40000"/>
              </a:spcBef>
            </a:pPr>
            <a:r>
              <a:rPr lang="en-US" altLang="zh-CN" sz="1400" i="0">
                <a:latin typeface="Courier New" pitchFamily="49" charset="0"/>
                <a:ea typeface="宋体" pitchFamily="2" charset="-122"/>
                <a:cs typeface="Courier New" pitchFamily="49" charset="0"/>
              </a:rPr>
              <a:t>  component Receiver</a:t>
            </a:r>
          </a:p>
          <a:p>
            <a:pPr marL="169863" indent="-169863">
              <a:spcBef>
                <a:spcPct val="40000"/>
              </a:spcBef>
            </a:pPr>
            <a:r>
              <a:rPr lang="en-US" altLang="zh-CN" sz="1400" i="0">
                <a:latin typeface="Courier New" pitchFamily="49" charset="0"/>
                <a:ea typeface="宋体" pitchFamily="2" charset="-122"/>
                <a:cs typeface="Courier New" pitchFamily="49" charset="0"/>
              </a:rPr>
              <a:t>  {</a:t>
            </a:r>
          </a:p>
          <a:p>
            <a:pPr marL="169863" indent="-169863">
              <a:spcBef>
                <a:spcPct val="40000"/>
              </a:spcBef>
            </a:pPr>
            <a:r>
              <a:rPr lang="en-US" altLang="zh-CN" sz="1400" i="0">
                <a:latin typeface="Courier New" pitchFamily="49" charset="0"/>
                <a:ea typeface="宋体" pitchFamily="2" charset="-122"/>
                <a:cs typeface="Courier New" pitchFamily="49" charset="0"/>
              </a:rPr>
              <a:t>    uses Hello::Reader read_message_data;</a:t>
            </a:r>
          </a:p>
          <a:p>
            <a:pPr marL="169863" indent="-169863">
              <a:spcBef>
                <a:spcPct val="40000"/>
              </a:spcBef>
            </a:pPr>
            <a:r>
              <a:rPr lang="en-US" altLang="zh-CN" sz="1400" i="0">
                <a:latin typeface="Courier New" pitchFamily="49" charset="0"/>
                <a:ea typeface="宋体" pitchFamily="2" charset="-122"/>
                <a:cs typeface="Courier New" pitchFamily="49" charset="0"/>
              </a:rPr>
              <a:t>    uses CCM_DDS::ListenerControl read_message_control;</a:t>
            </a:r>
          </a:p>
          <a:p>
            <a:pPr marL="169863" indent="-169863">
              <a:spcBef>
                <a:spcPct val="40000"/>
              </a:spcBef>
            </a:pPr>
            <a:r>
              <a:rPr lang="en-US" altLang="zh-CN" sz="1400" i="0">
                <a:latin typeface="Courier New" pitchFamily="49" charset="0"/>
                <a:ea typeface="宋体" pitchFamily="2" charset="-122"/>
                <a:cs typeface="Courier New" pitchFamily="49" charset="0"/>
              </a:rPr>
              <a:t>    provides Hello::Listener read_message_listener;</a:t>
            </a:r>
          </a:p>
          <a:p>
            <a:pPr marL="169863" indent="-169863">
              <a:spcBef>
                <a:spcPct val="40000"/>
              </a:spcBef>
            </a:pPr>
            <a:r>
              <a:rPr lang="en-US" altLang="zh-CN" sz="1400" i="0">
                <a:latin typeface="Courier New" pitchFamily="49" charset="0"/>
                <a:ea typeface="宋体" pitchFamily="2" charset="-122"/>
                <a:cs typeface="Courier New" pitchFamily="49" charset="0"/>
              </a:rPr>
              <a:t>    uses DDS::DataReader read_message_dds_entity;</a:t>
            </a:r>
          </a:p>
          <a:p>
            <a:pPr marL="169863" indent="-169863">
              <a:spcBef>
                <a:spcPct val="40000"/>
              </a:spcBef>
            </a:pPr>
            <a:r>
              <a:rPr lang="en-US" altLang="zh-CN" sz="1400" i="0">
                <a:latin typeface="Courier New" pitchFamily="49" charset="0"/>
                <a:ea typeface="宋体" pitchFamily="2" charset="-122"/>
                <a:cs typeface="Courier New" pitchFamily="49" charset="0"/>
              </a:rPr>
              <a:t>    provides CCM_DDS::PortStatusListener read_message_status;</a:t>
            </a:r>
          </a:p>
          <a:p>
            <a:pPr marL="169863" indent="-169863">
              <a:spcBef>
                <a:spcPct val="40000"/>
              </a:spcBef>
            </a:pPr>
            <a:r>
              <a:rPr lang="en-US" altLang="zh-CN" sz="1400" i="0">
                <a:latin typeface="Courier New" pitchFamily="49" charset="0"/>
                <a:ea typeface="宋体" pitchFamily="2" charset="-122"/>
                <a:cs typeface="Courier New" pitchFamily="49" charset="0"/>
              </a:rPr>
              <a:t>};</a:t>
            </a:r>
          </a:p>
        </p:txBody>
      </p:sp>
      <p:sp>
        <p:nvSpPr>
          <p:cNvPr id="117764" name="Rectangle 4"/>
          <p:cNvSpPr>
            <a:spLocks noChangeArrowheads="1"/>
          </p:cNvSpPr>
          <p:nvPr/>
        </p:nvSpPr>
        <p:spPr bwMode="auto">
          <a:xfrm>
            <a:off x="784225" y="3213100"/>
            <a:ext cx="6437313" cy="223838"/>
          </a:xfrm>
          <a:prstGeom prst="rect">
            <a:avLst/>
          </a:prstGeom>
          <a:noFill/>
          <a:ln w="38100">
            <a:solidFill>
              <a:srgbClr val="FF0000"/>
            </a:solidFill>
            <a:round/>
            <a:headEnd/>
            <a:tailEnd/>
          </a:ln>
        </p:spPr>
        <p:txBody>
          <a:bodyPr>
            <a:spAutoFit/>
          </a:bodyPr>
          <a:lstStyle/>
          <a:p>
            <a:endParaRPr lang="nl-NL"/>
          </a:p>
        </p:txBody>
      </p:sp>
      <p:sp>
        <p:nvSpPr>
          <p:cNvPr id="117765" name="Rectangle 6"/>
          <p:cNvSpPr>
            <a:spLocks noChangeArrowheads="1"/>
          </p:cNvSpPr>
          <p:nvPr/>
        </p:nvSpPr>
        <p:spPr bwMode="auto">
          <a:xfrm>
            <a:off x="784225" y="2592388"/>
            <a:ext cx="6424613" cy="569912"/>
          </a:xfrm>
          <a:prstGeom prst="rect">
            <a:avLst/>
          </a:prstGeom>
          <a:noFill/>
          <a:ln w="38100">
            <a:solidFill>
              <a:srgbClr val="FF0000"/>
            </a:solidFill>
            <a:round/>
            <a:headEnd/>
            <a:tailEnd/>
          </a:ln>
        </p:spPr>
        <p:txBody>
          <a:bodyPr>
            <a:spAutoFit/>
          </a:bodyPr>
          <a:lstStyle/>
          <a:p>
            <a:endParaRPr lang="nl-NL"/>
          </a:p>
        </p:txBody>
      </p:sp>
      <p:sp>
        <p:nvSpPr>
          <p:cNvPr id="117766" name="Rounded Rectangular Callout 7"/>
          <p:cNvSpPr>
            <a:spLocks noChangeArrowheads="1"/>
          </p:cNvSpPr>
          <p:nvPr/>
        </p:nvSpPr>
        <p:spPr bwMode="auto">
          <a:xfrm>
            <a:off x="4046538" y="1157288"/>
            <a:ext cx="4792662" cy="1022350"/>
          </a:xfrm>
          <a:prstGeom prst="wedgeRoundRectCallout">
            <a:avLst>
              <a:gd name="adj1" fmla="val -51787"/>
              <a:gd name="adj2" fmla="val 90546"/>
              <a:gd name="adj3" fmla="val 16667"/>
            </a:avLst>
          </a:prstGeom>
          <a:solidFill>
            <a:srgbClr val="FFFF99"/>
          </a:solidFill>
          <a:ln w="9525">
            <a:solidFill>
              <a:schemeClr val="tx1"/>
            </a:solidFill>
            <a:round/>
            <a:headEnd/>
            <a:tailEnd/>
          </a:ln>
        </p:spPr>
        <p:txBody>
          <a:bodyPr>
            <a:spAutoFit/>
          </a:bodyPr>
          <a:lstStyle/>
          <a:p>
            <a:r>
              <a:rPr lang="en-US"/>
              <a:t>May be used by the receiver to either poll for new updates or configure the types of updates provided to the Listener</a:t>
            </a:r>
          </a:p>
        </p:txBody>
      </p:sp>
      <p:sp>
        <p:nvSpPr>
          <p:cNvPr id="117767" name="Rounded Rectangular Callout 8"/>
          <p:cNvSpPr>
            <a:spLocks noChangeArrowheads="1"/>
          </p:cNvSpPr>
          <p:nvPr/>
        </p:nvSpPr>
        <p:spPr bwMode="auto">
          <a:xfrm>
            <a:off x="2825750" y="5241925"/>
            <a:ext cx="4856163" cy="715963"/>
          </a:xfrm>
          <a:prstGeom prst="wedgeRoundRectCallout">
            <a:avLst>
              <a:gd name="adj1" fmla="val -39037"/>
              <a:gd name="adj2" fmla="val -220394"/>
              <a:gd name="adj3" fmla="val 16667"/>
            </a:avLst>
          </a:prstGeom>
          <a:solidFill>
            <a:srgbClr val="FFFF99"/>
          </a:solidFill>
          <a:ln w="9525">
            <a:solidFill>
              <a:schemeClr val="tx1"/>
            </a:solidFill>
            <a:round/>
            <a:headEnd/>
            <a:tailEnd/>
          </a:ln>
        </p:spPr>
        <p:txBody>
          <a:bodyPr>
            <a:spAutoFit/>
          </a:bodyPr>
          <a:lstStyle/>
          <a:p>
            <a:r>
              <a:rPr lang="en-US"/>
              <a:t>Provides status information to the receiver (e.g., missed deadlines, lost samples, etc.)</a:t>
            </a:r>
          </a:p>
        </p:txBody>
      </p:sp>
      <p:sp>
        <p:nvSpPr>
          <p:cNvPr id="117768" name="Rounded Rectangular Callout 5"/>
          <p:cNvSpPr>
            <a:spLocks noChangeArrowheads="1"/>
          </p:cNvSpPr>
          <p:nvPr/>
        </p:nvSpPr>
        <p:spPr bwMode="auto">
          <a:xfrm>
            <a:off x="4038600" y="4108450"/>
            <a:ext cx="5105400" cy="715963"/>
          </a:xfrm>
          <a:prstGeom prst="wedgeRoundRectCallout">
            <a:avLst>
              <a:gd name="adj1" fmla="val 10384"/>
              <a:gd name="adj2" fmla="val -155116"/>
              <a:gd name="adj3" fmla="val 16667"/>
            </a:avLst>
          </a:prstGeom>
          <a:solidFill>
            <a:srgbClr val="FFFF99"/>
          </a:solidFill>
          <a:ln w="9525">
            <a:solidFill>
              <a:schemeClr val="tx1"/>
            </a:solidFill>
            <a:round/>
            <a:headEnd/>
            <a:tailEnd/>
          </a:ln>
        </p:spPr>
        <p:txBody>
          <a:bodyPr>
            <a:spAutoFit/>
          </a:bodyPr>
          <a:lstStyle/>
          <a:p>
            <a:r>
              <a:rPr lang="en-US"/>
              <a:t>Pushes new instance updates to the receiver upon receipt</a:t>
            </a:r>
          </a:p>
        </p:txBody>
      </p:sp>
      <p:sp>
        <p:nvSpPr>
          <p:cNvPr id="117769" name="Rounded Rectangular Callout 9"/>
          <p:cNvSpPr>
            <a:spLocks noChangeArrowheads="1"/>
          </p:cNvSpPr>
          <p:nvPr/>
        </p:nvSpPr>
        <p:spPr bwMode="auto">
          <a:xfrm>
            <a:off x="0" y="4432300"/>
            <a:ext cx="2789238" cy="1941513"/>
          </a:xfrm>
          <a:prstGeom prst="wedgeRoundRectCallout">
            <a:avLst>
              <a:gd name="adj1" fmla="val 8630"/>
              <a:gd name="adj2" fmla="val -87588"/>
              <a:gd name="adj3" fmla="val 16667"/>
            </a:avLst>
          </a:prstGeom>
          <a:solidFill>
            <a:srgbClr val="FFFF99"/>
          </a:solidFill>
          <a:ln w="9525">
            <a:solidFill>
              <a:schemeClr val="tx1"/>
            </a:solidFill>
            <a:round/>
            <a:headEnd/>
            <a:tailEnd/>
          </a:ln>
        </p:spPr>
        <p:txBody>
          <a:bodyPr>
            <a:spAutoFit/>
          </a:bodyPr>
          <a:lstStyle/>
          <a:p>
            <a:r>
              <a:rPr lang="en-US"/>
              <a:t>The IDL representation of the DataReader entity associated with this connector.  Used to access more advanced features. </a:t>
            </a:r>
          </a:p>
        </p:txBody>
      </p:sp>
      <p:sp>
        <p:nvSpPr>
          <p:cNvPr id="117770" name="Rectangle 10"/>
          <p:cNvSpPr>
            <a:spLocks noChangeArrowheads="1"/>
          </p:cNvSpPr>
          <p:nvPr/>
        </p:nvSpPr>
        <p:spPr bwMode="auto">
          <a:xfrm>
            <a:off x="787400" y="3489325"/>
            <a:ext cx="6437313" cy="223838"/>
          </a:xfrm>
          <a:prstGeom prst="rect">
            <a:avLst/>
          </a:prstGeom>
          <a:noFill/>
          <a:ln w="38100">
            <a:solidFill>
              <a:srgbClr val="FF0000"/>
            </a:solidFill>
            <a:round/>
            <a:headEnd/>
            <a:tailEnd/>
          </a:ln>
        </p:spPr>
        <p:txBody>
          <a:bodyPr>
            <a:spAutoFit/>
          </a:bodyPr>
          <a:lstStyle/>
          <a:p>
            <a:endParaRPr lang="nl-NL"/>
          </a:p>
        </p:txBody>
      </p:sp>
      <p:sp>
        <p:nvSpPr>
          <p:cNvPr id="117771" name="Rectangle 11"/>
          <p:cNvSpPr>
            <a:spLocks noChangeArrowheads="1"/>
          </p:cNvSpPr>
          <p:nvPr/>
        </p:nvSpPr>
        <p:spPr bwMode="auto">
          <a:xfrm>
            <a:off x="787400" y="3787775"/>
            <a:ext cx="6437313" cy="225425"/>
          </a:xfrm>
          <a:prstGeom prst="rect">
            <a:avLst/>
          </a:prstGeom>
          <a:noFill/>
          <a:ln w="38100">
            <a:solidFill>
              <a:srgbClr val="FF0000"/>
            </a:solidFill>
            <a:round/>
            <a:headEnd/>
            <a:tailEnd/>
          </a:ln>
        </p:spPr>
        <p:txBody>
          <a:bodyPr>
            <a:spAutoFit/>
          </a:bodyPr>
          <a:lstStyle/>
          <a:p>
            <a:endParaRPr lang="nl-NL"/>
          </a:p>
        </p:txBody>
      </p:sp>
      <p:sp>
        <p:nvSpPr>
          <p:cNvPr id="13" name="Rectangle 12"/>
          <p:cNvSpPr>
            <a:spLocks noChangeArrowheads="1"/>
          </p:cNvSpPr>
          <p:nvPr/>
        </p:nvSpPr>
        <p:spPr bwMode="auto">
          <a:xfrm>
            <a:off x="441325" y="6019800"/>
            <a:ext cx="7712075" cy="830263"/>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The Hello, World prototype currently implements the Listener port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6"/>
                                        </p:tgtEl>
                                        <p:attrNameLst>
                                          <p:attrName>style.visibility</p:attrName>
                                        </p:attrNameLst>
                                      </p:cBhvr>
                                      <p:to>
                                        <p:strVal val="visible"/>
                                      </p:to>
                                    </p:set>
                                    <p:animEffect transition="in" filter="fade">
                                      <p:cBhvr>
                                        <p:cTn id="7" dur="500"/>
                                        <p:tgtEl>
                                          <p:spTgt spid="1177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765"/>
                                        </p:tgtEl>
                                        <p:attrNameLst>
                                          <p:attrName>style.visibility</p:attrName>
                                        </p:attrNameLst>
                                      </p:cBhvr>
                                      <p:to>
                                        <p:strVal val="visible"/>
                                      </p:to>
                                    </p:set>
                                    <p:animEffect transition="in" filter="fade">
                                      <p:cBhvr>
                                        <p:cTn id="10" dur="500"/>
                                        <p:tgtEl>
                                          <p:spTgt spid="117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7768"/>
                                        </p:tgtEl>
                                        <p:attrNameLst>
                                          <p:attrName>style.visibility</p:attrName>
                                        </p:attrNameLst>
                                      </p:cBhvr>
                                      <p:to>
                                        <p:strVal val="visible"/>
                                      </p:to>
                                    </p:set>
                                    <p:animEffect transition="in" filter="fade">
                                      <p:cBhvr>
                                        <p:cTn id="15" dur="500"/>
                                        <p:tgtEl>
                                          <p:spTgt spid="1177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7764"/>
                                        </p:tgtEl>
                                        <p:attrNameLst>
                                          <p:attrName>style.visibility</p:attrName>
                                        </p:attrNameLst>
                                      </p:cBhvr>
                                      <p:to>
                                        <p:strVal val="visible"/>
                                      </p:to>
                                    </p:set>
                                    <p:animEffect transition="in" filter="fade">
                                      <p:cBhvr>
                                        <p:cTn id="18" dur="500"/>
                                        <p:tgtEl>
                                          <p:spTgt spid="1177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769"/>
                                        </p:tgtEl>
                                        <p:attrNameLst>
                                          <p:attrName>style.visibility</p:attrName>
                                        </p:attrNameLst>
                                      </p:cBhvr>
                                      <p:to>
                                        <p:strVal val="visible"/>
                                      </p:to>
                                    </p:set>
                                    <p:animEffect transition="in" filter="fade">
                                      <p:cBhvr>
                                        <p:cTn id="23" dur="500"/>
                                        <p:tgtEl>
                                          <p:spTgt spid="1177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7770"/>
                                        </p:tgtEl>
                                        <p:attrNameLst>
                                          <p:attrName>style.visibility</p:attrName>
                                        </p:attrNameLst>
                                      </p:cBhvr>
                                      <p:to>
                                        <p:strVal val="visible"/>
                                      </p:to>
                                    </p:set>
                                    <p:animEffect transition="in" filter="fade">
                                      <p:cBhvr>
                                        <p:cTn id="26" dur="500"/>
                                        <p:tgtEl>
                                          <p:spTgt spid="1177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767"/>
                                        </p:tgtEl>
                                        <p:attrNameLst>
                                          <p:attrName>style.visibility</p:attrName>
                                        </p:attrNameLst>
                                      </p:cBhvr>
                                      <p:to>
                                        <p:strVal val="visible"/>
                                      </p:to>
                                    </p:set>
                                    <p:animEffect transition="in" filter="fade">
                                      <p:cBhvr>
                                        <p:cTn id="31" dur="500"/>
                                        <p:tgtEl>
                                          <p:spTgt spid="1177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771"/>
                                        </p:tgtEl>
                                        <p:attrNameLst>
                                          <p:attrName>style.visibility</p:attrName>
                                        </p:attrNameLst>
                                      </p:cBhvr>
                                      <p:to>
                                        <p:strVal val="visible"/>
                                      </p:to>
                                    </p:set>
                                    <p:animEffect transition="in" filter="fade">
                                      <p:cBhvr>
                                        <p:cTn id="34" dur="500"/>
                                        <p:tgtEl>
                                          <p:spTgt spid="11777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animBg="1"/>
      <p:bldP spid="117765" grpId="0" animBg="1"/>
      <p:bldP spid="117766" grpId="0" animBg="1"/>
      <p:bldP spid="117767" grpId="0" animBg="1"/>
      <p:bldP spid="117768" grpId="0" animBg="1"/>
      <p:bldP spid="117769" grpId="0" animBg="1"/>
      <p:bldP spid="117770" grpId="0" animBg="1"/>
      <p:bldP spid="117771" grpId="0" animBg="1"/>
      <p:bldP spid="1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4"/>
          <p:cNvSpPr>
            <a:spLocks noGrp="1"/>
          </p:cNvSpPr>
          <p:nvPr>
            <p:ph type="title"/>
          </p:nvPr>
        </p:nvSpPr>
        <p:spPr/>
        <p:txBody>
          <a:bodyPr/>
          <a:lstStyle/>
          <a:p>
            <a:pPr eaLnBrk="1" hangingPunct="1"/>
            <a:r>
              <a:rPr lang="en-US" smtClean="0"/>
              <a:t>Implementing the Receiver</a:t>
            </a:r>
            <a:endParaRPr lang="nl-NL" smtClean="0"/>
          </a:p>
        </p:txBody>
      </p:sp>
      <p:sp>
        <p:nvSpPr>
          <p:cNvPr id="18432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19811" name="Rectangle 3"/>
          <p:cNvSpPr>
            <a:spLocks noChangeArrowheads="1"/>
          </p:cNvSpPr>
          <p:nvPr/>
        </p:nvSpPr>
        <p:spPr bwMode="auto">
          <a:xfrm>
            <a:off x="0" y="1066800"/>
            <a:ext cx="4470400" cy="1936750"/>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module Hello</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interface Listener</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void on_data (in string an_instance, </a:t>
            </a:r>
          </a:p>
          <a:p>
            <a:pPr marL="169863" indent="-169863">
              <a:spcBef>
                <a:spcPts val="75"/>
              </a:spcBef>
            </a:pPr>
            <a:r>
              <a:rPr lang="en-US" altLang="zh-CN" sz="1400" i="0">
                <a:latin typeface="Courier New" pitchFamily="49" charset="0"/>
                <a:ea typeface="宋体" pitchFamily="2" charset="-122"/>
                <a:cs typeface="Courier New" pitchFamily="49" charset="0"/>
              </a:rPr>
              <a:t>                  in ReadInfo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5" name="TextBox 4"/>
          <p:cNvSpPr txBox="1">
            <a:spLocks noChangeArrowheads="1"/>
          </p:cNvSpPr>
          <p:nvPr/>
        </p:nvSpPr>
        <p:spPr bwMode="auto">
          <a:xfrm>
            <a:off x="4519613" y="2452688"/>
            <a:ext cx="4624387" cy="3732212"/>
          </a:xfrm>
          <a:prstGeom prst="rect">
            <a:avLst/>
          </a:prstGeom>
          <a:noFill/>
          <a:ln w="28575">
            <a:solidFill>
              <a:srgbClr val="000000"/>
            </a:solidFill>
            <a:round/>
            <a:headEnd/>
            <a:tailEnd/>
          </a:ln>
        </p:spPr>
        <p:txBody>
          <a:bodyPr>
            <a:spAutoFit/>
          </a:bodyPr>
          <a:lstStyle/>
          <a:p>
            <a:pPr marL="169863" indent="-169863">
              <a:spcBef>
                <a:spcPts val="75"/>
              </a:spcBef>
            </a:pPr>
            <a:r>
              <a:rPr lang="en-US" altLang="zh-CN" sz="1400" i="0">
                <a:latin typeface="Courier New" pitchFamily="49" charset="0"/>
                <a:ea typeface="宋体" pitchFamily="2" charset="-122"/>
                <a:cs typeface="Courier New" pitchFamily="49" charset="0"/>
              </a:rPr>
              <a:t> class RawListener_exec_i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::CCM_DDS::CCM_Listener,</a:t>
            </a:r>
          </a:p>
          <a:p>
            <a:pPr marL="169863" indent="-169863">
              <a:spcBef>
                <a:spcPts val="75"/>
              </a:spcBef>
            </a:pPr>
            <a:r>
              <a:rPr lang="en-US" altLang="zh-CN" sz="1400" i="0">
                <a:latin typeface="Courier New" pitchFamily="49" charset="0"/>
                <a:ea typeface="宋体" pitchFamily="2" charset="-122"/>
                <a:cs typeface="Courier New" pitchFamily="49" charset="0"/>
              </a:rPr>
              <a:t>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public:</a:t>
            </a:r>
          </a:p>
          <a:p>
            <a:pPr marL="169863" indent="-169863">
              <a:spcBef>
                <a:spcPts val="75"/>
              </a:spcBef>
            </a:pPr>
            <a:r>
              <a:rPr lang="en-US" altLang="zh-CN" sz="1400" i="0">
                <a:latin typeface="Courier New" pitchFamily="49" charset="0"/>
                <a:ea typeface="宋体" pitchFamily="2" charset="-122"/>
                <a:cs typeface="Courier New" pitchFamily="49" charset="0"/>
              </a:rPr>
              <a:t>  virtual void</a:t>
            </a:r>
          </a:p>
          <a:p>
            <a:pPr marL="169863" indent="-169863">
              <a:spcBef>
                <a:spcPts val="75"/>
              </a:spcBef>
            </a:pPr>
            <a:r>
              <a:rPr lang="en-US" altLang="zh-CN" sz="1400" i="0">
                <a:latin typeface="Courier New" pitchFamily="49" charset="0"/>
                <a:ea typeface="宋体" pitchFamily="2" charset="-122"/>
                <a:cs typeface="Courier New" pitchFamily="49" charset="0"/>
              </a:rPr>
              <a:t>  on_data (const char * an_instance,</a:t>
            </a:r>
          </a:p>
          <a:p>
            <a:pPr marL="169863" indent="-169863">
              <a:spcBef>
                <a:spcPts val="75"/>
              </a:spcBef>
            </a:pPr>
            <a:r>
              <a:rPr lang="en-US" altLang="zh-CN" sz="1400" i="0">
                <a:latin typeface="Courier New" pitchFamily="49" charset="0"/>
                <a:ea typeface="宋体" pitchFamily="2" charset="-122"/>
                <a:cs typeface="Courier New" pitchFamily="49" charset="0"/>
              </a:rPr>
              <a:t>      const ::CCM_DDS::ReadInfo &amp;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printf (“Received message &lt;%s&gt;\n”,</a:t>
            </a:r>
          </a:p>
          <a:p>
            <a:pPr marL="169863" indent="-169863">
              <a:spcBef>
                <a:spcPts val="75"/>
              </a:spcBef>
            </a:pPr>
            <a:r>
              <a:rPr lang="en-US" altLang="zh-CN" sz="1400" i="0">
                <a:latin typeface="Courier New" pitchFamily="49" charset="0"/>
                <a:ea typeface="宋体" pitchFamily="2" charset="-122"/>
                <a:cs typeface="Courier New" pitchFamily="49" charset="0"/>
              </a:rPr>
              <a:t>            an_instance);</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endParaRPr lang="en-US" sz="1400" i="0"/>
          </a:p>
        </p:txBody>
      </p:sp>
      <p:sp>
        <p:nvSpPr>
          <p:cNvPr id="6" name="Bent Arrow 5"/>
          <p:cNvSpPr/>
          <p:nvPr/>
        </p:nvSpPr>
        <p:spPr bwMode="auto">
          <a:xfrm rot="5400000">
            <a:off x="5453856" y="921544"/>
            <a:ext cx="534988" cy="2501900"/>
          </a:xfrm>
          <a:prstGeom prst="bentArrow">
            <a:avLst>
              <a:gd name="adj1" fmla="val 25000"/>
              <a:gd name="adj2" fmla="val 25000"/>
              <a:gd name="adj3" fmla="val 25000"/>
              <a:gd name="adj4" fmla="val 48922"/>
            </a:avLst>
          </a:prstGeom>
          <a:solidFill>
            <a:srgbClr val="FF0000"/>
          </a:solidFill>
          <a:ln w="9525" cap="flat" cmpd="sng" algn="ctr">
            <a:noFill/>
            <a:prstDash val="solid"/>
            <a:round/>
            <a:headEnd type="none" w="med" len="med"/>
            <a:tailEnd type="none" w="med" len="med"/>
          </a:ln>
          <a:effectLst/>
        </p:spPr>
        <p:txBody>
          <a:bodyPr>
            <a:spAutoFit/>
          </a:bodyPr>
          <a:lstStyle/>
          <a:p>
            <a:pPr>
              <a:defRPr/>
            </a:pPr>
            <a:endParaRPr lang="en-US" dirty="0">
              <a:latin typeface="Arial" pitchFamily="-65" charset="0"/>
              <a:cs typeface="+mn-cs"/>
            </a:endParaRPr>
          </a:p>
        </p:txBody>
      </p:sp>
      <p:sp>
        <p:nvSpPr>
          <p:cNvPr id="119814" name="Rounded Rectangular Callout 6"/>
          <p:cNvSpPr>
            <a:spLocks noChangeArrowheads="1"/>
          </p:cNvSpPr>
          <p:nvPr/>
        </p:nvSpPr>
        <p:spPr bwMode="auto">
          <a:xfrm>
            <a:off x="6935788" y="1082675"/>
            <a:ext cx="2208212" cy="681038"/>
          </a:xfrm>
          <a:prstGeom prst="wedgeRoundRectCallout">
            <a:avLst>
              <a:gd name="adj1" fmla="val -38875"/>
              <a:gd name="adj2" fmla="val 148921"/>
              <a:gd name="adj3" fmla="val 16667"/>
            </a:avLst>
          </a:prstGeom>
          <a:solidFill>
            <a:srgbClr val="FFFF99"/>
          </a:solidFill>
          <a:ln w="9525">
            <a:noFill/>
            <a:round/>
            <a:headEnd/>
            <a:tailEnd/>
          </a:ln>
        </p:spPr>
        <p:txBody>
          <a:bodyPr>
            <a:spAutoFit/>
          </a:bodyPr>
          <a:lstStyle/>
          <a:p>
            <a:r>
              <a:rPr lang="en-US" sz="1700"/>
              <a:t>Listener Facet Implementation</a:t>
            </a:r>
          </a:p>
        </p:txBody>
      </p:sp>
      <p:sp>
        <p:nvSpPr>
          <p:cNvPr id="119815" name="Rounded Rectangular Callout 7"/>
          <p:cNvSpPr>
            <a:spLocks noChangeArrowheads="1"/>
          </p:cNvSpPr>
          <p:nvPr/>
        </p:nvSpPr>
        <p:spPr bwMode="auto">
          <a:xfrm>
            <a:off x="4495800" y="974725"/>
            <a:ext cx="1828800" cy="969963"/>
          </a:xfrm>
          <a:prstGeom prst="wedgeRoundRectCallout">
            <a:avLst>
              <a:gd name="adj1" fmla="val -105208"/>
              <a:gd name="adj2" fmla="val 24574"/>
              <a:gd name="adj3" fmla="val 16667"/>
            </a:avLst>
          </a:prstGeom>
          <a:solidFill>
            <a:srgbClr val="FFFF99"/>
          </a:solidFill>
          <a:ln w="9525">
            <a:noFill/>
            <a:round/>
            <a:headEnd/>
            <a:tailEnd/>
          </a:ln>
        </p:spPr>
        <p:txBody>
          <a:bodyPr>
            <a:spAutoFit/>
          </a:bodyPr>
          <a:lstStyle/>
          <a:p>
            <a:r>
              <a:rPr lang="en-US" sz="1700"/>
              <a:t>Type-specific Listener Interface</a:t>
            </a:r>
          </a:p>
        </p:txBody>
      </p:sp>
      <p:sp>
        <p:nvSpPr>
          <p:cNvPr id="119816" name="Rectangle 3"/>
          <p:cNvSpPr>
            <a:spLocks noChangeArrowheads="1"/>
          </p:cNvSpPr>
          <p:nvPr/>
        </p:nvSpPr>
        <p:spPr bwMode="auto">
          <a:xfrm>
            <a:off x="0" y="3235325"/>
            <a:ext cx="4470400" cy="2478088"/>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class Receiver_exec_i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Receiver_Exec,</a:t>
            </a:r>
          </a:p>
          <a:p>
            <a:pPr marL="169863" indent="-169863">
              <a:spcBef>
                <a:spcPts val="75"/>
              </a:spcBef>
            </a:pPr>
            <a:r>
              <a:rPr lang="en-US" altLang="zh-CN" sz="1400" i="0">
                <a:latin typeface="Courier New" pitchFamily="49" charset="0"/>
                <a:ea typeface="宋体" pitchFamily="2" charset="-122"/>
                <a:cs typeface="Courier New" pitchFamily="49" charset="0"/>
              </a:rPr>
              <a:t>    public virtual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virtual </a:t>
            </a:r>
          </a:p>
          <a:p>
            <a:pPr marL="169863" indent="-169863">
              <a:spcBef>
                <a:spcPts val="75"/>
              </a:spcBef>
            </a:pPr>
            <a:r>
              <a:rPr lang="en-US" altLang="zh-CN" sz="1400" i="0">
                <a:latin typeface="Courier New" pitchFamily="49" charset="0"/>
                <a:ea typeface="宋体" pitchFamily="2" charset="-122"/>
                <a:cs typeface="Courier New" pitchFamily="49" charset="0"/>
              </a:rPr>
              <a:t> ::Hello::CCM_Listener_ptr</a:t>
            </a:r>
          </a:p>
          <a:p>
            <a:pPr marL="169863" indent="-169863">
              <a:spcBef>
                <a:spcPts val="75"/>
              </a:spcBef>
            </a:pPr>
            <a:r>
              <a:rPr lang="en-US" altLang="zh-CN" sz="1400" i="0">
                <a:latin typeface="Courier New" pitchFamily="49" charset="0"/>
                <a:ea typeface="宋体" pitchFamily="2" charset="-122"/>
                <a:cs typeface="Courier New" pitchFamily="49" charset="0"/>
              </a:rPr>
              <a:t>    get_read_message_listener (void) {</a:t>
            </a:r>
          </a:p>
          <a:p>
            <a:pPr marL="169863" indent="-169863">
              <a:spcBef>
                <a:spcPts val="75"/>
              </a:spcBef>
            </a:pPr>
            <a:r>
              <a:rPr lang="en-US" altLang="zh-CN" sz="1400" i="0">
                <a:latin typeface="Courier New" pitchFamily="49" charset="0"/>
                <a:ea typeface="宋体" pitchFamily="2" charset="-122"/>
                <a:cs typeface="Courier New" pitchFamily="49" charset="0"/>
              </a:rPr>
              <a:t>  return new RawListener_exec_i ();</a:t>
            </a:r>
          </a:p>
          <a:p>
            <a:pPr marL="169863" indent="-169863">
              <a:spcBef>
                <a:spcPts val="75"/>
              </a:spcBef>
            </a:pPr>
            <a:r>
              <a:rPr lang="en-US" altLang="zh-CN" sz="1400" i="0">
                <a:latin typeface="Courier New" pitchFamily="49" charset="0"/>
                <a:ea typeface="宋体" pitchFamily="2" charset="-122"/>
                <a:cs typeface="Courier New" pitchFamily="49" charset="0"/>
              </a:rPr>
              <a:t>  }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119817" name="Rounded Rectangular Callout 9"/>
          <p:cNvSpPr>
            <a:spLocks noChangeArrowheads="1"/>
          </p:cNvSpPr>
          <p:nvPr/>
        </p:nvSpPr>
        <p:spPr bwMode="auto">
          <a:xfrm>
            <a:off x="911225" y="5888038"/>
            <a:ext cx="3021013" cy="969962"/>
          </a:xfrm>
          <a:prstGeom prst="wedgeRoundRectCallout">
            <a:avLst>
              <a:gd name="adj1" fmla="val -1560"/>
              <a:gd name="adj2" fmla="val -125574"/>
              <a:gd name="adj3" fmla="val 16667"/>
            </a:avLst>
          </a:prstGeom>
          <a:solidFill>
            <a:srgbClr val="FFFF99"/>
          </a:solidFill>
          <a:ln w="9525">
            <a:noFill/>
            <a:round/>
            <a:headEnd/>
            <a:tailEnd/>
          </a:ln>
        </p:spPr>
        <p:txBody>
          <a:bodyPr>
            <a:spAutoFit/>
          </a:bodyPr>
          <a:lstStyle/>
          <a:p>
            <a:r>
              <a:rPr lang="en-US" sz="1700"/>
              <a:t>Component executor read_message_listener navigation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fade">
                                      <p:cBhvr>
                                        <p:cTn id="7" dur="500"/>
                                        <p:tgtEl>
                                          <p:spTgt spid="1198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fade">
                                      <p:cBhvr>
                                        <p:cTn id="12" dur="500"/>
                                        <p:tgtEl>
                                          <p:spTgt spid="1198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9814"/>
                                        </p:tgtEl>
                                        <p:attrNameLst>
                                          <p:attrName>style.visibility</p:attrName>
                                        </p:attrNameLst>
                                      </p:cBhvr>
                                      <p:to>
                                        <p:strVal val="visible"/>
                                      </p:to>
                                    </p:set>
                                    <p:animEffect transition="in" filter="fade">
                                      <p:cBhvr>
                                        <p:cTn id="26" dur="500"/>
                                        <p:tgtEl>
                                          <p:spTgt spid="1198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9816"/>
                                        </p:tgtEl>
                                        <p:attrNameLst>
                                          <p:attrName>style.visibility</p:attrName>
                                        </p:attrNameLst>
                                      </p:cBhvr>
                                      <p:to>
                                        <p:strVal val="visible"/>
                                      </p:to>
                                    </p:set>
                                    <p:animEffect transition="in" filter="fade">
                                      <p:cBhvr>
                                        <p:cTn id="31" dur="500"/>
                                        <p:tgtEl>
                                          <p:spTgt spid="11981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19817"/>
                                        </p:tgtEl>
                                        <p:attrNameLst>
                                          <p:attrName>style.visibility</p:attrName>
                                        </p:attrNameLst>
                                      </p:cBhvr>
                                      <p:to>
                                        <p:strVal val="visible"/>
                                      </p:to>
                                    </p:set>
                                    <p:animEffect transition="in" filter="fade">
                                      <p:cBhvr>
                                        <p:cTn id="35"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animBg="1"/>
      <p:bldP spid="5" grpId="0" animBg="1"/>
      <p:bldP spid="119814" grpId="0" animBg="1"/>
      <p:bldP spid="119815" grpId="0" animBg="1"/>
      <p:bldP spid="119816" grpId="0" animBg="1"/>
      <p:bldP spid="1198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pPr eaLnBrk="1" hangingPunct="1"/>
            <a:r>
              <a:rPr lang="en-US" smtClean="0"/>
              <a:t>Hello, World Prototype</a:t>
            </a:r>
          </a:p>
        </p:txBody>
      </p:sp>
      <p:sp>
        <p:nvSpPr>
          <p:cNvPr id="185347" name="Content Placeholder 2"/>
          <p:cNvSpPr>
            <a:spLocks noGrp="1"/>
          </p:cNvSpPr>
          <p:nvPr>
            <p:ph idx="1"/>
          </p:nvPr>
        </p:nvSpPr>
        <p:spPr>
          <a:xfrm>
            <a:off x="304800" y="1219200"/>
            <a:ext cx="8264525" cy="4768850"/>
          </a:xfrm>
        </p:spPr>
        <p:txBody>
          <a:bodyPr/>
          <a:lstStyle/>
          <a:p>
            <a:pPr eaLnBrk="1" hangingPunct="1"/>
            <a:r>
              <a:rPr lang="en-US" smtClean="0"/>
              <a:t>$CIAO_ROOT/connectors/dds4ccm/examples/Hello</a:t>
            </a:r>
          </a:p>
          <a:p>
            <a:pPr eaLnBrk="1" hangingPunct="1"/>
            <a:r>
              <a:rPr lang="en-US" smtClean="0"/>
              <a:t>A full implementation has been created</a:t>
            </a:r>
          </a:p>
          <a:p>
            <a:pPr lvl="1" eaLnBrk="1" hangingPunct="1"/>
            <a:r>
              <a:rPr lang="en-US" smtClean="0">
                <a:ea typeface="ＭＳ Ｐゴシック" pitchFamily="34" charset="-128"/>
              </a:rPr>
              <a:t>Sender component and connector fragment</a:t>
            </a:r>
          </a:p>
          <a:p>
            <a:pPr lvl="1" eaLnBrk="1" hangingPunct="1"/>
            <a:r>
              <a:rPr lang="en-US" smtClean="0">
                <a:ea typeface="ＭＳ Ｐゴシック" pitchFamily="34" charset="-128"/>
              </a:rPr>
              <a:t>Receiver component and connector fragment</a:t>
            </a:r>
          </a:p>
          <a:p>
            <a:pPr lvl="1" eaLnBrk="1" hangingPunct="1"/>
            <a:r>
              <a:rPr lang="en-US" smtClean="0">
                <a:ea typeface="ＭＳ Ｐゴシック" pitchFamily="34" charset="-128"/>
              </a:rPr>
              <a:t>Non-CCM DDS sender</a:t>
            </a:r>
          </a:p>
          <a:p>
            <a:pPr lvl="1" eaLnBrk="1" hangingPunct="1"/>
            <a:r>
              <a:rPr lang="en-US" smtClean="0">
                <a:ea typeface="ＭＳ Ｐゴシック" pitchFamily="34" charset="-128"/>
              </a:rPr>
              <a:t>Non-CCM DDS receiver</a:t>
            </a:r>
          </a:p>
          <a:p>
            <a:pPr eaLnBrk="1" hangingPunct="1"/>
            <a:r>
              <a:rPr lang="en-US" smtClean="0"/>
              <a:t>Multiple test scenarios</a:t>
            </a:r>
          </a:p>
          <a:p>
            <a:pPr lvl="1" eaLnBrk="1" hangingPunct="1"/>
            <a:r>
              <a:rPr lang="en-US" smtClean="0">
                <a:ea typeface="ＭＳ Ｐゴシック" pitchFamily="34" charset="-128"/>
              </a:rPr>
              <a:t>One to one</a:t>
            </a:r>
          </a:p>
          <a:p>
            <a:pPr lvl="1" eaLnBrk="1" hangingPunct="1"/>
            <a:r>
              <a:rPr lang="en-US" smtClean="0">
                <a:ea typeface="ＭＳ Ｐゴシック" pitchFamily="34" charset="-128"/>
              </a:rPr>
              <a:t>Many to one</a:t>
            </a:r>
          </a:p>
          <a:p>
            <a:pPr lvl="1" eaLnBrk="1" hangingPunct="1"/>
            <a:r>
              <a:rPr lang="en-US" smtClean="0">
                <a:ea typeface="ＭＳ Ｐゴシック" pitchFamily="34" charset="-128"/>
              </a:rPr>
              <a:t>One to many</a:t>
            </a:r>
          </a:p>
          <a:p>
            <a:pPr lvl="1" eaLnBrk="1" hangingPunct="1"/>
            <a:r>
              <a:rPr lang="en-US" smtClean="0">
                <a:ea typeface="ＭＳ Ｐゴシック" pitchFamily="34" charset="-128"/>
              </a:rPr>
              <a:t>Interoperability with non-CCM DDS programs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2052"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2053" name="Rectangle 40"/>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ea typeface="宋体" pitchFamily="2" charset="-122"/>
              </a:rPr>
              <a:t>Component packaging tools</a:t>
            </a:r>
          </a:p>
          <a:p>
            <a:pPr marL="404813" lvl="1" indent="-177800">
              <a:spcBef>
                <a:spcPct val="30000"/>
              </a:spcBef>
              <a:buFontTx/>
              <a:buChar char="–"/>
            </a:pPr>
            <a:r>
              <a:rPr lang="en-US" altLang="zh-CN" i="0">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aphicFrame>
        <p:nvGraphicFramePr>
          <p:cNvPr id="2050" name="Object 2"/>
          <p:cNvGraphicFramePr>
            <a:graphicFrameLocks noChangeAspect="1"/>
          </p:cNvGraphicFramePr>
          <p:nvPr>
            <p:ph sz="half" idx="1"/>
          </p:nvPr>
        </p:nvGraphicFramePr>
        <p:xfrm>
          <a:off x="320675" y="990600"/>
          <a:ext cx="4006850" cy="5181600"/>
        </p:xfrm>
        <a:graphic>
          <a:graphicData uri="http://schemas.openxmlformats.org/presentationml/2006/ole">
            <p:oleObj spid="_x0000_s2050" name="Visio" r:id="rId4" imgW="9870281" imgH="12761595" progId="Visio.Drawing.11">
              <p:embed/>
            </p:oleObj>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smtClean="0"/>
              <a:t>Prototype Entity Mapping</a:t>
            </a:r>
          </a:p>
        </p:txBody>
      </p:sp>
      <p:sp>
        <p:nvSpPr>
          <p:cNvPr id="186371" name="AutoShape 3"/>
          <p:cNvSpPr>
            <a:spLocks noChangeArrowheads="1"/>
          </p:cNvSpPr>
          <p:nvPr/>
        </p:nvSpPr>
        <p:spPr bwMode="auto">
          <a:xfrm>
            <a:off x="5486400" y="1524000"/>
            <a:ext cx="3276600" cy="28194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86372" name="AutoShape 3"/>
          <p:cNvSpPr>
            <a:spLocks noChangeArrowheads="1"/>
          </p:cNvSpPr>
          <p:nvPr/>
        </p:nvSpPr>
        <p:spPr bwMode="auto">
          <a:xfrm>
            <a:off x="152400" y="1524000"/>
            <a:ext cx="3276600" cy="3124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grpSp>
        <p:nvGrpSpPr>
          <p:cNvPr id="186373" name="Group 6"/>
          <p:cNvGrpSpPr>
            <a:grpSpLocks/>
          </p:cNvGrpSpPr>
          <p:nvPr/>
        </p:nvGrpSpPr>
        <p:grpSpPr bwMode="auto">
          <a:xfrm>
            <a:off x="3581400" y="2057400"/>
            <a:ext cx="1752600" cy="1617663"/>
            <a:chOff x="2352" y="1296"/>
            <a:chExt cx="1008" cy="1019"/>
          </a:xfrm>
        </p:grpSpPr>
        <p:sp>
          <p:nvSpPr>
            <p:cNvPr id="186400"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86401"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sp>
        <p:nvSpPr>
          <p:cNvPr id="186374" name="Text Box 12"/>
          <p:cNvSpPr txBox="1">
            <a:spLocks noChangeArrowheads="1"/>
          </p:cNvSpPr>
          <p:nvPr/>
        </p:nvSpPr>
        <p:spPr bwMode="auto">
          <a:xfrm>
            <a:off x="2057400" y="3962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grpSp>
        <p:nvGrpSpPr>
          <p:cNvPr id="186375" name="Group 39"/>
          <p:cNvGrpSpPr>
            <a:grpSpLocks/>
          </p:cNvGrpSpPr>
          <p:nvPr/>
        </p:nvGrpSpPr>
        <p:grpSpPr bwMode="auto">
          <a:xfrm>
            <a:off x="1905000" y="1676400"/>
            <a:ext cx="1477963" cy="1981200"/>
            <a:chOff x="2400" y="2832"/>
            <a:chExt cx="931" cy="1248"/>
          </a:xfrm>
        </p:grpSpPr>
        <p:sp>
          <p:nvSpPr>
            <p:cNvPr id="186394" name="AutoShape 17"/>
            <p:cNvSpPr>
              <a:spLocks noChangeArrowheads="1"/>
            </p:cNvSpPr>
            <p:nvPr/>
          </p:nvSpPr>
          <p:spPr bwMode="auto">
            <a:xfrm>
              <a:off x="2400" y="2832"/>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95" name="Text Box 18"/>
            <p:cNvSpPr txBox="1">
              <a:spLocks noChangeArrowheads="1"/>
            </p:cNvSpPr>
            <p:nvPr/>
          </p:nvSpPr>
          <p:spPr bwMode="auto">
            <a:xfrm>
              <a:off x="2467" y="2887"/>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96" name="Text Box 17"/>
            <p:cNvSpPr txBox="1">
              <a:spLocks noChangeArrowheads="1"/>
            </p:cNvSpPr>
            <p:nvPr/>
          </p:nvSpPr>
          <p:spPr bwMode="auto">
            <a:xfrm>
              <a:off x="2448" y="3552"/>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86397" name="Text Box 18"/>
            <p:cNvSpPr txBox="1">
              <a:spLocks noChangeArrowheads="1"/>
            </p:cNvSpPr>
            <p:nvPr/>
          </p:nvSpPr>
          <p:spPr bwMode="auto">
            <a:xfrm>
              <a:off x="2563" y="2880"/>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86398" name="Line 19"/>
            <p:cNvSpPr>
              <a:spLocks noChangeShapeType="1"/>
            </p:cNvSpPr>
            <p:nvPr/>
          </p:nvSpPr>
          <p:spPr bwMode="auto">
            <a:xfrm>
              <a:off x="2419" y="3024"/>
              <a:ext cx="893" cy="0"/>
            </a:xfrm>
            <a:prstGeom prst="line">
              <a:avLst/>
            </a:prstGeom>
            <a:noFill/>
            <a:ln w="19050">
              <a:solidFill>
                <a:schemeClr val="bg1"/>
              </a:solidFill>
              <a:round/>
              <a:headEnd/>
              <a:tailEnd/>
            </a:ln>
          </p:spPr>
          <p:txBody>
            <a:bodyPr lIns="0" tIns="0" rIns="0" bIns="0">
              <a:spAutoFit/>
            </a:bodyPr>
            <a:lstStyle/>
            <a:p>
              <a:endParaRPr lang="nl-NL"/>
            </a:p>
          </p:txBody>
        </p:sp>
        <p:sp>
          <p:nvSpPr>
            <p:cNvPr id="186399" name="Text Box 20"/>
            <p:cNvSpPr txBox="1">
              <a:spLocks noChangeArrowheads="1"/>
            </p:cNvSpPr>
            <p:nvPr/>
          </p:nvSpPr>
          <p:spPr bwMode="auto">
            <a:xfrm>
              <a:off x="2400" y="3072"/>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sp>
        <p:nvSpPr>
          <p:cNvPr id="186376" name="Line 21"/>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77" name="Text Box 22"/>
          <p:cNvSpPr txBox="1">
            <a:spLocks noChangeArrowheads="1"/>
          </p:cNvSpPr>
          <p:nvPr/>
        </p:nvSpPr>
        <p:spPr bwMode="auto">
          <a:xfrm>
            <a:off x="5638800" y="3733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86378" name="Group 4"/>
          <p:cNvGrpSpPr>
            <a:grpSpLocks/>
          </p:cNvGrpSpPr>
          <p:nvPr/>
        </p:nvGrpSpPr>
        <p:grpSpPr bwMode="auto">
          <a:xfrm>
            <a:off x="7162800" y="1676400"/>
            <a:ext cx="1549400" cy="533400"/>
            <a:chOff x="23031450" y="24403050"/>
            <a:chExt cx="628650" cy="400050"/>
          </a:xfrm>
        </p:grpSpPr>
        <p:sp>
          <p:nvSpPr>
            <p:cNvPr id="18639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9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86379" name="Line 32"/>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80" name="Line 33"/>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86381" name="Group 40"/>
          <p:cNvGrpSpPr>
            <a:grpSpLocks/>
          </p:cNvGrpSpPr>
          <p:nvPr/>
        </p:nvGrpSpPr>
        <p:grpSpPr bwMode="auto">
          <a:xfrm>
            <a:off x="5562600" y="1600200"/>
            <a:ext cx="1477963" cy="1981200"/>
            <a:chOff x="3024" y="2736"/>
            <a:chExt cx="931" cy="1248"/>
          </a:xfrm>
        </p:grpSpPr>
        <p:sp>
          <p:nvSpPr>
            <p:cNvPr id="186386" name="AutoShape 17"/>
            <p:cNvSpPr>
              <a:spLocks noChangeArrowheads="1"/>
            </p:cNvSpPr>
            <p:nvPr/>
          </p:nvSpPr>
          <p:spPr bwMode="auto">
            <a:xfrm>
              <a:off x="3024" y="2736"/>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87" name="Text Box 18"/>
            <p:cNvSpPr txBox="1">
              <a:spLocks noChangeArrowheads="1"/>
            </p:cNvSpPr>
            <p:nvPr/>
          </p:nvSpPr>
          <p:spPr bwMode="auto">
            <a:xfrm>
              <a:off x="3091" y="2791"/>
              <a:ext cx="816" cy="1152"/>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88" name="Text Box 29"/>
            <p:cNvSpPr txBox="1">
              <a:spLocks noChangeArrowheads="1"/>
            </p:cNvSpPr>
            <p:nvPr/>
          </p:nvSpPr>
          <p:spPr bwMode="auto">
            <a:xfrm>
              <a:off x="3072" y="3504"/>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86389" name="Text Box 30"/>
            <p:cNvSpPr txBox="1">
              <a:spLocks noChangeArrowheads="1"/>
            </p:cNvSpPr>
            <p:nvPr/>
          </p:nvSpPr>
          <p:spPr bwMode="auto">
            <a:xfrm>
              <a:off x="3187" y="2784"/>
              <a:ext cx="570" cy="146"/>
            </a:xfrm>
            <a:prstGeom prst="rect">
              <a:avLst/>
            </a:prstGeom>
            <a:noFill/>
            <a:ln w="19050">
              <a:solidFill>
                <a:srgbClr val="0066CC"/>
              </a:solidFill>
              <a:miter lim="800000"/>
              <a:headEnd/>
              <a:tailEnd/>
            </a:ln>
          </p:spPr>
          <p:txBody>
            <a:bodyPr lIns="0" tIns="0" rIns="0" bIns="0">
              <a:spAutoFit/>
            </a:bodyPr>
            <a:lstStyle/>
            <a:p>
              <a:r>
                <a:rPr lang="en-US" sz="1400" b="1">
                  <a:solidFill>
                    <a:schemeClr val="bg1"/>
                  </a:solidFill>
                </a:rPr>
                <a:t>Connector</a:t>
              </a:r>
            </a:p>
          </p:txBody>
        </p:sp>
        <p:sp>
          <p:nvSpPr>
            <p:cNvPr id="186390" name="Line 31"/>
            <p:cNvSpPr>
              <a:spLocks noChangeShapeType="1"/>
            </p:cNvSpPr>
            <p:nvPr/>
          </p:nvSpPr>
          <p:spPr bwMode="auto">
            <a:xfrm>
              <a:off x="3043" y="2928"/>
              <a:ext cx="893" cy="2"/>
            </a:xfrm>
            <a:prstGeom prst="line">
              <a:avLst/>
            </a:prstGeom>
            <a:noFill/>
            <a:ln w="19050">
              <a:solidFill>
                <a:schemeClr val="bg1"/>
              </a:solidFill>
              <a:round/>
              <a:headEnd/>
              <a:tailEnd/>
            </a:ln>
          </p:spPr>
          <p:txBody>
            <a:bodyPr lIns="0" tIns="0" rIns="0" bIns="0">
              <a:spAutoFit/>
            </a:bodyPr>
            <a:lstStyle/>
            <a:p>
              <a:endParaRPr lang="nl-NL"/>
            </a:p>
          </p:txBody>
        </p:sp>
        <p:sp>
          <p:nvSpPr>
            <p:cNvPr id="186391" name="Text Box 34"/>
            <p:cNvSpPr txBox="1">
              <a:spLocks noChangeArrowheads="1"/>
            </p:cNvSpPr>
            <p:nvPr/>
          </p:nvSpPr>
          <p:spPr bwMode="auto">
            <a:xfrm>
              <a:off x="3024" y="3024"/>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grpSp>
        <p:nvGrpSpPr>
          <p:cNvPr id="186382" name="Group 4"/>
          <p:cNvGrpSpPr>
            <a:grpSpLocks/>
          </p:cNvGrpSpPr>
          <p:nvPr/>
        </p:nvGrpSpPr>
        <p:grpSpPr bwMode="auto">
          <a:xfrm>
            <a:off x="228600" y="2286000"/>
            <a:ext cx="1549400" cy="533400"/>
            <a:chOff x="23031450" y="24403050"/>
            <a:chExt cx="628650" cy="400050"/>
          </a:xfrm>
        </p:grpSpPr>
        <p:sp>
          <p:nvSpPr>
            <p:cNvPr id="186384"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85"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86383" name="Line 38"/>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itle 1"/>
          <p:cNvSpPr>
            <a:spLocks noGrp="1"/>
          </p:cNvSpPr>
          <p:nvPr>
            <p:ph type="title"/>
          </p:nvPr>
        </p:nvSpPr>
        <p:spPr/>
        <p:txBody>
          <a:bodyPr/>
          <a:lstStyle/>
          <a:p>
            <a:r>
              <a:rPr lang="en-US" smtClean="0"/>
              <a:t>DDS4CCM LifeCycle</a:t>
            </a:r>
            <a:endParaRPr lang="nl-NL" smtClean="0"/>
          </a:p>
        </p:txBody>
      </p:sp>
      <p:graphicFrame>
        <p:nvGraphicFramePr>
          <p:cNvPr id="52226" name="Object 2"/>
          <p:cNvGraphicFramePr>
            <a:graphicFrameLocks noChangeAspect="1"/>
          </p:cNvGraphicFramePr>
          <p:nvPr/>
        </p:nvGraphicFramePr>
        <p:xfrm>
          <a:off x="1357313" y="1285875"/>
          <a:ext cx="6124575" cy="4092575"/>
        </p:xfrm>
        <a:graphic>
          <a:graphicData uri="http://schemas.openxmlformats.org/presentationml/2006/ole">
            <p:oleObj spid="_x0000_s52226" name="Visio" r:id="rId3" imgW="6124454" imgH="4092643" progId="Visio.Drawing.11">
              <p:embed/>
            </p:oleObj>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1"/>
          <p:cNvSpPr>
            <a:spLocks noGrp="1"/>
          </p:cNvSpPr>
          <p:nvPr>
            <p:ph type="title"/>
          </p:nvPr>
        </p:nvSpPr>
        <p:spPr/>
        <p:txBody>
          <a:bodyPr/>
          <a:lstStyle/>
          <a:p>
            <a:r>
              <a:rPr lang="en-US" smtClean="0"/>
              <a:t>Writing and receiving one sample</a:t>
            </a:r>
            <a:endParaRPr lang="nl-NL" smtClean="0"/>
          </a:p>
        </p:txBody>
      </p:sp>
      <p:graphicFrame>
        <p:nvGraphicFramePr>
          <p:cNvPr id="53250" name="Object 3"/>
          <p:cNvGraphicFramePr>
            <a:graphicFrameLocks noChangeAspect="1"/>
          </p:cNvGraphicFramePr>
          <p:nvPr/>
        </p:nvGraphicFramePr>
        <p:xfrm>
          <a:off x="1357313" y="1285875"/>
          <a:ext cx="6124575" cy="4092575"/>
        </p:xfrm>
        <a:graphic>
          <a:graphicData uri="http://schemas.openxmlformats.org/presentationml/2006/ole">
            <p:oleObj spid="_x0000_s53250" name="Visio" r:id="rId3" imgW="6124454" imgH="4092643" progId="Visio.Drawing.11">
              <p:embed/>
            </p:oleObj>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smtClean="0"/>
              <a:t>Debugging DDS4CCM</a:t>
            </a:r>
            <a:endParaRPr lang="nl-NL" smtClean="0"/>
          </a:p>
        </p:txBody>
      </p:sp>
      <p:sp>
        <p:nvSpPr>
          <p:cNvPr id="187395" name="Content Placeholder 3"/>
          <p:cNvSpPr>
            <a:spLocks noGrp="1"/>
          </p:cNvSpPr>
          <p:nvPr>
            <p:ph idx="1"/>
          </p:nvPr>
        </p:nvSpPr>
        <p:spPr/>
        <p:txBody>
          <a:bodyPr/>
          <a:lstStyle/>
          <a:p>
            <a:r>
              <a:rPr lang="en-US" smtClean="0"/>
              <a:t>The environment variable DDS4CCM_NDDS_LOG_VERBOSITY controls the output of RTI NDDS</a:t>
            </a:r>
            <a:endParaRPr lang="nl-NL" smtClean="0"/>
          </a:p>
        </p:txBody>
      </p:sp>
      <p:graphicFrame>
        <p:nvGraphicFramePr>
          <p:cNvPr id="3" name="Table 2"/>
          <p:cNvGraphicFramePr>
            <a:graphicFrameLocks noGrp="1"/>
          </p:cNvGraphicFramePr>
          <p:nvPr/>
        </p:nvGraphicFramePr>
        <p:xfrm>
          <a:off x="571500" y="2309813"/>
          <a:ext cx="6096000" cy="2590800"/>
        </p:xfrm>
        <a:graphic>
          <a:graphicData uri="http://schemas.openxmlformats.org/drawingml/2006/table">
            <a:tbl>
              <a:tblPr firstRow="1" bandRow="1">
                <a:tableStyleId>{5C22544A-7EE6-4342-B048-85BDC9FD1C3A}</a:tableStyleId>
              </a:tblPr>
              <a:tblGrid>
                <a:gridCol w="5019207"/>
                <a:gridCol w="1076793"/>
              </a:tblGrid>
              <a:tr h="0">
                <a:tc>
                  <a:txBody>
                    <a:bodyPr/>
                    <a:lstStyle/>
                    <a:p>
                      <a:r>
                        <a:rPr lang="nl-NL" sz="1800" b="1" kern="1200" dirty="0" smtClean="0">
                          <a:solidFill>
                            <a:schemeClr val="lt1"/>
                          </a:solidFill>
                          <a:latin typeface="+mn-lt"/>
                          <a:ea typeface="+mn-ea"/>
                          <a:cs typeface="+mn-cs"/>
                        </a:rPr>
                        <a:t>Output</a:t>
                      </a:r>
                      <a:endParaRPr lang="nl-NL" dirty="0"/>
                    </a:p>
                  </a:txBody>
                  <a:tcPr/>
                </a:tc>
                <a:tc>
                  <a:txBody>
                    <a:bodyPr/>
                    <a:lstStyle/>
                    <a:p>
                      <a:r>
                        <a:rPr lang="en-US" dirty="0" smtClean="0"/>
                        <a:t>Value</a:t>
                      </a:r>
                      <a:endParaRPr lang="nl-NL" dirty="0"/>
                    </a:p>
                  </a:txBody>
                  <a:tcPr/>
                </a:tc>
              </a:tr>
              <a:tr h="370840">
                <a:tc>
                  <a:txBody>
                    <a:bodyPr/>
                    <a:lstStyle/>
                    <a:p>
                      <a:r>
                        <a:rPr lang="en-US" dirty="0" smtClean="0"/>
                        <a:t>Silent</a:t>
                      </a:r>
                      <a:endParaRPr lang="nl-NL" dirty="0"/>
                    </a:p>
                  </a:txBody>
                  <a:tcPr/>
                </a:tc>
                <a:tc>
                  <a:txBody>
                    <a:bodyPr/>
                    <a:lstStyle/>
                    <a:p>
                      <a:r>
                        <a:rPr lang="en-US" dirty="0" smtClean="0"/>
                        <a:t>0</a:t>
                      </a:r>
                      <a:endParaRPr lang="nl-NL" dirty="0"/>
                    </a:p>
                  </a:txBody>
                  <a:tcPr/>
                </a:tc>
              </a:tr>
              <a:tr h="370840">
                <a:tc>
                  <a:txBody>
                    <a:bodyPr/>
                    <a:lstStyle/>
                    <a:p>
                      <a:r>
                        <a:rPr lang="en-US" dirty="0" smtClean="0"/>
                        <a:t>Errors</a:t>
                      </a:r>
                      <a:endParaRPr lang="nl-NL" dirty="0"/>
                    </a:p>
                  </a:txBody>
                  <a:tcPr/>
                </a:tc>
                <a:tc>
                  <a:txBody>
                    <a:bodyPr/>
                    <a:lstStyle/>
                    <a:p>
                      <a:r>
                        <a:rPr lang="en-US" dirty="0" smtClean="0"/>
                        <a:t>1</a:t>
                      </a:r>
                      <a:endParaRPr lang="nl-NL" dirty="0"/>
                    </a:p>
                  </a:txBody>
                  <a:tcPr/>
                </a:tc>
              </a:tr>
              <a:tr h="370840">
                <a:tc>
                  <a:txBody>
                    <a:bodyPr/>
                    <a:lstStyle/>
                    <a:p>
                      <a:r>
                        <a:rPr lang="en-US" dirty="0" smtClean="0"/>
                        <a:t>Warnings</a:t>
                      </a:r>
                      <a:endParaRPr lang="nl-NL" dirty="0"/>
                    </a:p>
                  </a:txBody>
                  <a:tcPr/>
                </a:tc>
                <a:tc>
                  <a:txBody>
                    <a:bodyPr/>
                    <a:lstStyle/>
                    <a:p>
                      <a:r>
                        <a:rPr lang="en-US" dirty="0" smtClean="0"/>
                        <a:t>2</a:t>
                      </a:r>
                      <a:endParaRPr lang="nl-NL" dirty="0"/>
                    </a:p>
                  </a:txBody>
                  <a:tcPr/>
                </a:tc>
              </a:tr>
              <a:tr h="370840">
                <a:tc>
                  <a:txBody>
                    <a:bodyPr/>
                    <a:lstStyle/>
                    <a:p>
                      <a:r>
                        <a:rPr lang="en-US" dirty="0" smtClean="0"/>
                        <a:t>Local status</a:t>
                      </a:r>
                      <a:endParaRPr lang="nl-NL" dirty="0"/>
                    </a:p>
                  </a:txBody>
                  <a:tcPr/>
                </a:tc>
                <a:tc>
                  <a:txBody>
                    <a:bodyPr/>
                    <a:lstStyle/>
                    <a:p>
                      <a:r>
                        <a:rPr lang="en-US" dirty="0" smtClean="0"/>
                        <a:t>4</a:t>
                      </a:r>
                      <a:endParaRPr lang="nl-NL" dirty="0"/>
                    </a:p>
                  </a:txBody>
                  <a:tcPr/>
                </a:tc>
              </a:tr>
              <a:tr h="370840">
                <a:tc>
                  <a:txBody>
                    <a:bodyPr/>
                    <a:lstStyle/>
                    <a:p>
                      <a:r>
                        <a:rPr lang="en-US" dirty="0" smtClean="0"/>
                        <a:t>Remote</a:t>
                      </a:r>
                      <a:r>
                        <a:rPr lang="en-US" baseline="0" dirty="0" smtClean="0"/>
                        <a:t> status</a:t>
                      </a:r>
                      <a:endParaRPr lang="nl-NL" dirty="0"/>
                    </a:p>
                  </a:txBody>
                  <a:tcPr/>
                </a:tc>
                <a:tc>
                  <a:txBody>
                    <a:bodyPr/>
                    <a:lstStyle/>
                    <a:p>
                      <a:r>
                        <a:rPr lang="en-US" dirty="0" smtClean="0"/>
                        <a:t>8</a:t>
                      </a:r>
                      <a:endParaRPr lang="nl-NL" dirty="0"/>
                    </a:p>
                  </a:txBody>
                  <a:tcPr/>
                </a:tc>
              </a:tr>
              <a:tr h="370840">
                <a:tc>
                  <a:txBody>
                    <a:bodyPr/>
                    <a:lstStyle/>
                    <a:p>
                      <a:r>
                        <a:rPr lang="en-US" dirty="0" smtClean="0"/>
                        <a:t>All statuses</a:t>
                      </a:r>
                      <a:endParaRPr lang="nl-NL" dirty="0"/>
                    </a:p>
                  </a:txBody>
                  <a:tcPr/>
                </a:tc>
                <a:tc>
                  <a:txBody>
                    <a:bodyPr/>
                    <a:lstStyle/>
                    <a:p>
                      <a:r>
                        <a:rPr lang="en-US" smtClean="0"/>
                        <a:t>255</a:t>
                      </a:r>
                      <a:endParaRPr lang="nl-NL" dirty="0"/>
                    </a:p>
                  </a:txBody>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Implementation remarks</a:t>
            </a:r>
            <a:endParaRPr lang="nl-NL" dirty="0"/>
          </a:p>
        </p:txBody>
      </p:sp>
      <p:sp>
        <p:nvSpPr>
          <p:cNvPr id="3" name="Tijdelijke aanduiding voor inhoud 2"/>
          <p:cNvSpPr>
            <a:spLocks noGrp="1"/>
          </p:cNvSpPr>
          <p:nvPr>
            <p:ph idx="1"/>
          </p:nvPr>
        </p:nvSpPr>
        <p:spPr/>
        <p:txBody>
          <a:bodyPr/>
          <a:lstStyle/>
          <a:p>
            <a:r>
              <a:rPr lang="nl-NL" dirty="0" err="1" smtClean="0"/>
              <a:t>StateListenerControl</a:t>
            </a:r>
            <a:r>
              <a:rPr lang="nl-NL" dirty="0" smtClean="0"/>
              <a:t>::is_filter_</a:t>
            </a:r>
            <a:r>
              <a:rPr lang="nl-NL" dirty="0" err="1" smtClean="0"/>
              <a:t>interpreted</a:t>
            </a:r>
            <a:r>
              <a:rPr lang="nl-NL" dirty="0" smtClean="0"/>
              <a:t> is </a:t>
            </a:r>
            <a:r>
              <a:rPr lang="nl-NL" dirty="0" err="1" smtClean="0"/>
              <a:t>only</a:t>
            </a:r>
            <a:r>
              <a:rPr lang="nl-NL" dirty="0" smtClean="0"/>
              <a:t> </a:t>
            </a:r>
            <a:r>
              <a:rPr lang="nl-NL" dirty="0" err="1" smtClean="0"/>
              <a:t>working</a:t>
            </a:r>
            <a:r>
              <a:rPr lang="nl-NL" dirty="0" smtClean="0"/>
              <a:t> </a:t>
            </a:r>
            <a:r>
              <a:rPr lang="nl-NL" dirty="0" err="1" smtClean="0"/>
              <a:t>for</a:t>
            </a:r>
            <a:r>
              <a:rPr lang="nl-NL" dirty="0" smtClean="0"/>
              <a:t> </a:t>
            </a:r>
            <a:r>
              <a:rPr lang="nl-NL" dirty="0" err="1" smtClean="0"/>
              <a:t>true</a:t>
            </a:r>
            <a:endParaRPr lang="nl-NL" dirty="0" smtClean="0"/>
          </a:p>
          <a:p>
            <a:r>
              <a:rPr lang="en-US" dirty="0" smtClean="0"/>
              <a:t>The </a:t>
            </a:r>
            <a:r>
              <a:rPr lang="en-US" dirty="0" err="1" smtClean="0"/>
              <a:t>qos_profile</a:t>
            </a:r>
            <a:r>
              <a:rPr lang="en-US" dirty="0" smtClean="0"/>
              <a:t> string is interpreted as </a:t>
            </a:r>
            <a:r>
              <a:rPr lang="en-US" dirty="0" err="1" smtClean="0"/>
              <a:t>library_name#profile_name</a:t>
            </a:r>
            <a:r>
              <a:rPr lang="en-US" dirty="0" smtClean="0"/>
              <a:t>, which is RTI specific</a:t>
            </a:r>
          </a:p>
          <a:p>
            <a:r>
              <a:rPr lang="en-US" dirty="0" smtClean="0"/>
              <a:t>The core of DDS4CCM is not vendor independent yet, part of the code (including all *_</a:t>
            </a:r>
            <a:r>
              <a:rPr lang="en-US" dirty="0" err="1" smtClean="0"/>
              <a:t>with_profile</a:t>
            </a:r>
            <a:r>
              <a:rPr lang="en-US" dirty="0" smtClean="0"/>
              <a:t>) are specific to RTI</a:t>
            </a:r>
          </a:p>
          <a:p>
            <a:r>
              <a:rPr lang="en-US" dirty="0" smtClean="0"/>
              <a:t>RTI 4.5b Rev 01 is the only supported DDS implementation. </a:t>
            </a:r>
            <a:r>
              <a:rPr lang="en-US" smtClean="0"/>
              <a:t>Add </a:t>
            </a:r>
            <a:r>
              <a:rPr lang="en-US" dirty="0" err="1" smtClean="0"/>
              <a:t>ndds</a:t>
            </a:r>
            <a:r>
              <a:rPr lang="en-US" dirty="0" smtClean="0"/>
              <a:t>=1 and dds4ccm_ndds=1 to your </a:t>
            </a:r>
            <a:r>
              <a:rPr lang="en-US" dirty="0" err="1" smtClean="0"/>
              <a:t>default.features</a:t>
            </a:r>
            <a:r>
              <a:rPr lang="en-US" dirty="0" smtClean="0"/>
              <a:t> and platform_macros.GNU file before you generate your </a:t>
            </a:r>
            <a:r>
              <a:rPr lang="en-US" dirty="0" err="1" smtClean="0"/>
              <a:t>makefiles</a:t>
            </a:r>
            <a:endParaRPr lang="nl-NL"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pPr>
              <a:defRPr/>
            </a:pPr>
            <a:r>
              <a:rPr lang="en-US" dirty="0" smtClean="0">
                <a:cs typeface="+mj-cs"/>
              </a:rPr>
              <a:t>AMI for CCM</a:t>
            </a:r>
          </a:p>
        </p:txBody>
      </p:sp>
      <p:sp>
        <p:nvSpPr>
          <p:cNvPr id="188419" name="Text Placeholder 5"/>
          <p:cNvSpPr>
            <a:spLocks noGrp="1"/>
          </p:cNvSpPr>
          <p:nvPr>
            <p:ph type="body" idx="1"/>
          </p:nvPr>
        </p:nvSpPr>
        <p:spPr/>
        <p:txBody>
          <a:bodyPr/>
          <a:lstStyle/>
          <a:p>
            <a:endParaRPr lang="nl-NL" smtClean="0">
              <a:ea typeface="ＭＳ Ｐゴシック" pitchFamily="34" charset="-128"/>
            </a:endParaRPr>
          </a:p>
        </p:txBody>
      </p:sp>
      <p:sp>
        <p:nvSpPr>
          <p:cNvPr id="188420" name="Slide Number Placeholder 4"/>
          <p:cNvSpPr>
            <a:spLocks noGrp="1"/>
          </p:cNvSpPr>
          <p:nvPr>
            <p:ph type="sldNum" sz="quarter" idx="10"/>
          </p:nvPr>
        </p:nvSpPr>
        <p:spPr>
          <a:noFill/>
        </p:spPr>
        <p:txBody>
          <a:bodyPr/>
          <a:lstStyle/>
          <a:p>
            <a:fld id="{35F6AAAB-C443-4DD2-AF63-4006ED709DCC}" type="slidenum">
              <a:rPr lang="zh-CN" altLang="en-US" smtClean="0">
                <a:latin typeface="Arial" charset="0"/>
              </a:rPr>
              <a:pPr/>
              <a:t>165</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2"/>
          <p:cNvSpPr>
            <a:spLocks noGrp="1"/>
          </p:cNvSpPr>
          <p:nvPr>
            <p:ph type="title"/>
          </p:nvPr>
        </p:nvSpPr>
        <p:spPr/>
        <p:txBody>
          <a:bodyPr/>
          <a:lstStyle/>
          <a:p>
            <a:r>
              <a:rPr lang="en-US" sz="3200" smtClean="0"/>
              <a:t>Motivating Asynchronous Method Invocation</a:t>
            </a:r>
          </a:p>
        </p:txBody>
      </p:sp>
      <p:sp>
        <p:nvSpPr>
          <p:cNvPr id="189443" name="Content Placeholder 3"/>
          <p:cNvSpPr>
            <a:spLocks noGrp="1"/>
          </p:cNvSpPr>
          <p:nvPr>
            <p:ph idx="1"/>
          </p:nvPr>
        </p:nvSpPr>
        <p:spPr>
          <a:xfrm>
            <a:off x="495300" y="1219200"/>
            <a:ext cx="8539163" cy="5143500"/>
          </a:xfrm>
        </p:spPr>
        <p:txBody>
          <a:bodyPr/>
          <a:lstStyle/>
          <a:p>
            <a:pPr>
              <a:spcBef>
                <a:spcPct val="0"/>
              </a:spcBef>
            </a:pPr>
            <a:r>
              <a:rPr lang="en-US" b="1" smtClean="0"/>
              <a:t>Context</a:t>
            </a:r>
            <a:r>
              <a:rPr lang="en-US" smtClean="0"/>
              <a:t> – Asynchronous Method Invocation (AMI) can be extremely useful in component applications</a:t>
            </a:r>
          </a:p>
          <a:p>
            <a:pPr lvl="1">
              <a:spcBef>
                <a:spcPct val="0"/>
              </a:spcBef>
            </a:pPr>
            <a:r>
              <a:rPr lang="en-US" smtClean="0">
                <a:ea typeface="ＭＳ Ｐゴシック" pitchFamily="34" charset="-128"/>
              </a:rPr>
              <a:t>Decrease end-to-end latency for multiple requests</a:t>
            </a:r>
          </a:p>
          <a:p>
            <a:pPr lvl="1">
              <a:spcBef>
                <a:spcPct val="0"/>
              </a:spcBef>
            </a:pPr>
            <a:r>
              <a:rPr lang="en-US" smtClean="0">
                <a:ea typeface="ＭＳ Ｐゴシック" pitchFamily="34" charset="-128"/>
              </a:rPr>
              <a:t>Efficiently communicate with large numbers of connected components</a:t>
            </a:r>
          </a:p>
          <a:p>
            <a:pPr lvl="1">
              <a:spcBef>
                <a:spcPct val="0"/>
              </a:spcBef>
            </a:pPr>
            <a:r>
              <a:rPr lang="en-US" smtClean="0">
                <a:ea typeface="ＭＳ Ｐゴシック" pitchFamily="34" charset="-128"/>
              </a:rPr>
              <a:t>Avoid unreliable and non-scalable workarounds (e.g., oneway operations, multi-threading synchronous invocations) </a:t>
            </a:r>
          </a:p>
          <a:p>
            <a:pPr>
              <a:spcBef>
                <a:spcPct val="0"/>
              </a:spcBef>
            </a:pPr>
            <a:r>
              <a:rPr lang="en-US" b="1" smtClean="0"/>
              <a:t>Problem – </a:t>
            </a:r>
            <a:r>
              <a:rPr lang="en-US" smtClean="0"/>
              <a:t>CCM has no built-in support for AMI</a:t>
            </a:r>
            <a:endParaRPr lang="en-US" b="1" smtClean="0"/>
          </a:p>
          <a:p>
            <a:pPr lvl="1">
              <a:spcBef>
                <a:spcPct val="0"/>
              </a:spcBef>
            </a:pPr>
            <a:r>
              <a:rPr lang="en-US" smtClean="0">
                <a:ea typeface="ＭＳ Ｐゴシック" pitchFamily="34" charset="-128"/>
              </a:rPr>
              <a:t>Using AMI requires access to the ORB to register reply handlers</a:t>
            </a:r>
          </a:p>
          <a:p>
            <a:pPr lvl="1">
              <a:spcBef>
                <a:spcPct val="0"/>
              </a:spcBef>
            </a:pPr>
            <a:r>
              <a:rPr lang="en-US" smtClean="0">
                <a:ea typeface="ＭＳ Ｐゴシック" pitchFamily="34" charset="-128"/>
              </a:rPr>
              <a:t>There is no standards-based way for an executor implementation to directly access all TAO entities needed</a:t>
            </a:r>
          </a:p>
          <a:p>
            <a:pPr lvl="1">
              <a:spcBef>
                <a:spcPct val="0"/>
              </a:spcBef>
            </a:pPr>
            <a:r>
              <a:rPr lang="en-US" smtClean="0">
                <a:ea typeface="ＭＳ Ｐゴシック" pitchFamily="34" charset="-128"/>
              </a:rPr>
              <a:t>Using AMI directly introduces many of the complexities CCM attempts to avoid!</a:t>
            </a:r>
          </a:p>
          <a:p>
            <a:pPr>
              <a:spcBef>
                <a:spcPct val="0"/>
              </a:spcBef>
            </a:pPr>
            <a:endParaRPr lang="en-US" b="1" smtClean="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0467"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627063" lvl="1" indent="-169863" algn="ctr">
              <a:spcBef>
                <a:spcPct val="40000"/>
              </a:spcBef>
              <a:buFontTx/>
              <a:buChar char="•"/>
            </a:pPr>
            <a:endParaRPr lang="en-US" altLang="zh-CN" sz="2200">
              <a:ea typeface="宋体" pitchFamily="2" charset="-122"/>
              <a:cs typeface="Times New Roman" pitchFamily="18" charset="0"/>
            </a:endParaRPr>
          </a:p>
        </p:txBody>
      </p:sp>
      <p:sp>
        <p:nvSpPr>
          <p:cNvPr id="190468" name="Title 8"/>
          <p:cNvSpPr>
            <a:spLocks noGrp="1"/>
          </p:cNvSpPr>
          <p:nvPr>
            <p:ph type="title"/>
          </p:nvPr>
        </p:nvSpPr>
        <p:spPr>
          <a:xfrm>
            <a:off x="152400" y="533400"/>
            <a:ext cx="8839200" cy="876300"/>
          </a:xfrm>
        </p:spPr>
        <p:txBody>
          <a:bodyPr/>
          <a:lstStyle/>
          <a:p>
            <a:r>
              <a:rPr lang="en-US" dirty="0" smtClean="0"/>
              <a:t>Asynchronous Method Invocation for</a:t>
            </a:r>
            <a:br>
              <a:rPr lang="en-US" dirty="0" smtClean="0"/>
            </a:br>
            <a:r>
              <a:rPr lang="en-US" dirty="0" smtClean="0"/>
              <a:t>CCM (AMI4CCM)</a:t>
            </a:r>
          </a:p>
        </p:txBody>
      </p:sp>
      <p:sp>
        <p:nvSpPr>
          <p:cNvPr id="190469" name="Content Placeholder 9"/>
          <p:cNvSpPr>
            <a:spLocks noGrp="1"/>
          </p:cNvSpPr>
          <p:nvPr>
            <p:ph idx="1"/>
          </p:nvPr>
        </p:nvSpPr>
        <p:spPr>
          <a:xfrm>
            <a:off x="152400" y="1641475"/>
            <a:ext cx="8839200" cy="4530725"/>
          </a:xfrm>
        </p:spPr>
        <p:txBody>
          <a:bodyPr/>
          <a:lstStyle/>
          <a:p>
            <a:r>
              <a:rPr lang="en-US" b="1" dirty="0" smtClean="0"/>
              <a:t>Solution</a:t>
            </a:r>
            <a:r>
              <a:rPr lang="en-US" dirty="0" smtClean="0"/>
              <a:t> – Implement connectors to provide AMI services to components, similar to the DDS4CCM specification</a:t>
            </a:r>
            <a:endParaRPr lang="en-US" b="1" dirty="0" smtClean="0"/>
          </a:p>
          <a:p>
            <a:r>
              <a:rPr lang="en-US" dirty="0" smtClean="0"/>
              <a:t>Provide a standardized AMI mechanism to CCM</a:t>
            </a:r>
          </a:p>
          <a:p>
            <a:r>
              <a:rPr lang="en-US" dirty="0" smtClean="0"/>
              <a:t>Uses IDL3 and IDL3+ language features</a:t>
            </a:r>
          </a:p>
          <a:p>
            <a:pPr lvl="1"/>
            <a:r>
              <a:rPr lang="en-US" dirty="0" smtClean="0">
                <a:ea typeface="ＭＳ Ｐゴシック" pitchFamily="34" charset="-128"/>
              </a:rPr>
              <a:t>Extends the implicit IDL2 rules for AMI to IDL3</a:t>
            </a:r>
          </a:p>
          <a:p>
            <a:pPr lvl="1"/>
            <a:r>
              <a:rPr lang="en-US" dirty="0" smtClean="0">
                <a:ea typeface="ＭＳ Ｐゴシック" pitchFamily="34" charset="-128"/>
              </a:rPr>
              <a:t>Use </a:t>
            </a:r>
            <a:r>
              <a:rPr lang="en-US" dirty="0" err="1" smtClean="0">
                <a:ea typeface="ＭＳ Ｐゴシック" pitchFamily="34" charset="-128"/>
              </a:rPr>
              <a:t>templated</a:t>
            </a:r>
            <a:r>
              <a:rPr lang="en-US" dirty="0" smtClean="0">
                <a:ea typeface="ＭＳ Ｐゴシック" pitchFamily="34" charset="-128"/>
              </a:rPr>
              <a:t> modules for the AMI4CCM connector</a:t>
            </a:r>
          </a:p>
          <a:p>
            <a:r>
              <a:rPr lang="en-US" dirty="0" smtClean="0"/>
              <a:t>Supports only the callback AMI model</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1491"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lgn="ctr">
              <a:spcBef>
                <a:spcPct val="40000"/>
              </a:spcBef>
            </a:pPr>
            <a:endParaRPr lang="en-US" altLang="zh-CN" sz="2200">
              <a:ea typeface="宋体" pitchFamily="2" charset="-122"/>
              <a:cs typeface="Times New Roman" pitchFamily="18" charset="0"/>
            </a:endParaRPr>
          </a:p>
        </p:txBody>
      </p:sp>
      <p:sp>
        <p:nvSpPr>
          <p:cNvPr id="191492" name="Title 5"/>
          <p:cNvSpPr>
            <a:spLocks noGrp="1"/>
          </p:cNvSpPr>
          <p:nvPr>
            <p:ph type="title"/>
          </p:nvPr>
        </p:nvSpPr>
        <p:spPr>
          <a:xfrm>
            <a:off x="495300" y="466725"/>
            <a:ext cx="7734300" cy="1157288"/>
          </a:xfrm>
        </p:spPr>
        <p:txBody>
          <a:bodyPr/>
          <a:lstStyle/>
          <a:p>
            <a:r>
              <a:rPr lang="en-US" dirty="0" smtClean="0"/>
              <a:t>AMI for CCM Overview (AMI4CCM)</a:t>
            </a:r>
          </a:p>
        </p:txBody>
      </p:sp>
      <p:sp>
        <p:nvSpPr>
          <p:cNvPr id="191493" name="Content Placeholder 6"/>
          <p:cNvSpPr>
            <a:spLocks noGrp="1"/>
          </p:cNvSpPr>
          <p:nvPr>
            <p:ph idx="1"/>
          </p:nvPr>
        </p:nvSpPr>
        <p:spPr>
          <a:xfrm>
            <a:off x="138753" y="1413444"/>
            <a:ext cx="8839200" cy="4464050"/>
          </a:xfrm>
        </p:spPr>
        <p:txBody>
          <a:bodyPr/>
          <a:lstStyle/>
          <a:p>
            <a:r>
              <a:rPr lang="en-US" dirty="0" smtClean="0"/>
              <a:t>Tooling will generate an AMI connector</a:t>
            </a:r>
          </a:p>
          <a:p>
            <a:r>
              <a:rPr lang="en-US" dirty="0" smtClean="0"/>
              <a:t>AMI connector will handle details of executing the asynchronous invocation and callback to the user component</a:t>
            </a:r>
          </a:p>
          <a:p>
            <a:r>
              <a:rPr lang="en-US" dirty="0" smtClean="0"/>
              <a:t>Connector could use alternate communication middleware to accomplish AMI</a:t>
            </a:r>
          </a:p>
          <a:p>
            <a:r>
              <a:rPr lang="en-US" dirty="0" smtClean="0"/>
              <a:t>Server side components aren’t aware of any AMI clients!</a:t>
            </a:r>
          </a:p>
          <a:p>
            <a:r>
              <a:rPr lang="en-US" dirty="0" smtClean="0"/>
              <a:t>Reply Handler is local IDL and not in the </a:t>
            </a:r>
            <a:r>
              <a:rPr lang="en-US" dirty="0" err="1" smtClean="0"/>
              <a:t>cdp</a:t>
            </a:r>
            <a:endParaRPr lang="en-US" dirty="0" smtClean="0"/>
          </a:p>
        </p:txBody>
      </p:sp>
      <p:graphicFrame>
        <p:nvGraphicFramePr>
          <p:cNvPr id="321537" name="Object 2"/>
          <p:cNvGraphicFramePr>
            <a:graphicFrameLocks noChangeAspect="1"/>
          </p:cNvGraphicFramePr>
          <p:nvPr/>
        </p:nvGraphicFramePr>
        <p:xfrm>
          <a:off x="2192871" y="4329696"/>
          <a:ext cx="4691062" cy="1933575"/>
        </p:xfrm>
        <a:graphic>
          <a:graphicData uri="http://schemas.openxmlformats.org/presentationml/2006/ole">
            <p:oleObj spid="_x0000_s321537" name="Visio" r:id="rId4" imgW="4691444" imgH="1933099" progId="Visio.Drawing.11">
              <p:embed/>
            </p:oleObj>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251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2516" name="Rectangle 4"/>
          <p:cNvSpPr>
            <a:spLocks noChangeArrowheads="1"/>
          </p:cNvSpPr>
          <p:nvPr/>
        </p:nvSpPr>
        <p:spPr bwMode="auto">
          <a:xfrm>
            <a:off x="228600" y="900113"/>
            <a:ext cx="8486775" cy="4511675"/>
          </a:xfrm>
          <a:prstGeom prst="rect">
            <a:avLst/>
          </a:prstGeom>
          <a:noFill/>
          <a:ln w="9525">
            <a:noFill/>
            <a:miter lim="800000"/>
            <a:headEnd/>
            <a:tailEnd/>
          </a:ln>
        </p:spPr>
        <p:txBody>
          <a:bodyPr/>
          <a:lstStyle/>
          <a:p>
            <a:pPr>
              <a:spcBef>
                <a:spcPct val="0"/>
              </a:spcBef>
            </a:pPr>
            <a:endParaRPr lang="en-US" sz="1400" i="0">
              <a:latin typeface="Courier New" pitchFamily="49" charset="0"/>
              <a:cs typeface="Courier New" pitchFamily="49" charset="0"/>
            </a:endParaRP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 </a:t>
            </a:r>
          </a:p>
          <a:p>
            <a:pPr>
              <a:spcBef>
                <a:spcPct val="0"/>
              </a:spcBef>
            </a:pPr>
            <a:r>
              <a:rPr lang="en-US" sz="1400" i="0">
                <a:latin typeface="Courier New" pitchFamily="49" charset="0"/>
                <a:cs typeface="Courier New" pitchFamily="49" charset="0"/>
              </a:rPr>
              <a:t> </a:t>
            </a:r>
          </a:p>
          <a:p>
            <a:pPr>
              <a:spcBef>
                <a:spcPct val="0"/>
              </a:spcBef>
            </a:pPr>
            <a:r>
              <a:rPr lang="en-US" sz="1400" i="0">
                <a:latin typeface="Courier New" pitchFamily="49" charset="0"/>
                <a:cs typeface="Courier New" pitchFamily="49" charset="0"/>
              </a:rPr>
              <a:t>exception InternalError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id;</a:t>
            </a:r>
          </a:p>
          <a:p>
            <a:pPr>
              <a:spcBef>
                <a:spcPct val="0"/>
              </a:spcBef>
            </a:pPr>
            <a:r>
              <a:rPr lang="en-US" sz="1400" i="0">
                <a:latin typeface="Courier New" pitchFamily="49" charset="0"/>
                <a:cs typeface="Courier New" pitchFamily="49" charset="0"/>
              </a:rPr>
              <a:t>  string error_string;</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interface MyFoo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foo (in string in_str, out string answer)</a:t>
            </a:r>
          </a:p>
          <a:p>
            <a:pPr>
              <a:spcBef>
                <a:spcPct val="0"/>
              </a:spcBef>
            </a:pPr>
            <a:r>
              <a:rPr lang="en-US" sz="1400" i="0">
                <a:latin typeface="Courier New" pitchFamily="49" charset="0"/>
                <a:cs typeface="Courier New" pitchFamily="49" charset="0"/>
              </a:rPr>
              <a:t>    raises (InternalError);</a:t>
            </a:r>
          </a:p>
          <a:p>
            <a:pPr>
              <a:spcBef>
                <a:spcPct val="0"/>
              </a:spcBef>
            </a:pPr>
            <a:r>
              <a:rPr lang="en-US" sz="1400" i="0">
                <a:latin typeface="Courier New" pitchFamily="49" charset="0"/>
                <a:cs typeface="Courier New" pitchFamily="49" charset="0"/>
              </a:rPr>
              <a:t>  attribute short rw_attrib</a:t>
            </a:r>
          </a:p>
          <a:p>
            <a:pPr>
              <a:spcBef>
                <a:spcPct val="0"/>
              </a:spcBef>
            </a:pPr>
            <a:r>
              <a:rPr lang="en-US" sz="1400" i="0">
                <a:latin typeface="Courier New" pitchFamily="49" charset="0"/>
                <a:cs typeface="Courier New" pitchFamily="49" charset="0"/>
              </a:rPr>
              <a:t>    getraises (InternalError)</a:t>
            </a:r>
          </a:p>
          <a:p>
            <a:pPr>
              <a:spcBef>
                <a:spcPct val="0"/>
              </a:spcBef>
            </a:pPr>
            <a:r>
              <a:rPr lang="en-US" sz="1400" i="0">
                <a:latin typeface="Courier New" pitchFamily="49" charset="0"/>
                <a:cs typeface="Courier New" pitchFamily="49" charset="0"/>
              </a:rPr>
              <a:t>    setraises (InternalError; </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p:txBody>
      </p:sp>
      <p:sp>
        <p:nvSpPr>
          <p:cNvPr id="192517" name="Rectangle 4"/>
          <p:cNvSpPr>
            <a:spLocks noChangeArrowheads="1"/>
          </p:cNvSpPr>
          <p:nvPr/>
        </p:nvSpPr>
        <p:spPr bwMode="auto">
          <a:xfrm>
            <a:off x="406400" y="4964113"/>
            <a:ext cx="4114800" cy="1206500"/>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92518" name="Rectangle 4"/>
          <p:cNvSpPr>
            <a:spLocks noChangeArrowheads="1"/>
          </p:cNvSpPr>
          <p:nvPr/>
        </p:nvSpPr>
        <p:spPr bwMode="auto">
          <a:xfrm>
            <a:off x="4718050" y="3611563"/>
            <a:ext cx="4425950" cy="1112837"/>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3" name="Title 5"/>
          <p:cNvSpPr txBox="1">
            <a:spLocks/>
          </p:cNvSpPr>
          <p:nvPr/>
        </p:nvSpPr>
        <p:spPr bwMode="black">
          <a:xfrm>
            <a:off x="457200" y="0"/>
            <a:ext cx="7734300" cy="868363"/>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(1/7)</a:t>
            </a:r>
          </a:p>
        </p:txBody>
      </p:sp>
      <p:sp>
        <p:nvSpPr>
          <p:cNvPr id="192520" name="Rounded Rectangular Callout 7"/>
          <p:cNvSpPr>
            <a:spLocks noChangeArrowheads="1"/>
          </p:cNvSpPr>
          <p:nvPr/>
        </p:nvSpPr>
        <p:spPr bwMode="auto">
          <a:xfrm>
            <a:off x="282575" y="942975"/>
            <a:ext cx="5106988" cy="681038"/>
          </a:xfrm>
          <a:prstGeom prst="wedgeRoundRectCallout">
            <a:avLst>
              <a:gd name="adj1" fmla="val -11616"/>
              <a:gd name="adj2" fmla="val 47435"/>
              <a:gd name="adj3" fmla="val 16667"/>
            </a:avLst>
          </a:prstGeom>
          <a:solidFill>
            <a:srgbClr val="FFFF99"/>
          </a:solidFill>
          <a:ln w="9525">
            <a:noFill/>
            <a:round/>
            <a:headEnd/>
            <a:tailEnd/>
          </a:ln>
        </p:spPr>
        <p:txBody>
          <a:bodyPr>
            <a:spAutoFit/>
          </a:bodyPr>
          <a:lstStyle/>
          <a:p>
            <a:r>
              <a:rPr lang="en-US" sz="1700"/>
              <a:t>The interface the application programmer created (Hello.idl) :</a:t>
            </a:r>
          </a:p>
        </p:txBody>
      </p:sp>
      <p:sp>
        <p:nvSpPr>
          <p:cNvPr id="192521" name="Rounded Rectangular Callout 7"/>
          <p:cNvSpPr>
            <a:spLocks noChangeArrowheads="1"/>
          </p:cNvSpPr>
          <p:nvPr/>
        </p:nvSpPr>
        <p:spPr bwMode="auto">
          <a:xfrm>
            <a:off x="6045200" y="1417638"/>
            <a:ext cx="2373313" cy="969962"/>
          </a:xfrm>
          <a:prstGeom prst="wedgeRoundRectCallout">
            <a:avLst>
              <a:gd name="adj1" fmla="val -118792"/>
              <a:gd name="adj2" fmla="val -9"/>
              <a:gd name="adj3" fmla="val 16667"/>
            </a:avLst>
          </a:prstGeom>
          <a:solidFill>
            <a:srgbClr val="FFFF99"/>
          </a:solidFill>
          <a:ln w="9525">
            <a:noFill/>
            <a:round/>
            <a:headEnd/>
            <a:tailEnd/>
          </a:ln>
        </p:spPr>
        <p:txBody>
          <a:bodyPr>
            <a:spAutoFit/>
          </a:bodyPr>
          <a:lstStyle/>
          <a:p>
            <a:r>
              <a:rPr lang="en-US" sz="1700"/>
              <a:t>Used for enabling AMI4CCM per interface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307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graphicFrame>
        <p:nvGraphicFramePr>
          <p:cNvPr id="3074" name="Object 2"/>
          <p:cNvGraphicFramePr>
            <a:graphicFrameLocks noChangeAspect="1"/>
          </p:cNvGraphicFramePr>
          <p:nvPr>
            <p:ph sz="half" idx="1"/>
          </p:nvPr>
        </p:nvGraphicFramePr>
        <p:xfrm>
          <a:off x="152400" y="1050925"/>
          <a:ext cx="4343400" cy="5060950"/>
        </p:xfrm>
        <a:graphic>
          <a:graphicData uri="http://schemas.openxmlformats.org/presentationml/2006/ole">
            <p:oleObj spid="_x0000_s3074" name="Visio" r:id="rId4" imgW="8251508" imgH="9613582" progId="Visio.Drawing.11">
              <p:embed/>
            </p:oleObj>
          </a:graphicData>
        </a:graphic>
      </p:graphicFrame>
      <p:sp>
        <p:nvSpPr>
          <p:cNvPr id="3077" name="Rectangle 13"/>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ea typeface="宋体" pitchFamily="2" charset="-122"/>
              </a:rPr>
              <a:t>Component deployment tools</a:t>
            </a:r>
          </a:p>
          <a:p>
            <a:pPr marL="404813" lvl="1" indent="-177800">
              <a:spcBef>
                <a:spcPct val="30000"/>
              </a:spcBef>
              <a:buFontTx/>
              <a:buChar char="–"/>
            </a:pPr>
            <a:r>
              <a:rPr lang="en-US" altLang="zh-CN" i="0">
                <a:ea typeface="宋体" pitchFamily="2" charset="-122"/>
              </a:rPr>
              <a:t>Automate the deployment of component assemblies to component servers</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353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1"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Implied base idl (HelloA.idl) defining the AMI4CCM implied interfaces</a:t>
            </a:r>
          </a:p>
        </p:txBody>
      </p:sp>
      <p:sp>
        <p:nvSpPr>
          <p:cNvPr id="193542"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Implied ReplyHandler interface from AMI connector</a:t>
            </a:r>
          </a:p>
          <a:p>
            <a:pPr>
              <a:spcBef>
                <a:spcPct val="0"/>
              </a:spcBef>
            </a:pPr>
            <a:r>
              <a:rPr lang="nl-NL" sz="1200" i="0">
                <a:latin typeface="Courier New" pitchFamily="49" charset="0"/>
                <a:cs typeface="Courier New" pitchFamily="49" charset="0"/>
              </a:rPr>
              <a:t>// to Sender-Component</a:t>
            </a:r>
          </a:p>
          <a:p>
            <a:pPr>
              <a:spcBef>
                <a:spcPct val="0"/>
              </a:spcBef>
            </a:pPr>
            <a:r>
              <a:rPr lang="nl-NL" sz="1200" i="0">
                <a:latin typeface="Courier New" pitchFamily="49" charset="0"/>
                <a:cs typeface="Courier New" pitchFamily="49" charset="0"/>
              </a:rPr>
              <a:t>local interface AMI4CCM_MyFooReplyHandler :</a:t>
            </a:r>
          </a:p>
          <a:p>
            <a:pPr>
              <a:spcBef>
                <a:spcPct val="0"/>
              </a:spcBef>
            </a:pPr>
            <a:r>
              <a:rPr lang="nl-NL" sz="1200" i="0">
                <a:latin typeface="Courier New" pitchFamily="49" charset="0"/>
                <a:cs typeface="Courier New" pitchFamily="49" charset="0"/>
              </a:rPr>
              <a:t>  ::CCM_AMI::ReplyHandler</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foo (</a:t>
            </a:r>
          </a:p>
          <a:p>
            <a:pPr>
              <a:spcBef>
                <a:spcPct val="0"/>
              </a:spcBef>
            </a:pPr>
            <a:r>
              <a:rPr lang="en-US" sz="1200" i="0">
                <a:latin typeface="Courier New" pitchFamily="49" charset="0"/>
                <a:cs typeface="Courier New" pitchFamily="49" charset="0"/>
              </a:rPr>
              <a:t>    in long ami_return_val, </a:t>
            </a:r>
          </a:p>
          <a:p>
            <a:pPr>
              <a:spcBef>
                <a:spcPct val="0"/>
              </a:spcBef>
            </a:pPr>
            <a:r>
              <a:rPr lang="en-US" sz="1200" i="0">
                <a:latin typeface="Courier New" pitchFamily="49" charset="0"/>
                <a:cs typeface="Courier New" pitchFamily="49" charset="0"/>
              </a:rPr>
              <a:t>    in string answer);</a:t>
            </a:r>
          </a:p>
          <a:p>
            <a:pPr>
              <a:spcBef>
                <a:spcPct val="0"/>
              </a:spcBef>
            </a:pPr>
            <a:r>
              <a:rPr lang="en-US" sz="1200" i="0">
                <a:latin typeface="Courier New" pitchFamily="49" charset="0"/>
                <a:cs typeface="Courier New" pitchFamily="49" charset="0"/>
              </a:rPr>
              <a:t>  void foo_excep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get_rw_attrib (</a:t>
            </a:r>
          </a:p>
          <a:p>
            <a:pPr>
              <a:spcBef>
                <a:spcPct val="0"/>
              </a:spcBef>
            </a:pPr>
            <a:r>
              <a:rPr lang="en-US" sz="1200" i="0">
                <a:latin typeface="Courier New" pitchFamily="49" charset="0"/>
                <a:cs typeface="Courier New" pitchFamily="49" charset="0"/>
              </a:rPr>
              <a:t>    in short rw_attrib);</a:t>
            </a:r>
          </a:p>
          <a:p>
            <a:pPr>
              <a:spcBef>
                <a:spcPct val="0"/>
              </a:spcBef>
            </a:pPr>
            <a:r>
              <a:rPr lang="en-US" sz="1200" i="0">
                <a:latin typeface="Courier New" pitchFamily="49" charset="0"/>
                <a:cs typeface="Courier New" pitchFamily="49" charset="0"/>
              </a:rPr>
              <a:t>  void get_rw_attrib_excep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set_rw_attrib ();</a:t>
            </a:r>
          </a:p>
          <a:p>
            <a:pPr>
              <a:spcBef>
                <a:spcPct val="0"/>
              </a:spcBef>
            </a:pPr>
            <a:r>
              <a:rPr lang="en-US" sz="1200" i="0">
                <a:latin typeface="Courier New" pitchFamily="49" charset="0"/>
                <a:cs typeface="Courier New" pitchFamily="49" charset="0"/>
              </a:rPr>
              <a:t>  void set_rw_attrib_excep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3" name="Rounded Rectangular Callout 7"/>
          <p:cNvSpPr>
            <a:spLocks noChangeArrowheads="1"/>
          </p:cNvSpPr>
          <p:nvPr/>
        </p:nvSpPr>
        <p:spPr bwMode="auto">
          <a:xfrm>
            <a:off x="6324600" y="3494088"/>
            <a:ext cx="2373313" cy="681037"/>
          </a:xfrm>
          <a:prstGeom prst="wedgeRoundRectCallout">
            <a:avLst>
              <a:gd name="adj1" fmla="val -136870"/>
              <a:gd name="adj2" fmla="val -62093"/>
              <a:gd name="adj3" fmla="val 16667"/>
            </a:avLst>
          </a:prstGeom>
          <a:solidFill>
            <a:srgbClr val="FFFF99"/>
          </a:solidFill>
          <a:ln w="9525">
            <a:noFill/>
            <a:round/>
            <a:headEnd/>
            <a:tailEnd/>
          </a:ln>
        </p:spPr>
        <p:txBody>
          <a:bodyPr>
            <a:spAutoFit/>
          </a:bodyPr>
          <a:lstStyle/>
          <a:p>
            <a:r>
              <a:rPr lang="en-US" sz="1700"/>
              <a:t>Type-specific reply handler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(2/7)</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456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4564"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5"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continuation implied base idl (HelloA.idl) </a:t>
            </a:r>
          </a:p>
        </p:txBody>
      </p:sp>
      <p:sp>
        <p:nvSpPr>
          <p:cNvPr id="194566"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AMI interface. Sender calls AMI interface on the AMI connector. The AMI connector</a:t>
            </a:r>
          </a:p>
          <a:p>
            <a:pPr>
              <a:spcBef>
                <a:spcPct val="0"/>
              </a:spcBef>
            </a:pPr>
            <a:r>
              <a:rPr lang="nl-NL" sz="1200" i="0">
                <a:latin typeface="Courier New" pitchFamily="49" charset="0"/>
                <a:cs typeface="Courier New" pitchFamily="49" charset="0"/>
              </a:rPr>
              <a:t>// calls Receiver using the MyFoo interface.</a:t>
            </a:r>
          </a:p>
          <a:p>
            <a:pPr>
              <a:spcBef>
                <a:spcPct val="0"/>
              </a:spcBef>
            </a:pPr>
            <a:r>
              <a:rPr lang="nl-NL" sz="1200" i="0">
                <a:latin typeface="Courier New" pitchFamily="49" charset="0"/>
                <a:cs typeface="Courier New" pitchFamily="49" charset="0"/>
              </a:rPr>
              <a:t>local interface AMI4CCM_MyFoo</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sendc_foo (</a:t>
            </a:r>
          </a:p>
          <a:p>
            <a:pPr>
              <a:spcBef>
                <a:spcPct val="0"/>
              </a:spcBef>
            </a:pPr>
            <a:r>
              <a:rPr lang="en-US" sz="1200" i="0">
                <a:latin typeface="Courier New" pitchFamily="49" charset="0"/>
                <a:cs typeface="Courier New" pitchFamily="49" charset="0"/>
              </a:rPr>
              <a:t>    in AMI4CCM_MyFooReplyHandler ami4ccm_handler, </a:t>
            </a:r>
          </a:p>
          <a:p>
            <a:pPr>
              <a:spcBef>
                <a:spcPct val="0"/>
              </a:spcBef>
            </a:pPr>
            <a:r>
              <a:rPr lang="en-US" sz="1200" i="0">
                <a:latin typeface="Courier New" pitchFamily="49" charset="0"/>
                <a:cs typeface="Courier New" pitchFamily="49" charset="0"/>
              </a:rPr>
              <a:t>    in string in_str);</a:t>
            </a:r>
          </a:p>
          <a:p>
            <a:pPr>
              <a:spcBef>
                <a:spcPct val="0"/>
              </a:spcBef>
            </a:pPr>
            <a:r>
              <a:rPr lang="en-US" sz="1200" i="0">
                <a:latin typeface="Courier New" pitchFamily="49" charset="0"/>
                <a:cs typeface="Courier New" pitchFamily="49" charset="0"/>
              </a:rPr>
              <a:t>  void sendc_get_rw_attrib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void sendc_set_rw_attrib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in short rw_attrib );</a:t>
            </a:r>
          </a:p>
          <a:p>
            <a:pPr>
              <a:spcBef>
                <a:spcPct val="0"/>
              </a:spcBef>
            </a:pPr>
            <a:r>
              <a:rPr lang="en-US" sz="1200" i="0">
                <a:latin typeface="Courier New" pitchFamily="49" charset="0"/>
                <a:cs typeface="Courier New" pitchFamily="49" charset="0"/>
              </a:rPr>
              <a:t>};</a:t>
            </a:r>
          </a:p>
          <a:p>
            <a:pPr>
              <a:spcBef>
                <a:spcPct val="0"/>
              </a:spcBef>
            </a:pPr>
            <a:endParaRPr lang="en-US" sz="1200" i="0">
              <a:latin typeface="Courier New" pitchFamily="49" charset="0"/>
              <a:cs typeface="Courier New" pitchFamily="49" charset="0"/>
            </a:endParaRPr>
          </a:p>
          <a:p>
            <a:pPr>
              <a:spcBef>
                <a:spcPct val="0"/>
              </a:spcBef>
            </a:pPr>
            <a:r>
              <a:rPr lang="en-US" sz="1200" i="0">
                <a:latin typeface="Courier New" pitchFamily="49" charset="0"/>
                <a:cs typeface="Courier New" pitchFamily="49" charset="0"/>
              </a:rPr>
              <a:t>module CCM_AMI::Connector_T&lt;MyFoo, AMI4CCM_MyFoo&gt; AMI4CCM_MyFoo_Connector;</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7" name="Rounded Rectangular Callout 7"/>
          <p:cNvSpPr>
            <a:spLocks noChangeArrowheads="1"/>
          </p:cNvSpPr>
          <p:nvPr/>
        </p:nvSpPr>
        <p:spPr bwMode="auto">
          <a:xfrm>
            <a:off x="1912938" y="5197475"/>
            <a:ext cx="5915025" cy="782638"/>
          </a:xfrm>
          <a:prstGeom prst="wedgeRoundRectCallout">
            <a:avLst>
              <a:gd name="adj1" fmla="val -38667"/>
              <a:gd name="adj2" fmla="val -100727"/>
              <a:gd name="adj3" fmla="val 16667"/>
            </a:avLst>
          </a:prstGeom>
          <a:solidFill>
            <a:srgbClr val="FFFF99"/>
          </a:solidFill>
          <a:ln w="9525">
            <a:noFill/>
            <a:round/>
            <a:headEnd/>
            <a:tailEnd/>
          </a:ln>
        </p:spPr>
        <p:txBody>
          <a:bodyPr>
            <a:spAutoFit/>
          </a:bodyPr>
          <a:lstStyle/>
          <a:p>
            <a:r>
              <a:rPr lang="en-US" sz="1600"/>
              <a:t>Connector :  uses MyFoo, the interface of the receiver.</a:t>
            </a:r>
          </a:p>
          <a:p>
            <a:r>
              <a:rPr lang="en-US" sz="1600"/>
              <a:t>provides AMI4CCM_MyFoo, the interface for the sender.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(3/7)</a:t>
            </a:r>
          </a:p>
        </p:txBody>
      </p:sp>
      <p:sp>
        <p:nvSpPr>
          <p:cNvPr id="194569" name="Rounded Rectangular Callout 7"/>
          <p:cNvSpPr>
            <a:spLocks noChangeArrowheads="1"/>
          </p:cNvSpPr>
          <p:nvPr/>
        </p:nvSpPr>
        <p:spPr bwMode="auto">
          <a:xfrm>
            <a:off x="6486525" y="2852738"/>
            <a:ext cx="2373313" cy="969962"/>
          </a:xfrm>
          <a:prstGeom prst="wedgeRoundRectCallout">
            <a:avLst>
              <a:gd name="adj1" fmla="val -86940"/>
              <a:gd name="adj2" fmla="val 11977"/>
              <a:gd name="adj3" fmla="val 16667"/>
            </a:avLst>
          </a:prstGeom>
          <a:solidFill>
            <a:srgbClr val="FFFF99"/>
          </a:solidFill>
          <a:ln w="9525">
            <a:noFill/>
            <a:round/>
            <a:headEnd/>
            <a:tailEnd/>
          </a:ln>
        </p:spPr>
        <p:txBody>
          <a:bodyPr>
            <a:spAutoFit/>
          </a:bodyPr>
          <a:lstStyle/>
          <a:p>
            <a:r>
              <a:rPr lang="en-US" sz="1700"/>
              <a:t>Type-specific asynch interface for making invocations</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558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defRPr/>
            </a:pPr>
            <a:endParaRPr lang="en-US" sz="1200" i="0" dirty="0">
              <a:latin typeface="Courier New" pitchFamily="49" charset="0"/>
              <a:cs typeface="Courier New" pitchFamily="49" charset="0"/>
            </a:endParaRPr>
          </a:p>
          <a:p>
            <a:pPr>
              <a:spcBef>
                <a:spcPct val="0"/>
              </a:spcBef>
              <a:defRPr/>
            </a:pPr>
            <a:endParaRPr lang="en-US" sz="1200" i="0" dirty="0">
              <a:latin typeface="Courier New" pitchFamily="49" charset="0"/>
              <a:cs typeface="Courier New" pitchFamily="49" charset="0"/>
            </a:endParaRPr>
          </a:p>
          <a:p>
            <a:pPr>
              <a:spcBef>
                <a:spcPct val="0"/>
              </a:spcBef>
              <a:defRPr/>
            </a:pPr>
            <a:r>
              <a:rPr lang="en-US" sz="1200" i="0" dirty="0">
                <a:latin typeface="Courier New" pitchFamily="49" charset="0"/>
                <a:cs typeface="Courier New" pitchFamily="49" charset="0"/>
              </a:rPr>
              <a:t>#</a:t>
            </a:r>
            <a:r>
              <a:rPr lang="en-US" sz="1200" i="0" dirty="0" err="1">
                <a:latin typeface="Courier New" pitchFamily="49" charset="0"/>
                <a:cs typeface="Courier New" pitchFamily="49" charset="0"/>
              </a:rPr>
              <a:t>pragma</a:t>
            </a:r>
            <a:r>
              <a:rPr lang="en-US" sz="1200" i="0" dirty="0">
                <a:latin typeface="Courier New" pitchFamily="49" charset="0"/>
                <a:cs typeface="Courier New" pitchFamily="49" charset="0"/>
              </a:rPr>
              <a:t> ciao ami4ccm receptacle “Sender::</a:t>
            </a:r>
            <a:r>
              <a:rPr lang="en-US" sz="1200" i="0" dirty="0" err="1">
                <a:latin typeface="Courier New" pitchFamily="49" charset="0"/>
                <a:cs typeface="Courier New" pitchFamily="49" charset="0"/>
              </a:rPr>
              <a:t>run_my_foo</a:t>
            </a:r>
            <a:r>
              <a:rPr lang="en-US" sz="1200" i="0" dirty="0">
                <a:latin typeface="Courier New" pitchFamily="49" charset="0"/>
                <a:cs typeface="Courier New" pitchFamily="49" charset="0"/>
              </a:rPr>
              <a:t>"</a:t>
            </a:r>
            <a:endParaRPr lang="nl-NL" sz="1200" i="0" dirty="0">
              <a:latin typeface="Courier New" pitchFamily="49" charset="0"/>
              <a:cs typeface="Courier New" pitchFamily="49" charset="0"/>
            </a:endParaRPr>
          </a:p>
          <a:p>
            <a:pPr>
              <a:spcBef>
                <a:spcPct val="0"/>
              </a:spcBef>
              <a:defRPr/>
            </a:pPr>
            <a:endParaRPr lang="nl-NL" sz="1200" b="1" i="0" dirty="0">
              <a:latin typeface="Courier New" pitchFamily="49" charset="0"/>
              <a:cs typeface="Courier New" pitchFamily="49" charset="0"/>
            </a:endParaRPr>
          </a:p>
          <a:p>
            <a:pPr>
              <a:spcBef>
                <a:spcPct val="0"/>
              </a:spcBef>
              <a:defRPr/>
            </a:pPr>
            <a:r>
              <a:rPr lang="nl-NL" sz="1200" b="1" i="0" dirty="0">
                <a:latin typeface="Courier New" pitchFamily="49" charset="0"/>
                <a:cs typeface="Courier New" pitchFamily="49" charset="0"/>
              </a:rPr>
              <a:t>// SENDER COMPONENT</a:t>
            </a:r>
            <a:endParaRPr lang="nl-NL" sz="1200" i="0" dirty="0">
              <a:latin typeface="Courier New" pitchFamily="49" charset="0"/>
              <a:cs typeface="Courier New" pitchFamily="49" charset="0"/>
            </a:endParaRPr>
          </a:p>
          <a:p>
            <a:pPr>
              <a:spcBef>
                <a:spcPct val="0"/>
              </a:spcBef>
              <a:defRPr/>
            </a:pPr>
            <a:r>
              <a:rPr lang="nl-NL" sz="1200" i="0" dirty="0">
                <a:latin typeface="Courier New" pitchFamily="49" charset="0"/>
                <a:cs typeface="Courier New" pitchFamily="49" charset="0"/>
              </a:rPr>
              <a:t>component Sender</a:t>
            </a:r>
          </a:p>
          <a:p>
            <a:pPr>
              <a:spcBef>
                <a:spcPct val="0"/>
              </a:spcBef>
              <a:defRPr/>
            </a:pPr>
            <a:r>
              <a:rPr lang="nl-NL" sz="1200" i="0" dirty="0">
                <a:latin typeface="Courier New" pitchFamily="49" charset="0"/>
                <a:cs typeface="Courier New" pitchFamily="49" charset="0"/>
              </a:rPr>
              <a:t>  {</a:t>
            </a:r>
          </a:p>
          <a:p>
            <a:pPr>
              <a:spcBef>
                <a:spcPct val="0"/>
              </a:spcBef>
              <a:defRPr/>
            </a:pPr>
            <a:r>
              <a:rPr lang="nl-NL" sz="1200" i="0" dirty="0">
                <a:latin typeface="Courier New" pitchFamily="49" charset="0"/>
                <a:cs typeface="Courier New" pitchFamily="49" charset="0"/>
              </a:rPr>
              <a:t>    // For synchronous invocation</a:t>
            </a:r>
          </a:p>
          <a:p>
            <a:pPr>
              <a:spcBef>
                <a:spcPct val="0"/>
              </a:spcBef>
              <a:defRPr/>
            </a:pPr>
            <a:r>
              <a:rPr lang="nl-NL" sz="1200" i="0" dirty="0">
                <a:latin typeface="Courier New" pitchFamily="49" charset="0"/>
                <a:cs typeface="Courier New" pitchFamily="49" charset="0"/>
              </a:rPr>
              <a:t>    uses MyFoo run_my_foo;</a:t>
            </a:r>
          </a:p>
          <a:p>
            <a:pPr>
              <a:spcBef>
                <a:spcPct val="0"/>
              </a:spcBef>
              <a:defRPr/>
            </a:pPr>
            <a:r>
              <a:rPr lang="nl-NL" sz="1200" i="0" dirty="0">
                <a:latin typeface="Courier New" pitchFamily="49" charset="0"/>
                <a:cs typeface="Courier New" pitchFamily="49" charset="0"/>
              </a:rPr>
              <a:t>  };</a:t>
            </a:r>
          </a:p>
          <a:p>
            <a:pPr>
              <a:spcBef>
                <a:spcPct val="0"/>
              </a:spcBef>
              <a:defRPr/>
            </a:pPr>
            <a:endParaRPr lang="nl-NL" sz="1200" i="0" dirty="0">
              <a:latin typeface="Courier New" pitchFamily="49" charset="0"/>
              <a:cs typeface="Courier New" pitchFamily="49" charset="0"/>
            </a:endParaRPr>
          </a:p>
          <a:p>
            <a:pPr>
              <a:defRPr/>
            </a:pPr>
            <a:endParaRPr lang="en-US" sz="1200" i="0" dirty="0"/>
          </a:p>
          <a:p>
            <a:pPr>
              <a:defRPr/>
            </a:pPr>
            <a:r>
              <a:rPr lang="en-US" sz="1400" i="0" dirty="0">
                <a:latin typeface="+mn-lt"/>
              </a:rPr>
              <a:t>For asynchronous invocations, the Sender component uses the AMI4CCM_MyFoo interface of the AMI component and provides the AMI4CCM_MyFooReplyHandler interface to the AMI component.</a:t>
            </a:r>
          </a:p>
          <a:p>
            <a:pPr>
              <a:defRPr/>
            </a:pPr>
            <a:r>
              <a:rPr lang="en-US" sz="1400" i="0" dirty="0">
                <a:latin typeface="+mn-lt"/>
              </a:rPr>
              <a:t>For synchronous invocations, the Sender component uses the </a:t>
            </a:r>
            <a:r>
              <a:rPr lang="en-US" sz="1400" i="0" dirty="0" err="1">
                <a:latin typeface="+mn-lt"/>
              </a:rPr>
              <a:t>MyFoo</a:t>
            </a:r>
            <a:r>
              <a:rPr lang="en-US" sz="1400" i="0" dirty="0">
                <a:latin typeface="+mn-lt"/>
              </a:rPr>
              <a:t> interface (which the Receiver provides).</a:t>
            </a:r>
          </a:p>
          <a:p>
            <a:pPr>
              <a:spcBef>
                <a:spcPct val="0"/>
              </a:spcBef>
              <a:defRPr/>
            </a:pPr>
            <a:endParaRPr lang="nl-NL" sz="1200" i="0" dirty="0">
              <a:latin typeface="Courier New" pitchFamily="49" charset="0"/>
              <a:cs typeface="Courier New" pitchFamily="49" charset="0"/>
            </a:endParaRPr>
          </a:p>
        </p:txBody>
      </p:sp>
      <p:sp>
        <p:nvSpPr>
          <p:cNvPr id="195589" name="Rounded Rectangular Callout 7"/>
          <p:cNvSpPr>
            <a:spLocks noChangeArrowheads="1"/>
          </p:cNvSpPr>
          <p:nvPr/>
        </p:nvSpPr>
        <p:spPr bwMode="auto">
          <a:xfrm>
            <a:off x="466725" y="1181100"/>
            <a:ext cx="8220075" cy="392113"/>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dirty="0"/>
              <a:t>The  interface to write for the Sender </a:t>
            </a:r>
            <a:r>
              <a:rPr lang="en-US" sz="1700" dirty="0" smtClean="0"/>
              <a:t>(Hello_Sender.idl</a:t>
            </a:r>
            <a:r>
              <a:rPr lang="en-US" sz="1700" dirty="0"/>
              <a:t>) :</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(4/7)</a:t>
            </a:r>
          </a:p>
        </p:txBody>
      </p:sp>
      <p:sp>
        <p:nvSpPr>
          <p:cNvPr id="195591" name="Rounded Rectangular Callout 7"/>
          <p:cNvSpPr>
            <a:spLocks noChangeArrowheads="1"/>
          </p:cNvSpPr>
          <p:nvPr/>
        </p:nvSpPr>
        <p:spPr bwMode="auto">
          <a:xfrm>
            <a:off x="5886450" y="1933575"/>
            <a:ext cx="2419350" cy="969963"/>
          </a:xfrm>
          <a:prstGeom prst="wedgeRoundRectCallout">
            <a:avLst>
              <a:gd name="adj1" fmla="val -65463"/>
              <a:gd name="adj2" fmla="val -37815"/>
              <a:gd name="adj3" fmla="val 16667"/>
            </a:avLst>
          </a:prstGeom>
          <a:solidFill>
            <a:srgbClr val="FFFF99"/>
          </a:solidFill>
          <a:ln w="9525">
            <a:noFill/>
            <a:round/>
            <a:headEnd/>
            <a:tailEnd/>
          </a:ln>
        </p:spPr>
        <p:txBody>
          <a:bodyPr>
            <a:spAutoFit/>
          </a:bodyPr>
          <a:lstStyle/>
          <a:p>
            <a:r>
              <a:rPr lang="en-US" sz="1700"/>
              <a:t>Pragma is used for implying the asynch receptacle. </a:t>
            </a:r>
          </a:p>
        </p:txBody>
      </p:sp>
      <p:sp>
        <p:nvSpPr>
          <p:cNvPr id="195592" name="Rounded Rectangular Callout 7"/>
          <p:cNvSpPr>
            <a:spLocks noChangeArrowheads="1"/>
          </p:cNvSpPr>
          <p:nvPr/>
        </p:nvSpPr>
        <p:spPr bwMode="auto">
          <a:xfrm>
            <a:off x="5786438" y="5176838"/>
            <a:ext cx="3000375" cy="509587"/>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the  implied interface for the Sender(Hello_SenderE.idl) </a:t>
            </a:r>
          </a:p>
        </p:txBody>
      </p:sp>
      <p:sp>
        <p:nvSpPr>
          <p:cNvPr id="195593" name="TextBox 11"/>
          <p:cNvSpPr txBox="1">
            <a:spLocks noChangeArrowheads="1"/>
          </p:cNvSpPr>
          <p:nvPr/>
        </p:nvSpPr>
        <p:spPr bwMode="auto">
          <a:xfrm>
            <a:off x="460375" y="4837113"/>
            <a:ext cx="7912100" cy="1016000"/>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local interface CCM_Sender_Context: ::Components::SessionContext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::MyFoo get_connection_run_my_foo ();</a:t>
            </a:r>
          </a:p>
          <a:p>
            <a:pPr>
              <a:spcBef>
                <a:spcPct val="0"/>
              </a:spcBef>
            </a:pPr>
            <a:r>
              <a:rPr lang="nl-NL" sz="1200" i="0">
                <a:latin typeface="Courier New" pitchFamily="49" charset="0"/>
                <a:cs typeface="Courier New" pitchFamily="49" charset="0"/>
              </a:rPr>
              <a:t>    ::AMI4CCM_MyFoo get_connection_sendc_run_my_foo ();</a:t>
            </a:r>
          </a:p>
          <a:p>
            <a:pPr>
              <a:spcBef>
                <a:spcPct val="0"/>
              </a:spcBef>
            </a:pPr>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661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6612"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6613" name="Rounded Rectangular Callout 7"/>
          <p:cNvSpPr>
            <a:spLocks noChangeArrowheads="1"/>
          </p:cNvSpPr>
          <p:nvPr/>
        </p:nvSpPr>
        <p:spPr bwMode="auto">
          <a:xfrm>
            <a:off x="401638" y="1368425"/>
            <a:ext cx="8220075" cy="681038"/>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Connector, the AMI-Component, will be generated completely by the IDL compiler by implying ami4ccm.idl</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(5/7)</a:t>
            </a:r>
          </a:p>
        </p:txBody>
      </p:sp>
      <p:sp>
        <p:nvSpPr>
          <p:cNvPr id="196615" name="Rounded Rectangular Callout 7"/>
          <p:cNvSpPr>
            <a:spLocks noChangeArrowheads="1"/>
          </p:cNvSpPr>
          <p:nvPr/>
        </p:nvSpPr>
        <p:spPr bwMode="auto">
          <a:xfrm>
            <a:off x="5172075" y="3694113"/>
            <a:ext cx="3001963" cy="511175"/>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ami4ccm.idl, defining the connector interface</a:t>
            </a:r>
          </a:p>
        </p:txBody>
      </p:sp>
      <p:sp>
        <p:nvSpPr>
          <p:cNvPr id="196616" name="TextBox 11"/>
          <p:cNvSpPr txBox="1">
            <a:spLocks noChangeArrowheads="1"/>
          </p:cNvSpPr>
          <p:nvPr/>
        </p:nvSpPr>
        <p:spPr bwMode="auto">
          <a:xfrm>
            <a:off x="485775" y="2181225"/>
            <a:ext cx="7913688" cy="3508375"/>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connector AMI4CCM_Base</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a:t>
            </a:r>
          </a:p>
          <a:p>
            <a:pPr>
              <a:spcBef>
                <a:spcPct val="0"/>
              </a:spcBef>
            </a:pPr>
            <a:endParaRPr lang="nl-NL" sz="1200" i="0">
              <a:latin typeface="Courier New" pitchFamily="49" charset="0"/>
              <a:cs typeface="Courier New" pitchFamily="49" charset="0"/>
            </a:endParaRPr>
          </a:p>
          <a:p>
            <a:pPr>
              <a:spcBef>
                <a:spcPct val="0"/>
              </a:spcBef>
            </a:pPr>
            <a:r>
              <a:rPr lang="fr-FR" sz="1200" i="0">
                <a:latin typeface="Courier New" pitchFamily="49" charset="0"/>
                <a:cs typeface="Courier New" pitchFamily="49" charset="0"/>
              </a:rPr>
              <a:t>module Connector_T&lt;interface T, interface AMI4CCM_T&gt;</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porttype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AMI4CCM_T ami4ccm_provides;</a:t>
            </a:r>
          </a:p>
          <a:p>
            <a:pPr>
              <a:spcBef>
                <a:spcPct val="0"/>
              </a:spcBef>
            </a:pPr>
            <a:r>
              <a:rPr lang="nl-NL" sz="1200" i="0">
                <a:latin typeface="Courier New" pitchFamily="49" charset="0"/>
                <a:cs typeface="Courier New" pitchFamily="49" charset="0"/>
              </a:rPr>
              <a:t>       uses T ami4ccm_uses;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connector AMI4CCM_Connector : AMI4CCM_Base</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port AMI4CCM_Port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a:t>
            </a:r>
          </a:p>
          <a:p>
            <a:r>
              <a:rPr lang="nl-NL" sz="1200" i="0"/>
              <a:t>  </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763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7636"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7637" name="Rounded Rectangular Callout 7"/>
          <p:cNvSpPr>
            <a:spLocks noChangeArrowheads="1"/>
          </p:cNvSpPr>
          <p:nvPr/>
        </p:nvSpPr>
        <p:spPr bwMode="auto">
          <a:xfrm>
            <a:off x="419100" y="1277938"/>
            <a:ext cx="8221663" cy="9715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dirty="0"/>
              <a:t>The Receiver </a:t>
            </a:r>
            <a:r>
              <a:rPr lang="en-US" sz="1700" i="0" dirty="0" smtClean="0"/>
              <a:t>just </a:t>
            </a:r>
            <a:r>
              <a:rPr lang="en-US" sz="1700" i="0" dirty="0"/>
              <a:t>implements the interface provided by the application programmer. The Receiver component has no idea which component (in this case Sender or AMI) uses his interface!</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(6/7)</a:t>
            </a:r>
          </a:p>
        </p:txBody>
      </p:sp>
      <p:sp>
        <p:nvSpPr>
          <p:cNvPr id="197639" name="Rounded Rectangular Callout 7"/>
          <p:cNvSpPr>
            <a:spLocks noChangeArrowheads="1"/>
          </p:cNvSpPr>
          <p:nvPr/>
        </p:nvSpPr>
        <p:spPr bwMode="auto">
          <a:xfrm>
            <a:off x="460375" y="2517775"/>
            <a:ext cx="6958013" cy="3746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600" i="0" dirty="0"/>
              <a:t>The </a:t>
            </a:r>
            <a:r>
              <a:rPr lang="en-US" sz="1600" i="0" dirty="0" smtClean="0"/>
              <a:t>interface </a:t>
            </a:r>
            <a:r>
              <a:rPr lang="en-US" sz="1600" i="0" dirty="0"/>
              <a:t>to write for the </a:t>
            </a:r>
            <a:r>
              <a:rPr lang="en-US" sz="1600" i="0" dirty="0" smtClean="0"/>
              <a:t>Receiver </a:t>
            </a:r>
            <a:r>
              <a:rPr lang="en-US" sz="1600" i="0" dirty="0"/>
              <a:t>( Hello_Receiver.idl) :</a:t>
            </a:r>
          </a:p>
        </p:txBody>
      </p:sp>
      <p:sp>
        <p:nvSpPr>
          <p:cNvPr id="197640" name="TextBox 11"/>
          <p:cNvSpPr txBox="1">
            <a:spLocks noChangeArrowheads="1"/>
          </p:cNvSpPr>
          <p:nvPr/>
        </p:nvSpPr>
        <p:spPr bwMode="auto">
          <a:xfrm>
            <a:off x="542925" y="3125788"/>
            <a:ext cx="7912100" cy="1477962"/>
          </a:xfrm>
          <a:prstGeom prst="rect">
            <a:avLst/>
          </a:prstGeom>
          <a:noFill/>
          <a:ln w="9525">
            <a:noFill/>
            <a:miter lim="800000"/>
            <a:headEnd/>
            <a:tailEnd/>
          </a:ln>
        </p:spPr>
        <p:txBody>
          <a:bodyPr>
            <a:spAutoFit/>
          </a:bodyPr>
          <a:lstStyle/>
          <a:p>
            <a:pPr>
              <a:spcBef>
                <a:spcPct val="0"/>
              </a:spcBef>
            </a:pPr>
            <a:endParaRPr lang="nl-NL" sz="1200" b="1" i="0">
              <a:latin typeface="Courier New" pitchFamily="49" charset="0"/>
              <a:cs typeface="Courier New" pitchFamily="49" charset="0"/>
            </a:endParaRPr>
          </a:p>
          <a:p>
            <a:pPr>
              <a:spcBef>
                <a:spcPct val="0"/>
              </a:spcBef>
            </a:pPr>
            <a:r>
              <a:rPr lang="nl-NL" sz="1200" b="1" i="0">
                <a:latin typeface="Courier New" pitchFamily="49" charset="0"/>
                <a:cs typeface="Courier New" pitchFamily="49" charset="0"/>
              </a:rPr>
              <a:t>// RECEIVER COMPONENT</a:t>
            </a:r>
            <a:endParaRPr lang="nl-NL"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component Receiver</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MyFoo do_my_foo;</a:t>
            </a:r>
          </a:p>
          <a:p>
            <a:pPr>
              <a:spcBef>
                <a:spcPct val="0"/>
              </a:spcBef>
            </a:pPr>
            <a:r>
              <a:rPr lang="nl-NL" sz="1200" i="0">
                <a:latin typeface="Courier New" pitchFamily="49" charset="0"/>
                <a:cs typeface="Courier New" pitchFamily="49" charset="0"/>
              </a:rPr>
              <a:t>  };</a:t>
            </a:r>
          </a:p>
          <a:p>
            <a:r>
              <a:rPr lang="nl-NL" sz="1200" i="0"/>
              <a:t>  </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865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866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8661" name="Rounded Rectangular Callout 7"/>
          <p:cNvSpPr>
            <a:spLocks noChangeArrowheads="1"/>
          </p:cNvSpPr>
          <p:nvPr/>
        </p:nvSpPr>
        <p:spPr bwMode="auto">
          <a:xfrm>
            <a:off x="419100" y="1277938"/>
            <a:ext cx="8221663" cy="392112"/>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ExceptionHolder only delivers the functionality to rethrow the original exception</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(7/7)</a:t>
            </a:r>
          </a:p>
        </p:txBody>
      </p:sp>
      <p:sp>
        <p:nvSpPr>
          <p:cNvPr id="198663" name="TextBox 11"/>
          <p:cNvSpPr txBox="1">
            <a:spLocks noChangeArrowheads="1"/>
          </p:cNvSpPr>
          <p:nvPr/>
        </p:nvSpPr>
        <p:spPr bwMode="auto">
          <a:xfrm>
            <a:off x="385763" y="1993900"/>
            <a:ext cx="7912100" cy="1662113"/>
          </a:xfrm>
          <a:prstGeom prst="rect">
            <a:avLst/>
          </a:prstGeom>
          <a:noFill/>
          <a:ln w="9525">
            <a:noFill/>
            <a:miter lim="800000"/>
            <a:headEnd/>
            <a:tailEnd/>
          </a:ln>
        </p:spPr>
        <p:txBody>
          <a:bodyPr>
            <a:spAutoFit/>
          </a:bodyPr>
          <a:lstStyle/>
          <a:p>
            <a:r>
              <a:rPr lang="nl-NL" sz="1200" i="0">
                <a:latin typeface="Courier New" pitchFamily="49" charset="0"/>
                <a:cs typeface="Courier New" pitchFamily="49" charset="0"/>
              </a:rPr>
              <a:t>native UserExceptionBase;</a:t>
            </a:r>
          </a:p>
          <a:p>
            <a:r>
              <a:rPr lang="nl-NL" sz="1200" i="0">
                <a:latin typeface="Courier New" pitchFamily="49" charset="0"/>
                <a:cs typeface="Courier New" pitchFamily="49" charset="0"/>
              </a:rPr>
              <a:t>local interface ExceptionHolder</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void raise_exception() raises (UserExceptionBase);</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p:txBody>
          <a:bodyPr/>
          <a:lstStyle/>
          <a:p>
            <a:pPr eaLnBrk="1" hangingPunct="1"/>
            <a:r>
              <a:rPr lang="en-US" smtClean="0"/>
              <a:t>Overview of the implied ports</a:t>
            </a:r>
          </a:p>
        </p:txBody>
      </p:sp>
      <p:sp>
        <p:nvSpPr>
          <p:cNvPr id="199683"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1654175"/>
            <a:ext cx="5159375" cy="1293813"/>
          </a:xfrm>
          <a:prstGeom prst="wedgeRoundRectCallout">
            <a:avLst>
              <a:gd name="adj1" fmla="val 23588"/>
              <a:gd name="adj2" fmla="val -49819"/>
              <a:gd name="adj3" fmla="val 16667"/>
            </a:avLst>
          </a:prstGeom>
          <a:solidFill>
            <a:srgbClr val="FFFF99"/>
          </a:solidFill>
          <a:ln w="9525">
            <a:noFill/>
            <a:round/>
            <a:headEnd/>
            <a:tailEnd/>
          </a:ln>
        </p:spPr>
        <p:txBody>
          <a:bodyPr>
            <a:spAutoFit/>
          </a:bodyPr>
          <a:lstStyle/>
          <a:p>
            <a:pPr>
              <a:spcBef>
                <a:spcPct val="0"/>
              </a:spcBef>
            </a:pPr>
            <a:r>
              <a:rPr lang="nl-NL" sz="1400" b="1" i="0" dirty="0">
                <a:latin typeface="Courier New" pitchFamily="49" charset="0"/>
                <a:cs typeface="Courier New" pitchFamily="49" charset="0"/>
              </a:rPr>
              <a:t>// SENDER COMPONENT</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For </a:t>
            </a:r>
            <a:r>
              <a:rPr lang="nl-NL" sz="1400" i="0" dirty="0" err="1">
                <a:latin typeface="Courier New" pitchFamily="49" charset="0"/>
                <a:cs typeface="Courier New" pitchFamily="49" charset="0"/>
              </a:rPr>
              <a:t>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uses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MyFoo</a:t>
            </a:r>
            <a:r>
              <a:rPr lang="nl-NL" sz="1400" i="0" dirty="0">
                <a:latin typeface="Courier New" pitchFamily="49" charset="0"/>
                <a:cs typeface="Courier New" pitchFamily="49" charset="0"/>
              </a:rPr>
              <a:t> run_</a:t>
            </a:r>
            <a:r>
              <a:rPr lang="nl-NL" sz="1400" i="0" dirty="0" err="1">
                <a:latin typeface="Courier New" pitchFamily="49" charset="0"/>
                <a:cs typeface="Courier New" pitchFamily="49" charset="0"/>
              </a:rPr>
              <a:t>my</a:t>
            </a:r>
            <a:r>
              <a:rPr lang="nl-NL" sz="1400" i="0" dirty="0">
                <a:latin typeface="Courier New" pitchFamily="49" charset="0"/>
                <a:cs typeface="Courier New" pitchFamily="49" charset="0"/>
              </a:rPr>
              <a:t>_</a:t>
            </a:r>
            <a:r>
              <a:rPr lang="nl-NL" sz="1400" i="0" dirty="0" err="1">
                <a:latin typeface="Courier New" pitchFamily="49" charset="0"/>
                <a:cs typeface="Courier New" pitchFamily="49" charset="0"/>
              </a:rPr>
              <a:t>foo</a:t>
            </a:r>
            <a:r>
              <a:rPr lang="nl-NL" sz="1400" i="0" dirty="0">
                <a:latin typeface="Courier New" pitchFamily="49" charset="0"/>
                <a:cs typeface="Courier New" pitchFamily="49" charset="0"/>
              </a:rPr>
              <a:t>;</a:t>
            </a:r>
          </a:p>
          <a:p>
            <a:pPr>
              <a:spcBef>
                <a:spcPct val="0"/>
              </a:spcBef>
            </a:pPr>
            <a:r>
              <a:rPr lang="en-US" sz="1400" i="0" dirty="0">
                <a:latin typeface="Courier New" pitchFamily="49" charset="0"/>
                <a:cs typeface="Courier New" pitchFamily="49" charset="0"/>
              </a:rPr>
              <a:t>// </a:t>
            </a:r>
            <a:r>
              <a:rPr lang="nl-NL" sz="1400" i="0" dirty="0">
                <a:latin typeface="Courier New" pitchFamily="49" charset="0"/>
                <a:cs typeface="Courier New" pitchFamily="49" charset="0"/>
              </a:rPr>
              <a:t>For </a:t>
            </a:r>
            <a:r>
              <a:rPr lang="nl-NL" sz="1400" i="0" dirty="0" err="1">
                <a:latin typeface="Courier New" pitchFamily="49" charset="0"/>
                <a:cs typeface="Courier New" pitchFamily="49" charset="0"/>
              </a:rPr>
              <a:t>asynchronous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en-US" sz="1400" i="0" dirty="0">
                <a:latin typeface="Courier New" pitchFamily="49" charset="0"/>
                <a:cs typeface="Courier New" pitchFamily="49" charset="0"/>
              </a:rPr>
              <a:t>    uses AMI4CCM_MyFoo </a:t>
            </a:r>
            <a:r>
              <a:rPr lang="en-US" sz="1400" i="0" dirty="0" err="1">
                <a:latin typeface="Courier New" pitchFamily="49" charset="0"/>
                <a:cs typeface="Courier New" pitchFamily="49" charset="0"/>
              </a:rPr>
              <a:t>sendc_run_my_foo</a:t>
            </a:r>
            <a:r>
              <a:rPr lang="nl-NL" sz="1400" i="0" dirty="0">
                <a:latin typeface="Courier New" pitchFamily="49" charset="0"/>
                <a:cs typeface="Courier New" pitchFamily="49" charset="0"/>
              </a:rPr>
              <a:t>  </a:t>
            </a:r>
          </a:p>
        </p:txBody>
      </p:sp>
      <p:sp>
        <p:nvSpPr>
          <p:cNvPr id="113668" name="Rounded Rectangular Callout 4"/>
          <p:cNvSpPr>
            <a:spLocks noChangeArrowheads="1"/>
          </p:cNvSpPr>
          <p:nvPr/>
        </p:nvSpPr>
        <p:spPr bwMode="auto">
          <a:xfrm>
            <a:off x="5314950" y="2703513"/>
            <a:ext cx="3829050" cy="1174750"/>
          </a:xfrm>
          <a:prstGeom prst="wedgeRoundRectCallout">
            <a:avLst>
              <a:gd name="adj1" fmla="val -18097"/>
              <a:gd name="adj2" fmla="val -51884"/>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 RECEIVER COMPONENT</a:t>
            </a:r>
          </a:p>
          <a:p>
            <a:pPr>
              <a:spcBef>
                <a:spcPct val="0"/>
              </a:spcBef>
            </a:pPr>
            <a:r>
              <a:rPr lang="nl-NL" sz="1400" i="0">
                <a:latin typeface="Courier New" pitchFamily="49" charset="0"/>
                <a:cs typeface="Courier New" pitchFamily="49" charset="0"/>
              </a:rPr>
              <a:t>// Provides</a:t>
            </a:r>
          </a:p>
          <a:p>
            <a:pPr>
              <a:spcBef>
                <a:spcPct val="0"/>
              </a:spcBef>
            </a:pPr>
            <a:r>
              <a:rPr lang="nl-NL" sz="1400" i="0">
                <a:latin typeface="Courier New" pitchFamily="49" charset="0"/>
                <a:cs typeface="Courier New" pitchFamily="49" charset="0"/>
              </a:rPr>
              <a:t>   provides MyFoo do_my_foo;</a:t>
            </a:r>
          </a:p>
          <a:p>
            <a:endParaRPr lang="en-US" sz="1400">
              <a:latin typeface="Courier New" pitchFamily="49" charset="0"/>
              <a:cs typeface="Courier New" pitchFamily="49" charset="0"/>
            </a:endParaRPr>
          </a:p>
        </p:txBody>
      </p:sp>
      <p:sp>
        <p:nvSpPr>
          <p:cNvPr id="113669" name="Rounded Rectangular Callout 5"/>
          <p:cNvSpPr>
            <a:spLocks noChangeArrowheads="1"/>
          </p:cNvSpPr>
          <p:nvPr/>
        </p:nvSpPr>
        <p:spPr bwMode="auto">
          <a:xfrm>
            <a:off x="1670050" y="4403725"/>
            <a:ext cx="5541963" cy="1293813"/>
          </a:xfrm>
          <a:prstGeom prst="wedgeRoundRectCallout">
            <a:avLst>
              <a:gd name="adj1" fmla="val -13681"/>
              <a:gd name="adj2" fmla="val -49898"/>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//AMI connector </a:t>
            </a:r>
          </a:p>
          <a:p>
            <a:pPr>
              <a:spcBef>
                <a:spcPct val="0"/>
              </a:spcBef>
            </a:pPr>
            <a:r>
              <a:rPr lang="en-US" sz="1400" i="0">
                <a:latin typeface="Courier New" pitchFamily="49" charset="0"/>
                <a:cs typeface="Courier New" pitchFamily="49" charset="0"/>
              </a:rPr>
              <a:t>// Provides the interface for Sender:</a:t>
            </a:r>
          </a:p>
          <a:p>
            <a:pPr>
              <a:spcBef>
                <a:spcPct val="0"/>
              </a:spcBef>
            </a:pPr>
            <a:r>
              <a:rPr lang="nl-NL" sz="1400" i="0">
                <a:latin typeface="Courier New" pitchFamily="49" charset="0"/>
                <a:cs typeface="Courier New" pitchFamily="49" charset="0"/>
              </a:rPr>
              <a:t>   provides AMI4CCM_MyFoo ami4ccm_provides;</a:t>
            </a:r>
          </a:p>
          <a:p>
            <a:pPr>
              <a:spcBef>
                <a:spcPct val="0"/>
              </a:spcBef>
            </a:pPr>
            <a:r>
              <a:rPr lang="en-US" sz="1400" i="0">
                <a:latin typeface="Courier New" pitchFamily="49" charset="0"/>
                <a:cs typeface="Courier New" pitchFamily="49" charset="0"/>
              </a:rPr>
              <a:t>// Uses the interface of the Receiver ('server')</a:t>
            </a:r>
          </a:p>
          <a:p>
            <a:pPr>
              <a:spcBef>
                <a:spcPct val="0"/>
              </a:spcBef>
            </a:pPr>
            <a:r>
              <a:rPr lang="en-US" sz="1400" i="0">
                <a:latin typeface="Courier New" pitchFamily="49" charset="0"/>
                <a:cs typeface="Courier New" pitchFamily="49" charset="0"/>
              </a:rPr>
              <a:t>   uses MyFoo  ami4ccm_uses;</a:t>
            </a:r>
            <a:r>
              <a:rPr lang="en-US" sz="1400">
                <a:latin typeface="Courier New" pitchFamily="49" charset="0"/>
                <a:cs typeface="Courier New" pitchFamily="49" charset="0"/>
              </a:rPr>
              <a:t>  </a:t>
            </a:r>
          </a:p>
        </p:txBody>
      </p:sp>
      <p:cxnSp>
        <p:nvCxnSpPr>
          <p:cNvPr id="199687" name="Straight Arrow Connector 17"/>
          <p:cNvCxnSpPr>
            <a:cxnSpLocks noChangeShapeType="1"/>
          </p:cNvCxnSpPr>
          <p:nvPr/>
        </p:nvCxnSpPr>
        <p:spPr bwMode="auto">
          <a:xfrm>
            <a:off x="2855913" y="2370138"/>
            <a:ext cx="914400" cy="914400"/>
          </a:xfrm>
          <a:prstGeom prst="straightConnector1">
            <a:avLst/>
          </a:prstGeom>
          <a:noFill/>
          <a:ln w="9525" algn="ctr">
            <a:noFill/>
            <a:round/>
            <a:headEnd/>
            <a:tailEnd type="arrow" w="med" len="med"/>
          </a:ln>
        </p:spPr>
      </p:cxnSp>
      <p:cxnSp>
        <p:nvCxnSpPr>
          <p:cNvPr id="199688" name="Straight Arrow Connector 33"/>
          <p:cNvCxnSpPr>
            <a:cxnSpLocks noChangeShapeType="1"/>
          </p:cNvCxnSpPr>
          <p:nvPr/>
        </p:nvCxnSpPr>
        <p:spPr bwMode="auto">
          <a:xfrm>
            <a:off x="3097213" y="2324100"/>
            <a:ext cx="914400" cy="914400"/>
          </a:xfrm>
          <a:prstGeom prst="straightConnector1">
            <a:avLst/>
          </a:prstGeom>
          <a:noFill/>
          <a:ln w="9525" algn="ctr">
            <a:noFill/>
            <a:round/>
            <a:headEnd type="arrow" w="med" len="med"/>
            <a:tailEnd type="arrow" w="med" len="med"/>
          </a:ln>
        </p:spPr>
      </p:cxnSp>
      <p:cxnSp>
        <p:nvCxnSpPr>
          <p:cNvPr id="36" name="Straight Arrow Connector 35"/>
          <p:cNvCxnSpPr/>
          <p:nvPr/>
        </p:nvCxnSpPr>
        <p:spPr bwMode="auto">
          <a:xfrm>
            <a:off x="3162300" y="2295525"/>
            <a:ext cx="2473325" cy="107315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bwMode="auto">
          <a:xfrm rot="16200000" flipH="1">
            <a:off x="289719" y="3331369"/>
            <a:ext cx="2305050" cy="12969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bwMode="auto">
          <a:xfrm rot="5400000" flipH="1" flipV="1">
            <a:off x="4231482" y="4091781"/>
            <a:ext cx="2062162" cy="765175"/>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070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0708"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400">
                <a:latin typeface="Courier New" pitchFamily="49" charset="0"/>
                <a:cs typeface="Courier New" pitchFamily="49" charset="0"/>
              </a:rPr>
              <a:t/>
            </a:r>
            <a:br>
              <a:rPr lang="nl-NL" sz="1400">
                <a:latin typeface="Courier New" pitchFamily="49" charset="0"/>
                <a:cs typeface="Courier New" pitchFamily="49" charset="0"/>
              </a:rPr>
            </a:br>
            <a:endParaRPr lang="nl-NL" sz="1400">
              <a:latin typeface="Courier New" pitchFamily="49" charset="0"/>
              <a:cs typeface="Courier New" pitchFamily="49" charset="0"/>
            </a:endParaRPr>
          </a:p>
        </p:txBody>
      </p:sp>
      <p:sp>
        <p:nvSpPr>
          <p:cNvPr id="200709"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504825" y="138113"/>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0711" name="Line 10"/>
          <p:cNvSpPr>
            <a:spLocks noChangeShapeType="1"/>
          </p:cNvSpPr>
          <p:nvPr/>
        </p:nvSpPr>
        <p:spPr bwMode="auto">
          <a:xfrm>
            <a:off x="2389188" y="3162300"/>
            <a:ext cx="2144712" cy="663575"/>
          </a:xfrm>
          <a:prstGeom prst="line">
            <a:avLst/>
          </a:prstGeom>
          <a:noFill/>
          <a:ln w="19050">
            <a:solidFill>
              <a:schemeClr val="tx1"/>
            </a:solidFill>
            <a:round/>
            <a:headEnd/>
            <a:tailEnd type="triangle" w="med" len="med"/>
          </a:ln>
        </p:spPr>
        <p:txBody>
          <a:bodyPr/>
          <a:lstStyle/>
          <a:p>
            <a:endParaRPr lang="nl-NL"/>
          </a:p>
        </p:txBody>
      </p:sp>
      <p:sp>
        <p:nvSpPr>
          <p:cNvPr id="200712" name="Line 11"/>
          <p:cNvSpPr>
            <a:spLocks noChangeShapeType="1"/>
          </p:cNvSpPr>
          <p:nvPr/>
        </p:nvSpPr>
        <p:spPr bwMode="auto">
          <a:xfrm>
            <a:off x="1790700" y="2509838"/>
            <a:ext cx="2827338" cy="952500"/>
          </a:xfrm>
          <a:prstGeom prst="line">
            <a:avLst/>
          </a:prstGeom>
          <a:noFill/>
          <a:ln w="19050">
            <a:solidFill>
              <a:schemeClr val="tx1"/>
            </a:solidFill>
            <a:round/>
            <a:headEnd/>
            <a:tailEnd type="triangle" w="med" len="med"/>
          </a:ln>
        </p:spPr>
        <p:txBody>
          <a:bodyPr/>
          <a:lstStyle/>
          <a:p>
            <a:endParaRPr lang="nl-NL"/>
          </a:p>
        </p:txBody>
      </p:sp>
      <p:sp>
        <p:nvSpPr>
          <p:cNvPr id="200713" name="Line 12"/>
          <p:cNvSpPr>
            <a:spLocks noChangeShapeType="1"/>
          </p:cNvSpPr>
          <p:nvPr/>
        </p:nvSpPr>
        <p:spPr bwMode="auto">
          <a:xfrm>
            <a:off x="3171825" y="2098675"/>
            <a:ext cx="1157288" cy="47625"/>
          </a:xfrm>
          <a:prstGeom prst="line">
            <a:avLst/>
          </a:prstGeom>
          <a:noFill/>
          <a:ln w="19050">
            <a:solidFill>
              <a:schemeClr val="tx1"/>
            </a:solidFill>
            <a:round/>
            <a:headEnd/>
            <a:tailEnd type="triangle" w="med" len="med"/>
          </a:ln>
        </p:spPr>
        <p:txBody>
          <a:bodyPr/>
          <a:lstStyle/>
          <a:p>
            <a:endParaRPr lang="nl-NL"/>
          </a:p>
        </p:txBody>
      </p:sp>
      <p:sp>
        <p:nvSpPr>
          <p:cNvPr id="200714" name="Rounded Rectangular Callout 7"/>
          <p:cNvSpPr>
            <a:spLocks noChangeArrowheads="1"/>
          </p:cNvSpPr>
          <p:nvPr/>
        </p:nvSpPr>
        <p:spPr bwMode="auto">
          <a:xfrm>
            <a:off x="1035050" y="960438"/>
            <a:ext cx="293687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0715" name="Rounded Rectangular Callout 7"/>
          <p:cNvSpPr>
            <a:spLocks noChangeArrowheads="1"/>
          </p:cNvSpPr>
          <p:nvPr/>
        </p:nvSpPr>
        <p:spPr bwMode="auto">
          <a:xfrm>
            <a:off x="4602163" y="960438"/>
            <a:ext cx="3814762" cy="374650"/>
          </a:xfrm>
          <a:prstGeom prst="wedgeRoundRectCallout">
            <a:avLst>
              <a:gd name="adj1" fmla="val -19671"/>
              <a:gd name="adj2" fmla="val 127218"/>
              <a:gd name="adj3" fmla="val 16667"/>
            </a:avLst>
          </a:prstGeom>
          <a:solidFill>
            <a:srgbClr val="FFFF99"/>
          </a:solidFill>
          <a:ln w="9525">
            <a:noFill/>
            <a:round/>
            <a:headEnd/>
            <a:tailEnd/>
          </a:ln>
        </p:spPr>
        <p:txBody>
          <a:bodyPr>
            <a:spAutoFit/>
          </a:bodyPr>
          <a:lstStyle/>
          <a:p>
            <a:r>
              <a:rPr lang="en-US" sz="1600"/>
              <a:t>Implementation Sender_exec.h</a:t>
            </a:r>
          </a:p>
        </p:txBody>
      </p:sp>
      <p:sp>
        <p:nvSpPr>
          <p:cNvPr id="200716" name="TextBox 13"/>
          <p:cNvSpPr txBox="1">
            <a:spLocks noChangeArrowheads="1"/>
          </p:cNvSpPr>
          <p:nvPr/>
        </p:nvSpPr>
        <p:spPr bwMode="auto">
          <a:xfrm>
            <a:off x="4319588" y="1633538"/>
            <a:ext cx="4264025" cy="2677656"/>
          </a:xfrm>
          <a:prstGeom prst="rect">
            <a:avLst/>
          </a:prstGeom>
          <a:noFill/>
          <a:ln w="9525">
            <a:noFill/>
            <a:miter lim="800000"/>
            <a:headEnd/>
            <a:tailEnd/>
          </a:ln>
        </p:spPr>
        <p:txBody>
          <a:bodyPr>
            <a:spAutoFit/>
          </a:bodyPr>
          <a:lstStyle/>
          <a:p>
            <a:pPr>
              <a:spcBef>
                <a:spcPct val="0"/>
              </a:spcBef>
            </a:pPr>
            <a:r>
              <a:rPr lang="nl-NL" sz="1200" i="0" dirty="0" err="1">
                <a:latin typeface="Courier New" pitchFamily="49" charset="0"/>
                <a:cs typeface="Courier New" pitchFamily="49" charset="0"/>
              </a:rPr>
              <a:t>class</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a:t>
            </a:r>
          </a:p>
          <a:p>
            <a:pPr>
              <a:spcBef>
                <a:spcPct val="0"/>
              </a:spcBef>
            </a:pPr>
            <a:r>
              <a:rPr lang="nl-NL" sz="1200" i="0" dirty="0">
                <a:latin typeface="Courier New" pitchFamily="49" charset="0"/>
                <a:cs typeface="Courier New" pitchFamily="49" charset="0"/>
              </a:rPr>
              <a:t>    : public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Hello</a:t>
            </a:r>
            <a:r>
              <a:rPr lang="nl-NL" sz="1200" i="0" dirty="0">
                <a:latin typeface="Courier New" pitchFamily="49" charset="0"/>
                <a:cs typeface="Courier New" pitchFamily="49" charset="0"/>
              </a:rPr>
              <a:t>::AMI4CCM_</a:t>
            </a:r>
            <a:r>
              <a:rPr lang="nl-NL" sz="1200" i="0" dirty="0" err="1">
                <a:latin typeface="Courier New" pitchFamily="49" charset="0"/>
                <a:cs typeface="Courier New" pitchFamily="49" charset="0"/>
              </a:rPr>
              <a:t>MyFooReplyHandler</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public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::CORBA::</a:t>
            </a:r>
            <a:r>
              <a:rPr lang="nl-NL" sz="1200" i="0" dirty="0" err="1">
                <a:latin typeface="Courier New" pitchFamily="49" charset="0"/>
                <a:cs typeface="Courier New" pitchFamily="49" charset="0"/>
              </a:rPr>
              <a:t>LocalObject</a:t>
            </a:r>
            <a:endParaRPr lang="nl-NL" sz="1200" i="0" dirty="0">
              <a:latin typeface="Courier New" pitchFamily="49" charset="0"/>
              <a:cs typeface="Courier New" pitchFamily="49" charset="0"/>
            </a:endParaRPr>
          </a:p>
          <a:p>
            <a:pPr>
              <a:spcBef>
                <a:spcPct val="0"/>
              </a:spcBef>
            </a:pP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public:</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p>
          <a:p>
            <a:pPr>
              <a:spcBef>
                <a:spcPct val="0"/>
              </a:spcBef>
            </a:pPr>
            <a:endParaRPr lang="nl-NL" sz="1200" i="0" dirty="0">
              <a:latin typeface="Courier New" pitchFamily="49" charset="0"/>
              <a:cs typeface="Courier New" pitchFamily="49" charset="0"/>
            </a:endParaRPr>
          </a:p>
          <a:p>
            <a:pPr>
              <a:spcBef>
                <a:spcPct val="0"/>
              </a:spcBef>
            </a:pPr>
            <a:r>
              <a:rPr lang="en-US" sz="1200" i="0" dirty="0">
                <a:latin typeface="Courier New" pitchFamily="49" charset="0"/>
                <a:cs typeface="Courier New" pitchFamily="49" charset="0"/>
              </a:rPr>
              <a:t>    virtual void </a:t>
            </a:r>
            <a:r>
              <a:rPr lang="en-US" sz="1200" i="0" dirty="0" err="1">
                <a:latin typeface="Courier New" pitchFamily="49" charset="0"/>
                <a:cs typeface="Courier New" pitchFamily="49" charset="0"/>
              </a:rPr>
              <a:t>foo</a:t>
            </a:r>
            <a:r>
              <a:rPr lang="en-US" sz="1200" i="0" dirty="0">
                <a:latin typeface="Courier New" pitchFamily="49" charset="0"/>
                <a:cs typeface="Courier New" pitchFamily="49" charset="0"/>
              </a:rPr>
              <a:t> (::CORBA::Long </a:t>
            </a:r>
          </a:p>
          <a:p>
            <a:pPr>
              <a:spcBef>
                <a:spcPct val="0"/>
              </a:spcBef>
            </a:pP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ami_return_val</a:t>
            </a:r>
            <a:r>
              <a:rPr lang="en-US" sz="1200" i="0" dirty="0">
                <a:latin typeface="Courier New" pitchFamily="49" charset="0"/>
                <a:cs typeface="Courier New" pitchFamily="49" charset="0"/>
              </a:rPr>
              <a:t>, const char * answer);</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::CCM_AMI::</a:t>
            </a:r>
            <a:r>
              <a:rPr lang="nl-NL" sz="1200" i="0" dirty="0" err="1">
                <a:latin typeface="Courier New" pitchFamily="49" charset="0"/>
                <a:cs typeface="Courier New" pitchFamily="49" charset="0"/>
              </a:rPr>
              <a:t>ExceptionHolder</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ptr</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holder</a:t>
            </a:r>
            <a:r>
              <a:rPr lang="nl-NL" sz="1200" i="0" dirty="0" smtClean="0">
                <a:latin typeface="Courier New" pitchFamily="49" charset="0"/>
                <a:cs typeface="Courier New" pitchFamily="49" charset="0"/>
              </a:rPr>
              <a:t>);</a:t>
            </a:r>
            <a:endParaRPr lang="nl-NL" sz="1200" i="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173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1732"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::CORBA::Long </a:t>
            </a:r>
            <a:r>
              <a:rPr lang="nl-NL" sz="1200" i="0" dirty="0" err="1">
                <a:latin typeface="Courier New" pitchFamily="49" charset="0"/>
                <a:cs typeface="Courier New" pitchFamily="49" charset="0"/>
              </a:rPr>
              <a:t>ami</a:t>
            </a:r>
            <a:r>
              <a:rPr lang="nl-NL" sz="1200" i="0" dirty="0">
                <a:latin typeface="Courier New" pitchFamily="49" charset="0"/>
                <a:cs typeface="Courier New" pitchFamily="49" charset="0"/>
              </a:rPr>
              <a:t>_return_val,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char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 </a:t>
            </a:r>
            <a:r>
              <a:rPr lang="nl-NL" sz="1200" i="0" dirty="0" err="1">
                <a:latin typeface="Courier New" pitchFamily="49" charset="0"/>
                <a:cs typeface="Courier New" pitchFamily="49" charset="0"/>
              </a:rPr>
              <a:t>printf</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&lt;%s&gt;\n",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a:t>
            </a:r>
          </a:p>
          <a:p>
            <a:pPr>
              <a:spcBef>
                <a:spcPct val="0"/>
              </a:spcBef>
            </a:pPr>
            <a:r>
              <a:rPr lang="en-US" sz="1200" i="0" dirty="0">
                <a:latin typeface="Courier New" pitchFamily="49" charset="0"/>
                <a:cs typeface="Courier New" pitchFamily="49" charset="0"/>
              </a:rPr>
              <a:t>  </a:t>
            </a:r>
            <a:endParaRPr lang="nl-NL" sz="1200" i="0" dirty="0">
              <a:latin typeface="Courier New" pitchFamily="49" charset="0"/>
              <a:cs typeface="Courier New" pitchFamily="49" charset="0"/>
            </a:endParaRP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::CCM_AMI::</a:t>
            </a:r>
            <a:r>
              <a:rPr lang="nl-NL" sz="1200" i="0" dirty="0" err="1">
                <a:latin typeface="Courier New" pitchFamily="49" charset="0"/>
                <a:cs typeface="Courier New" pitchFamily="49" charset="0"/>
              </a:rPr>
              <a:t>ExceptionHolder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holder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a:t>
            </a: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try</a:t>
            </a:r>
            <a:r>
              <a:rPr lang="nl-NL" sz="1200" i="0" dirty="0" smtClean="0">
                <a:latin typeface="Courier New" pitchFamily="49" charset="0"/>
                <a:cs typeface="Courier New" pitchFamily="49" charset="0"/>
              </a:rPr>
              <a:t> { </a:t>
            </a:r>
          </a:p>
          <a:p>
            <a:pPr>
              <a:spcBef>
                <a:spcPct val="0"/>
              </a:spcBef>
            </a:pP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exception</a:t>
            </a:r>
            <a:r>
              <a:rPr lang="nl-NL" sz="1200" i="0" dirty="0" smtClean="0">
                <a:latin typeface="Courier New" pitchFamily="49" charset="0"/>
                <a:cs typeface="Courier New" pitchFamily="49" charset="0"/>
              </a:rPr>
              <a:t>_</a:t>
            </a:r>
            <a:r>
              <a:rPr lang="nl-NL" sz="1200" i="0" dirty="0" err="1" smtClean="0">
                <a:latin typeface="Courier New" pitchFamily="49" charset="0"/>
                <a:cs typeface="Courier New" pitchFamily="49" charset="0"/>
              </a:rPr>
              <a:t>holder</a:t>
            </a:r>
            <a:r>
              <a:rPr lang="nl-NL" sz="1200" i="0" dirty="0" smtClean="0">
                <a:latin typeface="Courier New" pitchFamily="49" charset="0"/>
                <a:cs typeface="Courier New" pitchFamily="49" charset="0"/>
              </a:rPr>
              <a:t>-</a:t>
            </a:r>
            <a:r>
              <a:rPr lang="nl-NL" sz="1200" i="0" dirty="0">
                <a:latin typeface="Courier New" pitchFamily="49" charset="0"/>
                <a:cs typeface="Courier New" pitchFamily="49" charset="0"/>
              </a:rPr>
              <a:t>&gt;</a:t>
            </a:r>
            <a:r>
              <a:rPr lang="nl-NL" sz="1200" i="0" dirty="0" err="1">
                <a:latin typeface="Courier New" pitchFamily="49" charset="0"/>
                <a:cs typeface="Courier New" pitchFamily="49" charset="0"/>
              </a:rPr>
              <a:t>raise</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 ();</a:t>
            </a:r>
            <a:r>
              <a:rPr lang="en-US" sz="1200" i="0" dirty="0">
                <a:latin typeface="Courier New" pitchFamily="49" charset="0"/>
                <a:cs typeface="Courier New" pitchFamily="49" charset="0"/>
              </a:rPr>
              <a:t> </a:t>
            </a:r>
            <a:endParaRPr lang="en-US" sz="1200" i="0" dirty="0" smtClean="0">
              <a:latin typeface="Courier New" pitchFamily="49" charset="0"/>
              <a:cs typeface="Courier New" pitchFamily="49" charset="0"/>
            </a:endParaRPr>
          </a:p>
          <a:p>
            <a:pPr>
              <a:spcBef>
                <a:spcPct val="0"/>
              </a:spcBef>
            </a:pPr>
            <a:r>
              <a:rPr lang="en-US" sz="1200" i="0" dirty="0" smtClean="0">
                <a:latin typeface="Courier New" pitchFamily="49" charset="0"/>
                <a:cs typeface="Courier New" pitchFamily="49" charset="0"/>
              </a:rPr>
              <a:t>  } </a:t>
            </a:r>
          </a:p>
          <a:p>
            <a:pPr>
              <a:spcBef>
                <a:spcPct val="0"/>
              </a:spcBef>
            </a:pPr>
            <a:r>
              <a:rPr lang="en-US" sz="1200" i="0" dirty="0" smtClean="0">
                <a:latin typeface="Courier New" pitchFamily="49" charset="0"/>
                <a:cs typeface="Courier New" pitchFamily="49" charset="0"/>
              </a:rPr>
              <a:t>  catch (…) </a:t>
            </a:r>
          </a:p>
          <a:p>
            <a:pPr>
              <a:spcBef>
                <a:spcPct val="0"/>
              </a:spcBef>
            </a:pPr>
            <a:r>
              <a:rPr lang="en-US" sz="1200" i="0" dirty="0" smtClean="0">
                <a:latin typeface="Courier New" pitchFamily="49" charset="0"/>
                <a:cs typeface="Courier New" pitchFamily="49" charset="0"/>
              </a:rPr>
              <a:t>  {</a:t>
            </a:r>
          </a:p>
          <a:p>
            <a:pPr>
              <a:spcBef>
                <a:spcPct val="0"/>
              </a:spcBef>
            </a:pPr>
            <a:r>
              <a:rPr lang="en-US" sz="1200" i="0" dirty="0" smtClean="0">
                <a:latin typeface="Courier New" pitchFamily="49" charset="0"/>
                <a:cs typeface="Courier New" pitchFamily="49" charset="0"/>
              </a:rPr>
              <a:t>  } </a:t>
            </a:r>
          </a:p>
          <a:p>
            <a:pPr>
              <a:spcBef>
                <a:spcPct val="0"/>
              </a:spcBef>
            </a:pPr>
            <a:r>
              <a:rPr lang="en-US" sz="1200" i="0" dirty="0" smtClean="0">
                <a:latin typeface="Courier New" pitchFamily="49" charset="0"/>
                <a:cs typeface="Courier New" pitchFamily="49" charset="0"/>
              </a:rPr>
              <a:t>}</a:t>
            </a:r>
            <a:endParaRPr lang="en-US" sz="1200" i="0" dirty="0">
              <a:latin typeface="Courier New" pitchFamily="49" charset="0"/>
              <a:cs typeface="Courier New" pitchFamily="49" charset="0"/>
            </a:endParaRPr>
          </a:p>
          <a:p>
            <a:pPr>
              <a:spcBef>
                <a:spcPct val="0"/>
              </a:spcBef>
            </a:pPr>
            <a:endParaRPr lang="en-US" sz="1200" i="0" dirty="0">
              <a:latin typeface="Courier New" pitchFamily="49" charset="0"/>
              <a:cs typeface="Courier New" pitchFamily="49" charset="0"/>
            </a:endParaRPr>
          </a:p>
        </p:txBody>
      </p:sp>
      <p:sp>
        <p:nvSpPr>
          <p:cNvPr id="201733"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1735" name="Line 10"/>
          <p:cNvSpPr>
            <a:spLocks noChangeShapeType="1"/>
          </p:cNvSpPr>
          <p:nvPr/>
        </p:nvSpPr>
        <p:spPr bwMode="auto">
          <a:xfrm>
            <a:off x="2351088" y="3154363"/>
            <a:ext cx="1511300" cy="373062"/>
          </a:xfrm>
          <a:prstGeom prst="line">
            <a:avLst/>
          </a:prstGeom>
          <a:noFill/>
          <a:ln w="19050">
            <a:solidFill>
              <a:schemeClr val="tx1"/>
            </a:solidFill>
            <a:round/>
            <a:headEnd/>
            <a:tailEnd type="triangle" w="med" len="med"/>
          </a:ln>
        </p:spPr>
        <p:txBody>
          <a:bodyPr/>
          <a:lstStyle/>
          <a:p>
            <a:endParaRPr lang="nl-NL"/>
          </a:p>
        </p:txBody>
      </p:sp>
      <p:sp>
        <p:nvSpPr>
          <p:cNvPr id="201736" name="Line 11"/>
          <p:cNvSpPr>
            <a:spLocks noChangeShapeType="1"/>
          </p:cNvSpPr>
          <p:nvPr/>
        </p:nvSpPr>
        <p:spPr bwMode="auto">
          <a:xfrm flipV="1">
            <a:off x="1716088" y="2416175"/>
            <a:ext cx="2090737" cy="122238"/>
          </a:xfrm>
          <a:prstGeom prst="line">
            <a:avLst/>
          </a:prstGeom>
          <a:noFill/>
          <a:ln w="19050">
            <a:solidFill>
              <a:schemeClr val="tx1"/>
            </a:solidFill>
            <a:round/>
            <a:headEnd/>
            <a:tailEnd type="triangle" w="med" len="med"/>
          </a:ln>
        </p:spPr>
        <p:txBody>
          <a:bodyPr/>
          <a:lstStyle/>
          <a:p>
            <a:endParaRPr lang="nl-NL"/>
          </a:p>
        </p:txBody>
      </p:sp>
      <p:sp>
        <p:nvSpPr>
          <p:cNvPr id="201737" name="Rounded Rectangular Callout 7"/>
          <p:cNvSpPr>
            <a:spLocks noChangeArrowheads="1"/>
          </p:cNvSpPr>
          <p:nvPr/>
        </p:nvSpPr>
        <p:spPr bwMode="auto">
          <a:xfrm>
            <a:off x="622300" y="960438"/>
            <a:ext cx="326072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1738" name="Rounded Rectangular Callout 7"/>
          <p:cNvSpPr>
            <a:spLocks noChangeArrowheads="1"/>
          </p:cNvSpPr>
          <p:nvPr/>
        </p:nvSpPr>
        <p:spPr bwMode="auto">
          <a:xfrm>
            <a:off x="4564063" y="895350"/>
            <a:ext cx="3814762" cy="374650"/>
          </a:xfrm>
          <a:prstGeom prst="wedgeRoundRectCallout">
            <a:avLst>
              <a:gd name="adj1" fmla="val -19181"/>
              <a:gd name="adj2" fmla="val 104801"/>
              <a:gd name="adj3" fmla="val 16667"/>
            </a:avLst>
          </a:prstGeom>
          <a:solidFill>
            <a:srgbClr val="FFFF99"/>
          </a:solidFill>
          <a:ln w="9525">
            <a:noFill/>
            <a:round/>
            <a:headEnd/>
            <a:tailEnd/>
          </a:ln>
        </p:spPr>
        <p:txBody>
          <a:bodyPr>
            <a:spAutoFit/>
          </a:bodyPr>
          <a:lstStyle/>
          <a:p>
            <a:r>
              <a:rPr lang="en-US" sz="1600"/>
              <a:t>Implementation Sender_exec.cpp</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275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2756"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r>
              <a:rPr lang="en-US" sz="1100" dirty="0">
                <a:latin typeface="Courier New" pitchFamily="49" charset="0"/>
                <a:cs typeface="Courier New" pitchFamily="49" charset="0"/>
              </a:rPr>
              <a:t> </a:t>
            </a:r>
            <a:r>
              <a:rPr lang="en-US" sz="1200" dirty="0">
                <a:latin typeface="Courier New" pitchFamily="49" charset="0"/>
                <a:cs typeface="Courier New" pitchFamily="49" charset="0"/>
              </a:rPr>
              <a:t>::AMI4CCM_MyFoo_var </a:t>
            </a:r>
            <a:r>
              <a:rPr lang="en-US" sz="1200" dirty="0" err="1">
                <a:latin typeface="Courier New" pitchFamily="49" charset="0"/>
                <a:cs typeface="Courier New" pitchFamily="49" charset="0"/>
              </a:rPr>
              <a:t>my_foo_ami</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this-&gt;context_-&gt;</a:t>
            </a:r>
            <a:r>
              <a:rPr lang="en-US" sz="1200" dirty="0" err="1">
                <a:latin typeface="Courier New" pitchFamily="49" charset="0"/>
                <a:cs typeface="Courier New" pitchFamily="49" charset="0"/>
              </a:rPr>
              <a:t>get_connection_sendc_run_my_foo</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my_foo_ami</a:t>
            </a:r>
            <a:r>
              <a:rPr lang="en-US" sz="1200" dirty="0">
                <a:latin typeface="Courier New" pitchFamily="49" charset="0"/>
                <a:cs typeface="Courier New" pitchFamily="49" charset="0"/>
              </a:rPr>
              <a:t>_-&gt;</a:t>
            </a:r>
            <a:r>
              <a:rPr lang="en-US" sz="1200" dirty="0" err="1">
                <a:latin typeface="Courier New" pitchFamily="49" charset="0"/>
                <a:cs typeface="Courier New" pitchFamily="49" charset="0"/>
              </a:rPr>
              <a:t>sendc_foo</a:t>
            </a:r>
            <a:r>
              <a:rPr lang="en-US" sz="1200" dirty="0">
                <a:latin typeface="Courier New" pitchFamily="49" charset="0"/>
                <a:cs typeface="Courier New" pitchFamily="49" charset="0"/>
              </a:rPr>
              <a:t> (new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en-US" sz="1200" dirty="0">
                <a:latin typeface="Courier New" pitchFamily="49" charset="0"/>
                <a:cs typeface="Courier New" pitchFamily="49" charset="0"/>
              </a:rPr>
              <a:t>(), "Do something asynchronous");</a:t>
            </a: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MyFoo_var</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this-&gt;context_-&gt;</a:t>
            </a:r>
            <a:r>
              <a:rPr lang="en-US" sz="1200" dirty="0" err="1">
                <a:latin typeface="Courier New" pitchFamily="49" charset="0"/>
                <a:cs typeface="Courier New" pitchFamily="49" charset="0"/>
              </a:rPr>
              <a:t>get_connection_run_my_foo</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a:t>
            </a:r>
            <a:r>
              <a:rPr lang="en-US" sz="1200" dirty="0">
                <a:latin typeface="Courier New" pitchFamily="49" charset="0"/>
                <a:cs typeface="Courier New" pitchFamily="49" charset="0"/>
              </a:rPr>
              <a:t>_-&gt;</a:t>
            </a:r>
            <a:r>
              <a:rPr lang="en-US" sz="1200" dirty="0" err="1">
                <a:latin typeface="Courier New" pitchFamily="49" charset="0"/>
                <a:cs typeface="Courier New" pitchFamily="49" charset="0"/>
              </a:rPr>
              <a:t>foo</a:t>
            </a:r>
            <a:r>
              <a:rPr lang="en-US" sz="1200" dirty="0">
                <a:latin typeface="Courier New" pitchFamily="49" charset="0"/>
                <a:cs typeface="Courier New" pitchFamily="49" charset="0"/>
              </a:rPr>
              <a:t> ("Do something synchronous“, answer);</a:t>
            </a:r>
            <a:endParaRPr lang="nl-NL" sz="1200" dirty="0">
              <a:latin typeface="Courier New" pitchFamily="49" charset="0"/>
              <a:cs typeface="Courier New" pitchFamily="49" charset="0"/>
            </a:endParaRPr>
          </a:p>
          <a:p>
            <a:endParaRPr lang="nl-NL" sz="1400" dirty="0">
              <a:latin typeface="Courier New" pitchFamily="49" charset="0"/>
              <a:cs typeface="Courier New" pitchFamily="49" charset="0"/>
            </a:endParaRPr>
          </a:p>
        </p:txBody>
      </p:sp>
      <p:sp>
        <p:nvSpPr>
          <p:cNvPr id="5"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Example Implementation (2/2)</a:t>
            </a:r>
          </a:p>
        </p:txBody>
      </p:sp>
      <p:sp>
        <p:nvSpPr>
          <p:cNvPr id="202758" name="Rounded Rectangular Callout 7"/>
          <p:cNvSpPr>
            <a:spLocks noChangeArrowheads="1"/>
          </p:cNvSpPr>
          <p:nvPr/>
        </p:nvSpPr>
        <p:spPr bwMode="auto">
          <a:xfrm>
            <a:off x="6464300" y="1020763"/>
            <a:ext cx="2373313" cy="681038"/>
          </a:xfrm>
          <a:prstGeom prst="wedgeRoundRectCallout">
            <a:avLst>
              <a:gd name="adj1" fmla="val -162099"/>
              <a:gd name="adj2" fmla="val 48153"/>
              <a:gd name="adj3" fmla="val 16667"/>
            </a:avLst>
          </a:prstGeom>
          <a:solidFill>
            <a:srgbClr val="FFFF99"/>
          </a:solidFill>
          <a:ln w="9525">
            <a:noFill/>
            <a:round/>
            <a:headEnd/>
            <a:tailEnd/>
          </a:ln>
        </p:spPr>
        <p:txBody>
          <a:bodyPr>
            <a:spAutoFit/>
          </a:bodyPr>
          <a:lstStyle/>
          <a:p>
            <a:r>
              <a:rPr lang="en-US" sz="1700" dirty="0"/>
              <a:t>Get the </a:t>
            </a:r>
            <a:r>
              <a:rPr lang="en-US" sz="1700" dirty="0" err="1"/>
              <a:t>asynch</a:t>
            </a:r>
            <a:r>
              <a:rPr lang="en-US" sz="1700" dirty="0"/>
              <a:t> </a:t>
            </a:r>
            <a:r>
              <a:rPr lang="en-US" sz="1700" dirty="0" smtClean="0"/>
              <a:t>receptacle</a:t>
            </a:r>
            <a:endParaRPr lang="en-US" sz="1700" dirty="0"/>
          </a:p>
        </p:txBody>
      </p:sp>
      <p:sp>
        <p:nvSpPr>
          <p:cNvPr id="202759" name="Rounded Rectangular Callout 7"/>
          <p:cNvSpPr>
            <a:spLocks noChangeArrowheads="1"/>
          </p:cNvSpPr>
          <p:nvPr/>
        </p:nvSpPr>
        <p:spPr bwMode="auto">
          <a:xfrm>
            <a:off x="1169988" y="2921000"/>
            <a:ext cx="2373312" cy="681038"/>
          </a:xfrm>
          <a:prstGeom prst="wedgeRoundRectCallout">
            <a:avLst>
              <a:gd name="adj1" fmla="val -11238"/>
              <a:gd name="adj2" fmla="val -169531"/>
              <a:gd name="adj3" fmla="val 16667"/>
            </a:avLst>
          </a:prstGeom>
          <a:solidFill>
            <a:srgbClr val="FFFF99"/>
          </a:solidFill>
          <a:ln w="9525">
            <a:noFill/>
            <a:round/>
            <a:headEnd/>
            <a:tailEnd/>
          </a:ln>
        </p:spPr>
        <p:txBody>
          <a:bodyPr>
            <a:spAutoFit/>
          </a:bodyPr>
          <a:lstStyle/>
          <a:p>
            <a:r>
              <a:rPr lang="en-US" sz="1700"/>
              <a:t>Make the asynch invocation</a:t>
            </a:r>
          </a:p>
        </p:txBody>
      </p:sp>
      <p:sp>
        <p:nvSpPr>
          <p:cNvPr id="202760" name="Rounded Rectangular Callout 7"/>
          <p:cNvSpPr>
            <a:spLocks noChangeArrowheads="1"/>
          </p:cNvSpPr>
          <p:nvPr/>
        </p:nvSpPr>
        <p:spPr bwMode="auto">
          <a:xfrm>
            <a:off x="4492625" y="2673350"/>
            <a:ext cx="2373313" cy="971550"/>
          </a:xfrm>
          <a:prstGeom prst="wedgeRoundRectCallout">
            <a:avLst>
              <a:gd name="adj1" fmla="val -70907"/>
              <a:gd name="adj2" fmla="val -104475"/>
              <a:gd name="adj3" fmla="val 16667"/>
            </a:avLst>
          </a:prstGeom>
          <a:solidFill>
            <a:srgbClr val="FFFF99"/>
          </a:solidFill>
          <a:ln w="9525">
            <a:noFill/>
            <a:round/>
            <a:headEnd/>
            <a:tailEnd/>
          </a:ln>
        </p:spPr>
        <p:txBody>
          <a:bodyPr>
            <a:spAutoFit/>
          </a:bodyPr>
          <a:lstStyle/>
          <a:p>
            <a:r>
              <a:rPr lang="en-US" sz="1700" dirty="0" smtClean="0"/>
              <a:t>Reply handler</a:t>
            </a:r>
            <a:r>
              <a:rPr lang="en-US" sz="1700" dirty="0"/>
              <a:t>, can be a global one or one per request</a:t>
            </a:r>
          </a:p>
        </p:txBody>
      </p:sp>
      <p:sp>
        <p:nvSpPr>
          <p:cNvPr id="202761" name="Rounded Rectangular Callout 7"/>
          <p:cNvSpPr>
            <a:spLocks noChangeArrowheads="1"/>
          </p:cNvSpPr>
          <p:nvPr/>
        </p:nvSpPr>
        <p:spPr bwMode="auto">
          <a:xfrm>
            <a:off x="687388" y="5322888"/>
            <a:ext cx="2373312" cy="681037"/>
          </a:xfrm>
          <a:prstGeom prst="wedgeRoundRectCallout">
            <a:avLst>
              <a:gd name="adj1" fmla="val -36926"/>
              <a:gd name="adj2" fmla="val -110231"/>
              <a:gd name="adj3" fmla="val 16667"/>
            </a:avLst>
          </a:prstGeom>
          <a:solidFill>
            <a:srgbClr val="FFFF99"/>
          </a:solidFill>
          <a:ln w="9525">
            <a:noFill/>
            <a:round/>
            <a:headEnd/>
            <a:tailEnd/>
          </a:ln>
        </p:spPr>
        <p:txBody>
          <a:bodyPr>
            <a:spAutoFit/>
          </a:bodyPr>
          <a:lstStyle/>
          <a:p>
            <a:r>
              <a:rPr lang="en-US" sz="1700" dirty="0"/>
              <a:t>Make the synch invocation</a:t>
            </a:r>
          </a:p>
        </p:txBody>
      </p:sp>
      <p:sp>
        <p:nvSpPr>
          <p:cNvPr id="202762" name="Rounded Rectangular Callout 7"/>
          <p:cNvSpPr>
            <a:spLocks noChangeArrowheads="1"/>
          </p:cNvSpPr>
          <p:nvPr/>
        </p:nvSpPr>
        <p:spPr bwMode="auto">
          <a:xfrm>
            <a:off x="6457950" y="4849813"/>
            <a:ext cx="2373313" cy="681038"/>
          </a:xfrm>
          <a:prstGeom prst="wedgeRoundRectCallout">
            <a:avLst>
              <a:gd name="adj1" fmla="val -106751"/>
              <a:gd name="adj2" fmla="val -100504"/>
              <a:gd name="adj3" fmla="val 16667"/>
            </a:avLst>
          </a:prstGeom>
          <a:solidFill>
            <a:srgbClr val="FFFF99"/>
          </a:solidFill>
          <a:ln w="9525">
            <a:noFill/>
            <a:round/>
            <a:headEnd/>
            <a:tailEnd/>
          </a:ln>
        </p:spPr>
        <p:txBody>
          <a:bodyPr>
            <a:spAutoFit/>
          </a:bodyPr>
          <a:lstStyle/>
          <a:p>
            <a:r>
              <a:rPr lang="en-US" sz="1700" dirty="0"/>
              <a:t>Get the synch </a:t>
            </a:r>
            <a:r>
              <a:rPr lang="en-US" sz="1700" dirty="0" smtClean="0"/>
              <a:t>receptacle</a:t>
            </a:r>
            <a:endParaRPr lang="en-US" sz="17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3200" smtClean="0">
                <a:ea typeface="宋体" pitchFamily="2" charset="-122"/>
              </a:rPr>
              <a:t>Available CCM Implementations</a:t>
            </a:r>
          </a:p>
        </p:txBody>
      </p:sp>
      <p:graphicFrame>
        <p:nvGraphicFramePr>
          <p:cNvPr id="515299" name="Group 227"/>
          <p:cNvGraphicFramePr>
            <a:graphicFrameLocks noGrp="1"/>
          </p:cNvGraphicFramePr>
          <p:nvPr/>
        </p:nvGraphicFramePr>
        <p:xfrm>
          <a:off x="85725" y="971550"/>
          <a:ext cx="8991600" cy="5844223"/>
        </p:xfrm>
        <a:graphic>
          <a:graphicData uri="http://schemas.openxmlformats.org/drawingml/2006/table">
            <a:tbl>
              <a:tblPr/>
              <a:tblGrid>
                <a:gridCol w="2257425"/>
                <a:gridCol w="1514475"/>
                <a:gridCol w="1019175"/>
                <a:gridCol w="1276350"/>
                <a:gridCol w="2924175"/>
              </a:tblGrid>
              <a:tr h="568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bg1"/>
                          </a:solidFill>
                          <a:effectLst/>
                          <a:latin typeface="Arial" pitchFamily="34" charset="0"/>
                          <a:ea typeface="宋体" pitchFamily="2" charset="-122"/>
                          <a:cs typeface="Arial Unicode MS" pitchFamily="34"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Provider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Open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Source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Language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URL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Component Integrated ACE ORB (CIAO)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Vanderbilt University &amp; Washington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www.dre.vanderbilt.edu/CIAO/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Enterprise Java CORBA Component Model (EJCCM)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Computational Physics, Inc.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www.cpi.com/ejccm/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93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K2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iCMG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www.icmgworld.com/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products.asp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2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MicoCCM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FPX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www.fpx.de/MicoCCM/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2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OpenCCM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ObjectWeb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cs typeface="Arial Unicode MS" pitchFamily="34" charset="-128"/>
                        </a:rPr>
                        <a:t>openccm.ow2.org/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Arial Unicode MS"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QoS Enabled Distributed Object (Qedo)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Fokus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www.qedo.org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1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StarCCM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 Forge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sourceforge.net/projects/ starccm/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377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94916" name="Rectangle 4"/>
          <p:cNvSpPr>
            <a:spLocks noChangeArrowheads="1"/>
          </p:cNvSpPr>
          <p:nvPr/>
        </p:nvSpPr>
        <p:spPr bwMode="auto">
          <a:xfrm>
            <a:off x="381000" y="1371600"/>
            <a:ext cx="8763000" cy="4876800"/>
          </a:xfrm>
          <a:prstGeom prst="rect">
            <a:avLst/>
          </a:prstGeom>
          <a:noFill/>
          <a:ln w="9525">
            <a:noFill/>
            <a:miter lim="800000"/>
            <a:headEnd/>
            <a:tailEnd/>
          </a:ln>
        </p:spPr>
        <p:txBody>
          <a:bodyPr/>
          <a:lstStyle/>
          <a:p>
            <a:pPr algn="ctr">
              <a:buFont typeface="Arial" pitchFamily="34" charset="0"/>
              <a:buChar char="•"/>
              <a:defRPr/>
            </a:pPr>
            <a:endParaRPr lang="nl-NL" sz="2200" dirty="0">
              <a:latin typeface="+mn-lt"/>
              <a:ea typeface="Courier New" charset="0"/>
              <a:cs typeface="Courier New" charset="0"/>
            </a:endParaRPr>
          </a:p>
        </p:txBody>
      </p:sp>
      <p:sp>
        <p:nvSpPr>
          <p:cNvPr id="203781" name="Content Placeholder 5"/>
          <p:cNvSpPr>
            <a:spLocks noGrp="1"/>
          </p:cNvSpPr>
          <p:nvPr>
            <p:ph idx="1"/>
          </p:nvPr>
        </p:nvSpPr>
        <p:spPr/>
        <p:txBody>
          <a:bodyPr/>
          <a:lstStyle/>
          <a:p>
            <a:r>
              <a:rPr lang="en-US" altLang="zh-CN" smtClean="0">
                <a:ea typeface="宋体" pitchFamily="2" charset="-122"/>
              </a:rPr>
              <a:t>$CIAO_ROOT/connectors/ami4ccm/examples/Hello</a:t>
            </a:r>
          </a:p>
          <a:p>
            <a:r>
              <a:rPr lang="en-US" smtClean="0"/>
              <a:t>Sender component</a:t>
            </a:r>
          </a:p>
          <a:p>
            <a:r>
              <a:rPr lang="en-US" smtClean="0"/>
              <a:t>Receiver component</a:t>
            </a:r>
          </a:p>
          <a:p>
            <a:r>
              <a:rPr lang="en-US" smtClean="0"/>
              <a:t>AMI connector </a:t>
            </a:r>
          </a:p>
          <a:p>
            <a:r>
              <a:rPr lang="en-US" smtClean="0"/>
              <a:t>Deployment plan for these 3 components</a:t>
            </a:r>
            <a:br>
              <a:rPr lang="en-US" smtClean="0"/>
            </a:br>
            <a:endParaRPr lang="en-US" smtClean="0"/>
          </a:p>
          <a:p>
            <a:endParaRPr lang="en-US" smtClean="0"/>
          </a:p>
        </p:txBody>
      </p:sp>
      <p:sp>
        <p:nvSpPr>
          <p:cNvPr id="7"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Prototype</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4"/>
          <p:cNvSpPr>
            <a:spLocks noGrp="1"/>
          </p:cNvSpPr>
          <p:nvPr>
            <p:ph type="sldNum" sz="quarter" idx="10"/>
          </p:nvPr>
        </p:nvSpPr>
        <p:spPr>
          <a:noFill/>
        </p:spPr>
        <p:txBody>
          <a:bodyPr/>
          <a:lstStyle/>
          <a:p>
            <a:fld id="{178B3061-5AF2-479F-9E9C-AB388DBE0C0B}" type="slidenum">
              <a:rPr lang="zh-CN" altLang="en-US" smtClean="0">
                <a:latin typeface="Arial" charset="0"/>
              </a:rPr>
              <a:pPr/>
              <a:t>181</a:t>
            </a:fld>
            <a:endParaRPr lang="en-US" altLang="zh-CN" smtClean="0">
              <a:latin typeface="Arial" charset="0"/>
            </a:endParaRPr>
          </a:p>
        </p:txBody>
      </p:sp>
      <p:sp>
        <p:nvSpPr>
          <p:cNvPr id="20480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Overview of CIAO </a:t>
            </a:r>
          </a:p>
          <a:p>
            <a:pPr algn="ctr" eaLnBrk="1" hangingPunct="1">
              <a:buFont typeface="Wingdings" pitchFamily="2" charset="2"/>
              <a:buNone/>
            </a:pPr>
            <a:r>
              <a:rPr lang="en-US" altLang="zh-CN" sz="5400" smtClean="0">
                <a:solidFill>
                  <a:srgbClr val="FF3300"/>
                </a:solidFill>
                <a:ea typeface="ＭＳ Ｐゴシック" pitchFamily="34" charset="-128"/>
              </a:rPr>
              <a:t>&amp; Future R&amp;D Directions</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en-US" altLang="zh-CN" sz="3200" smtClean="0">
                <a:ea typeface="宋体" pitchFamily="2" charset="-122"/>
              </a:rPr>
              <a:t>Overview of CIAO</a:t>
            </a:r>
          </a:p>
        </p:txBody>
      </p:sp>
      <p:pic>
        <p:nvPicPr>
          <p:cNvPr id="205827" name="Picture 3" descr="CIAO"/>
          <p:cNvPicPr>
            <a:picLocks noChangeAspect="1" noChangeArrowheads="1"/>
          </p:cNvPicPr>
          <p:nvPr/>
        </p:nvPicPr>
        <p:blipFill>
          <a:blip r:embed="rId2"/>
          <a:srcRect/>
          <a:stretch>
            <a:fillRect/>
          </a:stretch>
        </p:blipFill>
        <p:spPr bwMode="auto">
          <a:xfrm>
            <a:off x="4618038" y="1166813"/>
            <a:ext cx="4364037" cy="4799012"/>
          </a:xfrm>
          <a:prstGeom prst="rect">
            <a:avLst/>
          </a:prstGeom>
          <a:noFill/>
          <a:ln w="9525">
            <a:noFill/>
            <a:miter lim="800000"/>
            <a:headEnd/>
            <a:tailEnd/>
          </a:ln>
        </p:spPr>
      </p:pic>
      <p:sp>
        <p:nvSpPr>
          <p:cNvPr id="205828" name="Rectangle 4"/>
          <p:cNvSpPr>
            <a:spLocks noChangeArrowheads="1"/>
          </p:cNvSpPr>
          <p:nvPr/>
        </p:nvSpPr>
        <p:spPr bwMode="auto">
          <a:xfrm>
            <a:off x="-38100" y="923925"/>
            <a:ext cx="4665663" cy="5133975"/>
          </a:xfrm>
          <a:prstGeom prst="rect">
            <a:avLst/>
          </a:prstGeom>
          <a:noFill/>
          <a:ln w="9525">
            <a:noFill/>
            <a:miter lim="800000"/>
            <a:headEnd/>
            <a:tailEnd/>
          </a:ln>
        </p:spPr>
        <p:txBody>
          <a:bodyPr/>
          <a:lstStyle/>
          <a:p>
            <a:pPr marL="173038" indent="-173038">
              <a:spcBef>
                <a:spcPct val="40000"/>
              </a:spcBef>
              <a:buFontTx/>
              <a:buChar char="•"/>
            </a:pPr>
            <a:r>
              <a:rPr lang="en-US" altLang="zh-CN" sz="2000" i="0">
                <a:solidFill>
                  <a:srgbClr val="FF3300"/>
                </a:solidFill>
                <a:ea typeface="宋体" pitchFamily="2" charset="-122"/>
              </a:rPr>
              <a:t>C</a:t>
            </a:r>
            <a:r>
              <a:rPr lang="en-US" altLang="zh-CN" sz="2000" i="0">
                <a:ea typeface="宋体" pitchFamily="2" charset="-122"/>
              </a:rPr>
              <a:t>omponent </a:t>
            </a:r>
            <a:r>
              <a:rPr lang="en-US" altLang="zh-CN" sz="2000" i="0">
                <a:solidFill>
                  <a:srgbClr val="FF3300"/>
                </a:solidFill>
                <a:ea typeface="宋体" pitchFamily="2" charset="-122"/>
              </a:rPr>
              <a:t>I</a:t>
            </a:r>
            <a:r>
              <a:rPr lang="en-US" altLang="zh-CN" sz="2000" i="0">
                <a:ea typeface="宋体" pitchFamily="2" charset="-122"/>
              </a:rPr>
              <a:t>ntegrated </a:t>
            </a:r>
            <a:r>
              <a:rPr lang="en-US" altLang="zh-CN" sz="2000" i="0">
                <a:solidFill>
                  <a:srgbClr val="FF3300"/>
                </a:solidFill>
                <a:ea typeface="宋体" pitchFamily="2" charset="-122"/>
              </a:rPr>
              <a:t>A</a:t>
            </a:r>
            <a:r>
              <a:rPr lang="en-US" altLang="zh-CN" sz="2000" i="0">
                <a:ea typeface="宋体" pitchFamily="2" charset="-122"/>
              </a:rPr>
              <a:t>CE </a:t>
            </a:r>
            <a:r>
              <a:rPr lang="en-US" altLang="zh-CN" sz="2000" i="0">
                <a:solidFill>
                  <a:srgbClr val="FF3300"/>
                </a:solidFill>
                <a:ea typeface="宋体" pitchFamily="2" charset="-122"/>
              </a:rPr>
              <a:t>O</a:t>
            </a:r>
            <a:r>
              <a:rPr lang="en-US" altLang="zh-CN" sz="2000" i="0">
                <a:ea typeface="宋体" pitchFamily="2" charset="-122"/>
              </a:rPr>
              <a:t>RB</a:t>
            </a:r>
          </a:p>
          <a:p>
            <a:pPr marL="517525" lvl="1" indent="-173038">
              <a:spcBef>
                <a:spcPct val="40000"/>
              </a:spcBef>
              <a:buFontTx/>
              <a:buChar char="–"/>
            </a:pPr>
            <a:r>
              <a:rPr lang="en-US" altLang="zh-CN" sz="2000" i="0">
                <a:ea typeface="宋体" pitchFamily="2" charset="-122"/>
              </a:rPr>
              <a:t>Lightweight CCM implementation atop TAO</a:t>
            </a:r>
          </a:p>
          <a:p>
            <a:pPr marL="517525" lvl="1" indent="-173038">
              <a:spcBef>
                <a:spcPct val="40000"/>
              </a:spcBef>
              <a:buFontTx/>
              <a:buChar char="–"/>
            </a:pPr>
            <a:r>
              <a:rPr lang="en-US" altLang="zh-CN" sz="2000" i="0">
                <a:ea typeface="宋体" pitchFamily="2" charset="-122"/>
              </a:rPr>
              <a:t>Supports component-oriented paradigm for DRE applications</a:t>
            </a:r>
          </a:p>
          <a:p>
            <a:pPr marL="854075" lvl="2" indent="-163513">
              <a:spcBef>
                <a:spcPct val="40000"/>
              </a:spcBef>
              <a:buFontTx/>
              <a:buChar char="•"/>
            </a:pPr>
            <a:r>
              <a:rPr lang="en-US" altLang="zh-CN" sz="2000" i="0">
                <a:ea typeface="宋体" pitchFamily="2" charset="-122"/>
              </a:rPr>
              <a:t>Provides Real-time CORBA policies &amp; mechanisms  required for DRE applications</a:t>
            </a:r>
          </a:p>
          <a:p>
            <a:pPr marL="854075" lvl="2" indent="-163513">
              <a:spcBef>
                <a:spcPct val="40000"/>
              </a:spcBef>
              <a:buFontTx/>
              <a:buChar char="•"/>
            </a:pPr>
            <a:r>
              <a:rPr lang="en-US" altLang="zh-CN" sz="2000" i="0">
                <a:ea typeface="宋体" pitchFamily="2" charset="-122"/>
              </a:rPr>
              <a:t>Key DRE aspects are supported as first-class metadata</a:t>
            </a:r>
          </a:p>
          <a:p>
            <a:pPr marL="173038" indent="-173038">
              <a:spcBef>
                <a:spcPct val="40000"/>
              </a:spcBef>
              <a:buFontTx/>
              <a:buChar char="•"/>
            </a:pPr>
            <a:r>
              <a:rPr lang="en-US" altLang="zh-CN" sz="2000" i="0">
                <a:ea typeface="宋体" pitchFamily="2" charset="-122"/>
              </a:rPr>
              <a:t>First official release (CIAO 0.4) was at end of December 2003</a:t>
            </a:r>
          </a:p>
          <a:p>
            <a:pPr marL="173038" indent="-173038">
              <a:spcBef>
                <a:spcPct val="40000"/>
              </a:spcBef>
              <a:buFontTx/>
              <a:buChar char="•"/>
            </a:pPr>
            <a:r>
              <a:rPr lang="en-US" altLang="zh-CN" sz="2000" i="0">
                <a:ea typeface="宋体" pitchFamily="2" charset="-122"/>
              </a:rPr>
              <a:t>Latest release is downloadable from </a:t>
            </a:r>
          </a:p>
          <a:p>
            <a:pPr marL="517525" lvl="1" indent="-173038">
              <a:spcBef>
                <a:spcPct val="40000"/>
              </a:spcBef>
            </a:pPr>
            <a:r>
              <a:rPr lang="en-US" altLang="zh-CN" sz="2000" i="0">
                <a:ea typeface="宋体" pitchFamily="2" charset="-122"/>
                <a:hlinkClick r:id="rId3"/>
              </a:rPr>
              <a:t>download.dre.vanderbilt.edu</a:t>
            </a:r>
            <a:endParaRPr lang="en-US" altLang="zh-CN" sz="2000" i="0">
              <a:ea typeface="宋体" pitchFamily="2" charset="-122"/>
            </a:endParaRPr>
          </a:p>
          <a:p>
            <a:pPr marL="517525" lvl="1" indent="-173038">
              <a:spcBef>
                <a:spcPct val="40000"/>
              </a:spcBef>
              <a:buFontTx/>
              <a:buChar char="–"/>
            </a:pPr>
            <a:endParaRPr lang="en-US" altLang="zh-CN" sz="2000" i="0">
              <a:ea typeface="宋体" pitchFamily="2" charset="-122"/>
            </a:endParaRPr>
          </a:p>
        </p:txBody>
      </p:sp>
    </p:spTree>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en-US" altLang="zh-CN" sz="3200" smtClean="0">
                <a:ea typeface="宋体" pitchFamily="2" charset="-122"/>
              </a:rPr>
              <a:t>CIAO Status</a:t>
            </a:r>
          </a:p>
        </p:txBody>
      </p:sp>
      <p:sp>
        <p:nvSpPr>
          <p:cNvPr id="1719299" name="AutoShape 3"/>
          <p:cNvSpPr>
            <a:spLocks noChangeArrowheads="1"/>
          </p:cNvSpPr>
          <p:nvPr/>
        </p:nvSpPr>
        <p:spPr bwMode="auto">
          <a:xfrm>
            <a:off x="1108075" y="2673350"/>
            <a:ext cx="595313" cy="665163"/>
          </a:xfrm>
          <a:prstGeom prst="upArrow">
            <a:avLst>
              <a:gd name="adj1" fmla="val 50000"/>
              <a:gd name="adj2" fmla="val 27933"/>
            </a:avLst>
          </a:prstGeom>
          <a:solidFill>
            <a:srgbClr val="FFFF00"/>
          </a:solidFill>
          <a:ln w="9525">
            <a:solidFill>
              <a:schemeClr val="tx1"/>
            </a:solidFill>
            <a:miter lim="800000"/>
            <a:headEnd/>
            <a:tailEnd/>
          </a:ln>
        </p:spPr>
        <p:txBody>
          <a:bodyPr anchor="ctr">
            <a:spAutoFit/>
          </a:bodyPr>
          <a:lstStyle/>
          <a:p>
            <a:endParaRPr lang="nl-NL"/>
          </a:p>
        </p:txBody>
      </p:sp>
      <p:sp>
        <p:nvSpPr>
          <p:cNvPr id="206852" name="AutoShape 4"/>
          <p:cNvSpPr>
            <a:spLocks noChangeArrowheads="1"/>
          </p:cNvSpPr>
          <p:nvPr/>
        </p:nvSpPr>
        <p:spPr bwMode="auto">
          <a:xfrm>
            <a:off x="2006600" y="5497513"/>
            <a:ext cx="485775" cy="976312"/>
          </a:xfrm>
          <a:prstGeom prst="upArrow">
            <a:avLst>
              <a:gd name="adj1" fmla="val 50000"/>
              <a:gd name="adj2" fmla="val 50245"/>
            </a:avLst>
          </a:prstGeom>
          <a:noFill/>
          <a:ln w="9525">
            <a:noFill/>
            <a:miter lim="800000"/>
            <a:headEnd/>
            <a:tailEnd/>
          </a:ln>
        </p:spPr>
        <p:txBody>
          <a:bodyPr wrap="none" anchor="ctr">
            <a:spAutoFit/>
          </a:bodyPr>
          <a:lstStyle/>
          <a:p>
            <a:endParaRPr lang="nl-NL"/>
          </a:p>
        </p:txBody>
      </p:sp>
      <p:sp>
        <p:nvSpPr>
          <p:cNvPr id="1719301" name="AutoShape 5"/>
          <p:cNvSpPr>
            <a:spLocks noChangeArrowheads="1"/>
          </p:cNvSpPr>
          <p:nvPr/>
        </p:nvSpPr>
        <p:spPr bwMode="auto">
          <a:xfrm>
            <a:off x="2727325" y="2312988"/>
            <a:ext cx="631825" cy="866775"/>
          </a:xfrm>
          <a:prstGeom prst="upArrow">
            <a:avLst>
              <a:gd name="adj1" fmla="val 50000"/>
              <a:gd name="adj2" fmla="val 34296"/>
            </a:avLst>
          </a:prstGeom>
          <a:solidFill>
            <a:srgbClr val="FFFF00"/>
          </a:solidFill>
          <a:ln w="9525">
            <a:solidFill>
              <a:schemeClr val="tx1"/>
            </a:solidFill>
            <a:miter lim="800000"/>
            <a:headEnd/>
            <a:tailEnd/>
          </a:ln>
        </p:spPr>
        <p:txBody>
          <a:bodyPr anchor="ctr">
            <a:spAutoFit/>
          </a:bodyPr>
          <a:lstStyle/>
          <a:p>
            <a:endParaRPr lang="nl-NL"/>
          </a:p>
        </p:txBody>
      </p:sp>
      <p:sp>
        <p:nvSpPr>
          <p:cNvPr id="1719302" name="AutoShape 6"/>
          <p:cNvSpPr>
            <a:spLocks noChangeArrowheads="1"/>
          </p:cNvSpPr>
          <p:nvPr/>
        </p:nvSpPr>
        <p:spPr bwMode="auto">
          <a:xfrm rot="-7855756">
            <a:off x="3234532" y="867569"/>
            <a:ext cx="407987" cy="669925"/>
          </a:xfrm>
          <a:prstGeom prst="upArrow">
            <a:avLst>
              <a:gd name="adj1" fmla="val 50000"/>
              <a:gd name="adj2" fmla="val 41051"/>
            </a:avLst>
          </a:prstGeom>
          <a:solidFill>
            <a:srgbClr val="FFFF00"/>
          </a:solidFill>
          <a:ln w="9525">
            <a:solidFill>
              <a:schemeClr val="tx1"/>
            </a:solidFill>
            <a:miter lim="800000"/>
            <a:headEnd/>
            <a:tailEnd/>
          </a:ln>
        </p:spPr>
        <p:txBody>
          <a:bodyPr vert="eaVert" anchor="ctr">
            <a:spAutoFit/>
          </a:bodyPr>
          <a:lstStyle/>
          <a:p>
            <a:pPr algn="ctr">
              <a:lnSpc>
                <a:spcPct val="35000"/>
              </a:lnSpc>
            </a:pPr>
            <a:endParaRPr lang="zh-CN" altLang="en-US" sz="2000" i="0">
              <a:ea typeface="宋体" pitchFamily="2" charset="-122"/>
            </a:endParaRPr>
          </a:p>
        </p:txBody>
      </p:sp>
      <p:sp>
        <p:nvSpPr>
          <p:cNvPr id="1719303" name="Rectangle 7"/>
          <p:cNvSpPr>
            <a:spLocks noGrp="1" noChangeArrowheads="1"/>
          </p:cNvSpPr>
          <p:nvPr>
            <p:ph type="body" sz="half" idx="1"/>
          </p:nvPr>
        </p:nvSpPr>
        <p:spPr>
          <a:xfrm>
            <a:off x="5064125" y="996950"/>
            <a:ext cx="4024313" cy="5181600"/>
          </a:xfrm>
          <a:solidFill>
            <a:schemeClr val="bg1"/>
          </a:solidFill>
        </p:spPr>
        <p:txBody>
          <a:bodyPr/>
          <a:lstStyle/>
          <a:p>
            <a:pPr marL="169863" indent="-169863" eaLnBrk="1" hangingPunct="1">
              <a:spcBef>
                <a:spcPct val="40000"/>
              </a:spcBef>
            </a:pPr>
            <a:r>
              <a:rPr lang="en-US" altLang="zh-CN" sz="2000" smtClean="0">
                <a:ea typeface="宋体" pitchFamily="2" charset="-122"/>
              </a:rPr>
              <a:t>Components can be built as shared libs or static libs</a:t>
            </a:r>
          </a:p>
          <a:p>
            <a:pPr marL="169863" indent="-169863" eaLnBrk="1" hangingPunct="1">
              <a:spcBef>
                <a:spcPct val="40000"/>
              </a:spcBef>
            </a:pPr>
            <a:r>
              <a:rPr lang="en-US" altLang="zh-CN" sz="2000" smtClean="0">
                <a:ea typeface="宋体" pitchFamily="2" charset="-122"/>
              </a:rPr>
              <a:t>Component server supported</a:t>
            </a:r>
          </a:p>
          <a:p>
            <a:pPr marL="169863" indent="-169863" eaLnBrk="1" hangingPunct="1">
              <a:spcBef>
                <a:spcPct val="40000"/>
              </a:spcBef>
            </a:pPr>
            <a:r>
              <a:rPr lang="en-US" altLang="zh-CN" sz="2000" smtClean="0">
                <a:ea typeface="宋体" pitchFamily="2" charset="-122"/>
              </a:rPr>
              <a:t>MDD tools to install, host, load, &amp; manage component implementations are available</a:t>
            </a:r>
          </a:p>
          <a:p>
            <a:pPr marL="169863" indent="-169863" eaLnBrk="1" hangingPunct="1">
              <a:spcBef>
                <a:spcPct val="40000"/>
              </a:spcBef>
            </a:pPr>
            <a:r>
              <a:rPr lang="en-US" altLang="zh-CN" sz="2000" smtClean="0">
                <a:ea typeface="宋体" pitchFamily="2" charset="-122"/>
              </a:rPr>
              <a:t>The CIAO Deployment and Configuration Engine (DAnCE) provides support for component assemblies in compliance with </a:t>
            </a:r>
            <a:r>
              <a:rPr lang="en-US" altLang="zh-CN" sz="2000" u="sng" smtClean="0">
                <a:ea typeface="宋体" pitchFamily="2" charset="-122"/>
                <a:hlinkClick r:id="rId2"/>
              </a:rPr>
              <a:t>ptc/</a:t>
            </a:r>
            <a:r>
              <a:rPr lang="en-US" altLang="zh-CN" sz="2000" u="sng" smtClean="0">
                <a:solidFill>
                  <a:schemeClr val="hlink"/>
                </a:solidFill>
                <a:ea typeface="宋体" pitchFamily="2" charset="-122"/>
                <a:hlinkClick r:id="rId2"/>
              </a:rPr>
              <a:t>0</a:t>
            </a:r>
            <a:r>
              <a:rPr lang="en-US" altLang="zh-CN" sz="2000" u="sng" smtClean="0">
                <a:solidFill>
                  <a:schemeClr val="hlink"/>
                </a:solidFill>
                <a:ea typeface="宋体" pitchFamily="2" charset="-122"/>
              </a:rPr>
              <a:t>6-04-01</a:t>
            </a:r>
          </a:p>
          <a:p>
            <a:pPr marL="169863" indent="-169863" eaLnBrk="1" hangingPunct="1">
              <a:spcBef>
                <a:spcPct val="40000"/>
              </a:spcBef>
            </a:pPr>
            <a:r>
              <a:rPr lang="en-US" altLang="zh-CN" sz="2000" smtClean="0">
                <a:ea typeface="宋体" pitchFamily="2" charset="-122"/>
              </a:rPr>
              <a:t>CIAO also supports Real-time CCM extensions </a:t>
            </a:r>
          </a:p>
          <a:p>
            <a:pPr marL="573088" lvl="1" indent="-231775" eaLnBrk="1" hangingPunct="1">
              <a:spcBef>
                <a:spcPct val="40000"/>
              </a:spcBef>
            </a:pPr>
            <a:r>
              <a:rPr lang="en-US" altLang="zh-CN" sz="2000" smtClean="0">
                <a:ea typeface="宋体" pitchFamily="2" charset="-122"/>
              </a:rPr>
              <a:t>www.cs.wustl.edu/~schmidt/CIAO.html</a:t>
            </a:r>
          </a:p>
        </p:txBody>
      </p:sp>
      <p:sp>
        <p:nvSpPr>
          <p:cNvPr id="1719304" name="Rectangle 8"/>
          <p:cNvSpPr>
            <a:spLocks noChangeArrowheads="1"/>
          </p:cNvSpPr>
          <p:nvPr/>
        </p:nvSpPr>
        <p:spPr bwMode="auto">
          <a:xfrm>
            <a:off x="87313" y="3325813"/>
            <a:ext cx="5068887" cy="2843212"/>
          </a:xfrm>
          <a:prstGeom prst="rect">
            <a:avLst/>
          </a:prstGeom>
          <a:noFill/>
          <a:ln w="9525">
            <a:noFill/>
            <a:miter lim="800000"/>
            <a:headEnd/>
            <a:tailEnd/>
          </a:ln>
        </p:spPr>
        <p:txBody>
          <a:bodyPr/>
          <a:lstStyle/>
          <a:p>
            <a:pPr marL="169863" indent="-169863">
              <a:spcBef>
                <a:spcPct val="20000"/>
              </a:spcBef>
              <a:buFontTx/>
              <a:buChar char="•"/>
            </a:pPr>
            <a:r>
              <a:rPr lang="en-US" altLang="zh-CN" sz="2000" i="0" dirty="0">
                <a:ea typeface="宋体" pitchFamily="2" charset="-122"/>
              </a:rPr>
              <a:t>Support for IDL 3 (</a:t>
            </a:r>
            <a:r>
              <a:rPr lang="en-US" altLang="zh-CN" sz="2000" b="1" i="0" dirty="0">
                <a:latin typeface="Courier New" pitchFamily="49" charset="0"/>
                <a:ea typeface="宋体" pitchFamily="2" charset="-122"/>
              </a:rPr>
              <a:t>component, home</a:t>
            </a:r>
            <a:r>
              <a:rPr lang="en-US" altLang="zh-CN" sz="2000" i="0" dirty="0">
                <a:latin typeface="Courier New" pitchFamily="49" charset="0"/>
                <a:ea typeface="宋体" pitchFamily="2" charset="-122"/>
              </a:rPr>
              <a:t> </a:t>
            </a:r>
            <a:r>
              <a:rPr lang="en-US" altLang="zh-CN" sz="2000" i="0" dirty="0">
                <a:ea typeface="宋体" pitchFamily="2" charset="-122"/>
              </a:rPr>
              <a:t>&amp; related keywords) &amp; most CIDL features have been added</a:t>
            </a:r>
          </a:p>
          <a:p>
            <a:pPr marL="169863" indent="-169863">
              <a:spcBef>
                <a:spcPct val="20000"/>
              </a:spcBef>
              <a:buFontTx/>
              <a:buChar char="•"/>
            </a:pPr>
            <a:r>
              <a:rPr lang="en-US" altLang="zh-CN" sz="2000" i="0" dirty="0">
                <a:ea typeface="宋体" pitchFamily="2" charset="-122"/>
              </a:rPr>
              <a:t>Support for all types of ports: facets (</a:t>
            </a:r>
            <a:r>
              <a:rPr lang="en-US" altLang="zh-CN" sz="2000" b="1" i="0" dirty="0">
                <a:latin typeface="Courier New" pitchFamily="49" charset="0"/>
                <a:ea typeface="宋体" pitchFamily="2" charset="-122"/>
              </a:rPr>
              <a:t>provides</a:t>
            </a:r>
            <a:r>
              <a:rPr lang="en-US" altLang="zh-CN" sz="2000" i="0" dirty="0">
                <a:ea typeface="宋体" pitchFamily="2" charset="-122"/>
              </a:rPr>
              <a:t>), receptacles (</a:t>
            </a:r>
            <a:r>
              <a:rPr lang="en-US" altLang="zh-CN" sz="2000" b="1" i="0" dirty="0">
                <a:latin typeface="Courier New" pitchFamily="49" charset="0"/>
                <a:ea typeface="宋体" pitchFamily="2" charset="-122"/>
              </a:rPr>
              <a:t>uses, uses multiple</a:t>
            </a:r>
            <a:r>
              <a:rPr lang="en-US" altLang="zh-CN" sz="2000" i="0" dirty="0">
                <a:ea typeface="宋体" pitchFamily="2" charset="-122"/>
              </a:rPr>
              <a:t>), event sources (</a:t>
            </a:r>
            <a:r>
              <a:rPr lang="en-US" altLang="zh-CN" sz="2000" b="1" i="0" dirty="0">
                <a:latin typeface="Courier New" pitchFamily="49" charset="0"/>
                <a:ea typeface="宋体" pitchFamily="2" charset="-122"/>
              </a:rPr>
              <a:t>emits, publishes</a:t>
            </a:r>
            <a:r>
              <a:rPr lang="en-US" altLang="zh-CN" sz="2000" i="0" dirty="0">
                <a:ea typeface="宋体" pitchFamily="2" charset="-122"/>
              </a:rPr>
              <a:t>) &amp; event sinks (</a:t>
            </a:r>
            <a:r>
              <a:rPr lang="en-US" altLang="zh-CN" sz="2000" b="1" i="0" dirty="0">
                <a:latin typeface="Courier New" pitchFamily="49" charset="0"/>
                <a:ea typeface="宋体" pitchFamily="2" charset="-122"/>
              </a:rPr>
              <a:t>consumes</a:t>
            </a:r>
            <a:r>
              <a:rPr lang="en-US" altLang="zh-CN" sz="2000" i="0" dirty="0">
                <a:ea typeface="宋体" pitchFamily="2" charset="-122"/>
              </a:rPr>
              <a:t>)</a:t>
            </a:r>
          </a:p>
          <a:p>
            <a:pPr marL="169863" indent="-169863">
              <a:spcBef>
                <a:spcPct val="20000"/>
              </a:spcBef>
              <a:buFontTx/>
              <a:buChar char="•"/>
            </a:pPr>
            <a:r>
              <a:rPr lang="en-US" altLang="zh-CN" sz="2000" i="0" dirty="0">
                <a:ea typeface="宋体" pitchFamily="2" charset="-122"/>
              </a:rPr>
              <a:t>Support for the Session container via </a:t>
            </a:r>
            <a:r>
              <a:rPr lang="en-US" altLang="zh-CN" sz="2000" i="0" dirty="0" smtClean="0">
                <a:ea typeface="宋体" pitchFamily="2" charset="-122"/>
              </a:rPr>
              <a:t>IDL </a:t>
            </a:r>
            <a:r>
              <a:rPr lang="en-US" altLang="zh-CN" sz="2000" i="0" dirty="0">
                <a:ea typeface="宋体" pitchFamily="2" charset="-122"/>
              </a:rPr>
              <a:t>compiler</a:t>
            </a:r>
          </a:p>
        </p:txBody>
      </p:sp>
      <p:grpSp>
        <p:nvGrpSpPr>
          <p:cNvPr id="206857" name="Group 9"/>
          <p:cNvGrpSpPr>
            <a:grpSpLocks/>
          </p:cNvGrpSpPr>
          <p:nvPr/>
        </p:nvGrpSpPr>
        <p:grpSpPr bwMode="auto">
          <a:xfrm>
            <a:off x="361950" y="873125"/>
            <a:ext cx="2889250" cy="1752600"/>
            <a:chOff x="0" y="2031"/>
            <a:chExt cx="1727" cy="933"/>
          </a:xfrm>
        </p:grpSpPr>
        <p:sp>
          <p:nvSpPr>
            <p:cNvPr id="206880" name="Rectangle 10"/>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81" name="Text Box 11"/>
            <p:cNvSpPr txBox="1">
              <a:spLocks noChangeArrowheads="1"/>
            </p:cNvSpPr>
            <p:nvPr/>
          </p:nvSpPr>
          <p:spPr bwMode="auto">
            <a:xfrm>
              <a:off x="435" y="2757"/>
              <a:ext cx="676"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82" name="AutoShape 12"/>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83" name="Group 13"/>
            <p:cNvGrpSpPr>
              <a:grpSpLocks/>
            </p:cNvGrpSpPr>
            <p:nvPr/>
          </p:nvGrpSpPr>
          <p:grpSpPr bwMode="auto">
            <a:xfrm rot="5400000">
              <a:off x="348" y="2049"/>
              <a:ext cx="157" cy="125"/>
              <a:chOff x="204" y="3349"/>
              <a:chExt cx="259" cy="204"/>
            </a:xfrm>
          </p:grpSpPr>
          <p:sp>
            <p:nvSpPr>
              <p:cNvPr id="206914" name="Line 1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915" name="Oval 15"/>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84" name="Group 16"/>
            <p:cNvGrpSpPr>
              <a:grpSpLocks/>
            </p:cNvGrpSpPr>
            <p:nvPr/>
          </p:nvGrpSpPr>
          <p:grpSpPr bwMode="auto">
            <a:xfrm>
              <a:off x="571" y="2143"/>
              <a:ext cx="299" cy="234"/>
              <a:chOff x="1431" y="3508"/>
              <a:chExt cx="489" cy="384"/>
            </a:xfrm>
          </p:grpSpPr>
          <p:grpSp>
            <p:nvGrpSpPr>
              <p:cNvPr id="206910" name="Group 17"/>
              <p:cNvGrpSpPr>
                <a:grpSpLocks/>
              </p:cNvGrpSpPr>
              <p:nvPr/>
            </p:nvGrpSpPr>
            <p:grpSpPr bwMode="auto">
              <a:xfrm>
                <a:off x="1431" y="3679"/>
                <a:ext cx="151" cy="54"/>
                <a:chOff x="1431" y="3679"/>
                <a:chExt cx="151" cy="54"/>
              </a:xfrm>
            </p:grpSpPr>
            <p:sp>
              <p:nvSpPr>
                <p:cNvPr id="206912" name="Line 1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913" name="Rectangle 1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911" name="AutoShape 2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206885" name="Group 21"/>
            <p:cNvGrpSpPr>
              <a:grpSpLocks/>
            </p:cNvGrpSpPr>
            <p:nvPr/>
          </p:nvGrpSpPr>
          <p:grpSpPr bwMode="auto">
            <a:xfrm>
              <a:off x="1" y="2391"/>
              <a:ext cx="231" cy="117"/>
              <a:chOff x="2765" y="3760"/>
              <a:chExt cx="378" cy="192"/>
            </a:xfrm>
          </p:grpSpPr>
          <p:sp>
            <p:nvSpPr>
              <p:cNvPr id="206908" name="Line 22"/>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206909" name="AutoShape 23"/>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206886" name="Group 24"/>
            <p:cNvGrpSpPr>
              <a:grpSpLocks/>
            </p:cNvGrpSpPr>
            <p:nvPr/>
          </p:nvGrpSpPr>
          <p:grpSpPr bwMode="auto">
            <a:xfrm>
              <a:off x="537" y="2391"/>
              <a:ext cx="248" cy="117"/>
              <a:chOff x="2039" y="3708"/>
              <a:chExt cx="405" cy="192"/>
            </a:xfrm>
          </p:grpSpPr>
          <p:sp>
            <p:nvSpPr>
              <p:cNvPr id="206905" name="Line 25"/>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906" name="Rectangle 26"/>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907" name="AutoShape 27"/>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206887" name="Group 28"/>
            <p:cNvGrpSpPr>
              <a:grpSpLocks/>
            </p:cNvGrpSpPr>
            <p:nvPr/>
          </p:nvGrpSpPr>
          <p:grpSpPr bwMode="auto">
            <a:xfrm>
              <a:off x="0" y="2204"/>
              <a:ext cx="232" cy="124"/>
              <a:chOff x="1884" y="3349"/>
              <a:chExt cx="379" cy="204"/>
            </a:xfrm>
          </p:grpSpPr>
          <p:sp>
            <p:nvSpPr>
              <p:cNvPr id="206903" name="Line 29"/>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206904" name="Oval 30"/>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206888" name="Rectangle 31"/>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206889" name="AutoShape 32"/>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206890" name="Line 33"/>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206891" name="Oval 34"/>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92" name="Line 35"/>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206893" name="Rectangle 36"/>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206894" name="AutoShape 37"/>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206895" name="Line 38"/>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206896" name="AutoShape 39"/>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206897" name="Line 40"/>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206898" name="Rectangle 41"/>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99" name="AutoShape 42"/>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206900" name="Line 43"/>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206901" name="Oval 44"/>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902" name="Rectangle 45"/>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206858" name="Group 46"/>
          <p:cNvGrpSpPr>
            <a:grpSpLocks/>
          </p:cNvGrpSpPr>
          <p:nvPr/>
        </p:nvGrpSpPr>
        <p:grpSpPr bwMode="auto">
          <a:xfrm>
            <a:off x="3000375" y="1384300"/>
            <a:ext cx="1793875" cy="1765300"/>
            <a:chOff x="1577" y="2303"/>
            <a:chExt cx="1072" cy="940"/>
          </a:xfrm>
        </p:grpSpPr>
        <p:sp>
          <p:nvSpPr>
            <p:cNvPr id="206860" name="Rectangle 47"/>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61" name="Text Box 48"/>
            <p:cNvSpPr txBox="1">
              <a:spLocks noChangeArrowheads="1"/>
            </p:cNvSpPr>
            <p:nvPr/>
          </p:nvSpPr>
          <p:spPr bwMode="auto">
            <a:xfrm>
              <a:off x="1868" y="3027"/>
              <a:ext cx="677"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62" name="AutoShape 49"/>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63" name="Group 50"/>
            <p:cNvGrpSpPr>
              <a:grpSpLocks/>
            </p:cNvGrpSpPr>
            <p:nvPr/>
          </p:nvGrpSpPr>
          <p:grpSpPr bwMode="auto">
            <a:xfrm rot="5400000">
              <a:off x="2127" y="2319"/>
              <a:ext cx="157" cy="125"/>
              <a:chOff x="204" y="3349"/>
              <a:chExt cx="259" cy="204"/>
            </a:xfrm>
          </p:grpSpPr>
          <p:sp>
            <p:nvSpPr>
              <p:cNvPr id="206878"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879" name="Oval 52"/>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64" name="Group 53"/>
            <p:cNvGrpSpPr>
              <a:grpSpLocks/>
            </p:cNvGrpSpPr>
            <p:nvPr/>
          </p:nvGrpSpPr>
          <p:grpSpPr bwMode="auto">
            <a:xfrm>
              <a:off x="2350" y="2413"/>
              <a:ext cx="299" cy="234"/>
              <a:chOff x="1431" y="3508"/>
              <a:chExt cx="489" cy="384"/>
            </a:xfrm>
          </p:grpSpPr>
          <p:grpSp>
            <p:nvGrpSpPr>
              <p:cNvPr id="206874" name="Group 54"/>
              <p:cNvGrpSpPr>
                <a:grpSpLocks/>
              </p:cNvGrpSpPr>
              <p:nvPr/>
            </p:nvGrpSpPr>
            <p:grpSpPr bwMode="auto">
              <a:xfrm>
                <a:off x="1431" y="3679"/>
                <a:ext cx="151" cy="54"/>
                <a:chOff x="1431" y="3679"/>
                <a:chExt cx="151" cy="54"/>
              </a:xfrm>
            </p:grpSpPr>
            <p:sp>
              <p:nvSpPr>
                <p:cNvPr id="206876" name="Line 55"/>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877" name="Rectangle 56"/>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875" name="AutoShape 57"/>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206865" name="Line 58"/>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206866" name="AutoShape 59"/>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206867" name="Group 60"/>
            <p:cNvGrpSpPr>
              <a:grpSpLocks/>
            </p:cNvGrpSpPr>
            <p:nvPr/>
          </p:nvGrpSpPr>
          <p:grpSpPr bwMode="auto">
            <a:xfrm>
              <a:off x="2316" y="2661"/>
              <a:ext cx="248" cy="117"/>
              <a:chOff x="2039" y="3708"/>
              <a:chExt cx="405" cy="192"/>
            </a:xfrm>
          </p:grpSpPr>
          <p:sp>
            <p:nvSpPr>
              <p:cNvPr id="206871" name="Line 61"/>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872" name="Rectangle 62"/>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73" name="AutoShape 63"/>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206868" name="Line 64"/>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206869" name="Oval 65"/>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70" name="Rectangle 66"/>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sp>
        <p:nvSpPr>
          <p:cNvPr id="1719363" name="Rectangle 67"/>
          <p:cNvSpPr>
            <a:spLocks noChangeArrowheads="1"/>
          </p:cNvSpPr>
          <p:nvPr/>
        </p:nvSpPr>
        <p:spPr bwMode="auto">
          <a:xfrm>
            <a:off x="3595688" y="1287463"/>
            <a:ext cx="963612" cy="1125537"/>
          </a:xfrm>
          <a:prstGeom prst="rect">
            <a:avLst/>
          </a:prstGeom>
          <a:noFill/>
          <a:ln w="38100">
            <a:solidFill>
              <a:schemeClr val="tx1"/>
            </a:solidFill>
            <a:miter lim="800000"/>
            <a:headEnd/>
            <a:tailEnd/>
          </a:ln>
        </p:spPr>
        <p:txBody>
          <a:bodyPr wrap="none" anchor="ct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93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93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193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92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19303">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19303">
                                            <p:txEl>
                                              <p:pRg st="0" end="0"/>
                                            </p:txEl>
                                          </p:spTgt>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1719363"/>
                                        </p:tgtEl>
                                        <p:attrNameLst>
                                          <p:attrName>style.visibility</p:attrName>
                                        </p:attrNameLst>
                                      </p:cBhvr>
                                      <p:to>
                                        <p:strVal val="visible"/>
                                      </p:to>
                                    </p:set>
                                    <p:animEffect transition="in" filter="dissolve">
                                      <p:cBhvr>
                                        <p:cTn id="23" dur="500"/>
                                        <p:tgtEl>
                                          <p:spTgt spid="171936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1930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1930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930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1930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193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9" grpId="0" animBg="1"/>
      <p:bldP spid="1719301" grpId="0" animBg="1"/>
      <p:bldP spid="1719302" grpId="0" animBg="1"/>
      <p:bldP spid="1719303" grpId="0" build="p" animBg="1"/>
      <p:bldP spid="1719304" grpId="0"/>
      <p:bldP spid="171936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body" idx="1"/>
          </p:nvPr>
        </p:nvSpPr>
        <p:spPr>
          <a:xfrm>
            <a:off x="55563" y="890588"/>
            <a:ext cx="9002712" cy="5534025"/>
          </a:xfrm>
          <a:noFill/>
        </p:spPr>
        <p:txBody>
          <a:bodyPr/>
          <a:lstStyle/>
          <a:p>
            <a:pPr marL="176213" indent="-176213" eaLnBrk="1" hangingPunct="1">
              <a:spcBef>
                <a:spcPct val="25000"/>
              </a:spcBef>
            </a:pPr>
            <a:r>
              <a:rPr lang="en-US" altLang="zh-CN" sz="2000" b="1" dirty="0" smtClean="0">
                <a:ea typeface="宋体" pitchFamily="2" charset="-122"/>
              </a:rPr>
              <a:t>Deployment &amp; Configuration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Implementing the new deployment &amp; configuration specification,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/06-04-02</a:t>
            </a:r>
            <a:r>
              <a:rPr lang="en-US" altLang="zh-CN" sz="2000" dirty="0" smtClean="0">
                <a:ea typeface="宋体" pitchFamily="2" charset="-122"/>
              </a:rPr>
              <a:t>, necessary for DARPA ARMS program</a:t>
            </a:r>
          </a:p>
          <a:p>
            <a:pPr marL="571500" lvl="1" indent="-228600" eaLnBrk="1" hangingPunct="1">
              <a:spcBef>
                <a:spcPct val="25000"/>
              </a:spcBef>
            </a:pPr>
            <a:r>
              <a:rPr lang="en-US" altLang="zh-CN" sz="2000" dirty="0" smtClean="0">
                <a:ea typeface="宋体" pitchFamily="2" charset="-122"/>
              </a:rPr>
              <a:t>Changes to the deployment &amp; assembly toolset to support lightweight components, as prescribed by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/04-02-03</a:t>
            </a:r>
          </a:p>
          <a:p>
            <a:pPr marL="176213" indent="-176213" eaLnBrk="1" hangingPunct="1">
              <a:spcBef>
                <a:spcPct val="25000"/>
              </a:spcBef>
            </a:pPr>
            <a:r>
              <a:rPr lang="en-US" altLang="zh-CN" sz="2000" b="1" dirty="0" smtClean="0">
                <a:ea typeface="宋体" pitchFamily="2" charset="-122"/>
              </a:rPr>
              <a:t>Core CCM Infrastructure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Additional support for Real-time CORBA Policies at the ORB level &amp; object level</a:t>
            </a:r>
          </a:p>
          <a:p>
            <a:pPr marL="914400" lvl="2" indent="-166688" eaLnBrk="1" hangingPunct="1">
              <a:spcBef>
                <a:spcPct val="25000"/>
              </a:spcBef>
            </a:pPr>
            <a:r>
              <a:rPr lang="en-US" altLang="zh-CN" dirty="0" smtClean="0">
                <a:ea typeface="宋体" pitchFamily="2" charset="-122"/>
              </a:rPr>
              <a:t>i.e., at the object reference level of a component receptacle</a:t>
            </a:r>
          </a:p>
          <a:p>
            <a:pPr marL="571500" lvl="1" indent="-228600" eaLnBrk="1" hangingPunct="1">
              <a:spcBef>
                <a:spcPct val="25000"/>
              </a:spcBef>
            </a:pPr>
            <a:r>
              <a:rPr lang="en-US" altLang="zh-CN" sz="2000" dirty="0" smtClean="0">
                <a:ea typeface="宋体" pitchFamily="2" charset="-122"/>
              </a:rPr>
              <a:t>Integration of different event propagation mechanisms (such as Event &amp; Notification Services) within the container</a:t>
            </a:r>
          </a:p>
          <a:p>
            <a:pPr marL="176213" indent="-176213" eaLnBrk="1" hangingPunct="1">
              <a:spcBef>
                <a:spcPct val="25000"/>
              </a:spcBef>
            </a:pPr>
            <a:r>
              <a:rPr lang="en-US" altLang="zh-CN" sz="2000" b="1" dirty="0" smtClean="0">
                <a:ea typeface="宋体" pitchFamily="2" charset="-122"/>
              </a:rPr>
              <a:t>Modeling tool support for CIAO (Leads: James Hill &amp; Jeff Parsons)</a:t>
            </a:r>
          </a:p>
          <a:p>
            <a:pPr marL="571500" lvl="1" indent="-228600" eaLnBrk="1" hangingPunct="1">
              <a:spcBef>
                <a:spcPct val="25000"/>
              </a:spcBef>
            </a:pPr>
            <a:r>
              <a:rPr lang="en-US" altLang="zh-CN" sz="2000" dirty="0" smtClean="0">
                <a:ea typeface="宋体" pitchFamily="2" charset="-122"/>
              </a:rPr>
              <a:t>See </a:t>
            </a:r>
            <a:r>
              <a:rPr lang="en-US" altLang="zh-CN" sz="2000" dirty="0" smtClean="0">
                <a:ea typeface="宋体" pitchFamily="2" charset="-122"/>
                <a:hlinkClick r:id="rId2"/>
              </a:rPr>
              <a:t>www.dre.vanderbilt.edu/cosmic</a:t>
            </a:r>
            <a:r>
              <a:rPr lang="en-US" altLang="zh-CN" sz="2000" dirty="0" smtClean="0">
                <a:ea typeface="宋体" pitchFamily="2" charset="-122"/>
              </a:rPr>
              <a:t> for details</a:t>
            </a:r>
          </a:p>
        </p:txBody>
      </p:sp>
      <p:sp>
        <p:nvSpPr>
          <p:cNvPr id="207875"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CIAO Next Steps</a:t>
            </a:r>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body" idx="1"/>
          </p:nvPr>
        </p:nvSpPr>
        <p:spPr>
          <a:xfrm>
            <a:off x="55563" y="995363"/>
            <a:ext cx="8688387" cy="5534025"/>
          </a:xfrm>
        </p:spPr>
        <p:txBody>
          <a:bodyPr/>
          <a:lstStyle/>
          <a:p>
            <a:pPr marL="176213" indent="-176213" eaLnBrk="1" hangingPunct="1">
              <a:lnSpc>
                <a:spcPct val="90000"/>
              </a:lnSpc>
              <a:spcBef>
                <a:spcPct val="40000"/>
              </a:spcBef>
            </a:pPr>
            <a:r>
              <a:rPr lang="en-US" altLang="zh-CN" sz="2000" dirty="0" smtClean="0">
                <a:ea typeface="宋体" pitchFamily="2" charset="-122"/>
              </a:rPr>
              <a:t>Examples available with the distribution</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CIAO/docs/tutorial/Hello</a:t>
            </a:r>
            <a:r>
              <a:rPr lang="en-US" altLang="zh-CN" sz="2000" dirty="0" smtClean="0">
                <a:ea typeface="宋体" pitchFamily="2" charset="-122"/>
              </a:rPr>
              <a:t>, a simple example that illustrates the use of some basic CCM concepts</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a:t>
            </a:r>
            <a:r>
              <a:rPr lang="en-US" altLang="zh-CN" sz="2000" b="1" dirty="0" err="1" smtClean="0">
                <a:latin typeface="Courier New" pitchFamily="49" charset="0"/>
                <a:ea typeface="宋体" pitchFamily="2" charset="-122"/>
              </a:rPr>
              <a:t>BasicSP</a:t>
            </a:r>
            <a:endParaRPr lang="en-US" altLang="zh-CN" sz="2000" b="1" dirty="0" smtClean="0">
              <a:latin typeface="Courier New" pitchFamily="49" charset="0"/>
              <a:ea typeface="宋体" pitchFamily="2" charset="-122"/>
            </a:endParaRPr>
          </a:p>
          <a:p>
            <a:pPr marL="914400" lvl="2" indent="-166688" eaLnBrk="1" hangingPunct="1">
              <a:lnSpc>
                <a:spcPct val="90000"/>
              </a:lnSpc>
              <a:spcBef>
                <a:spcPct val="40000"/>
              </a:spcBef>
            </a:pPr>
            <a:r>
              <a:rPr lang="en-US" altLang="zh-CN" dirty="0" smtClean="0">
                <a:ea typeface="宋体" pitchFamily="2" charset="-122"/>
              </a:rPr>
              <a:t>A simple example that shows the interaction between 4 components</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CIAO/examples/Display</a:t>
            </a:r>
          </a:p>
          <a:p>
            <a:pPr marL="914400" lvl="2" indent="-166688" eaLnBrk="1" hangingPunct="1">
              <a:lnSpc>
                <a:spcPct val="90000"/>
              </a:lnSpc>
              <a:spcBef>
                <a:spcPct val="40000"/>
              </a:spcBef>
            </a:pPr>
            <a:r>
              <a:rPr lang="en-US" altLang="zh-CN" dirty="0" smtClean="0">
                <a:ea typeface="宋体" pitchFamily="2" charset="-122"/>
              </a:rPr>
              <a:t>Similar to the </a:t>
            </a:r>
            <a:r>
              <a:rPr lang="en-US" altLang="zh-CN" dirty="0" err="1" smtClean="0">
                <a:ea typeface="宋体" pitchFamily="2" charset="-122"/>
              </a:rPr>
              <a:t>BasicSP</a:t>
            </a:r>
            <a:r>
              <a:rPr lang="en-US" altLang="zh-CN" dirty="0" smtClean="0">
                <a:ea typeface="宋体" pitchFamily="2" charset="-122"/>
              </a:rPr>
              <a:t>, but has an additional feature showing integration with Qt toolkit</a:t>
            </a:r>
          </a:p>
          <a:p>
            <a:pPr marL="176213" indent="-176213" eaLnBrk="1" hangingPunct="1">
              <a:lnSpc>
                <a:spcPct val="90000"/>
              </a:lnSpc>
              <a:spcBef>
                <a:spcPct val="40000"/>
              </a:spcBef>
            </a:pPr>
            <a:r>
              <a:rPr lang="en-US" altLang="zh-CN" sz="2000" dirty="0" smtClean="0">
                <a:ea typeface="宋体" pitchFamily="2" charset="-122"/>
              </a:rPr>
              <a:t>Step-by-step to create &amp; deploy components based on CIAO available at</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CIAO/examples/Hello</a:t>
            </a:r>
          </a:p>
          <a:p>
            <a:pPr marL="176213" indent="-176213" eaLnBrk="1" hangingPunct="1">
              <a:lnSpc>
                <a:spcPct val="90000"/>
              </a:lnSpc>
              <a:spcBef>
                <a:spcPct val="40000"/>
              </a:spcBef>
            </a:pPr>
            <a:r>
              <a:rPr lang="en-US" altLang="zh-CN" sz="2000" dirty="0" smtClean="0">
                <a:ea typeface="宋体" pitchFamily="2" charset="-122"/>
              </a:rPr>
              <a:t>“Quick CORBA 3”, Jon Siegel, John Wiley &amp; Sons  provides a quick start</a:t>
            </a:r>
          </a:p>
          <a:p>
            <a:pPr marL="176213" indent="-176213" eaLnBrk="1" hangingPunct="1">
              <a:lnSpc>
                <a:spcPct val="90000"/>
              </a:lnSpc>
              <a:spcBef>
                <a:spcPct val="40000"/>
              </a:spcBef>
            </a:pPr>
            <a:r>
              <a:rPr lang="en-US" altLang="zh-CN" sz="2000" dirty="0" smtClean="0">
                <a:ea typeface="宋体" pitchFamily="2" charset="-122"/>
              </a:rPr>
              <a:t>C/C++ User Journal articles with Steve </a:t>
            </a:r>
            <a:r>
              <a:rPr lang="en-US" altLang="zh-CN" sz="2000" dirty="0" err="1" smtClean="0">
                <a:ea typeface="宋体" pitchFamily="2" charset="-122"/>
              </a:rPr>
              <a:t>Vinoski</a:t>
            </a:r>
            <a:endParaRPr lang="en-US" altLang="zh-CN" sz="2000" dirty="0" smtClean="0">
              <a:ea typeface="宋体" pitchFamily="2" charset="-122"/>
            </a:endParaRPr>
          </a:p>
          <a:p>
            <a:pPr marL="571500" lvl="1" indent="-228600" eaLnBrk="1" hangingPunct="1">
              <a:lnSpc>
                <a:spcPct val="90000"/>
              </a:lnSpc>
              <a:spcBef>
                <a:spcPct val="40000"/>
              </a:spcBef>
            </a:pPr>
            <a:r>
              <a:rPr lang="en-US" altLang="zh-CN" sz="2000" dirty="0" smtClean="0">
                <a:ea typeface="宋体" pitchFamily="2" charset="-122"/>
              </a:rPr>
              <a:t>www.cs.wustl.edu/~schmidt/report-doc.html</a:t>
            </a:r>
            <a:endParaRPr lang="zh-CN" altLang="en-US" sz="2000" dirty="0" smtClean="0">
              <a:ea typeface="宋体" pitchFamily="2" charset="-122"/>
            </a:endParaRPr>
          </a:p>
        </p:txBody>
      </p:sp>
      <p:sp>
        <p:nvSpPr>
          <p:cNvPr id="208899"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How to Learn about CCM &amp; CIAO Programming</a:t>
            </a:r>
          </a:p>
        </p:txBody>
      </p:sp>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CDEC790-3C15-4503-A8A1-EBFA7343B0CE}" type="datetime1">
              <a:rPr lang="zh-CN" altLang="en-US">
                <a:ea typeface="宋体" pitchFamily="2" charset="-122"/>
              </a:rPr>
              <a:pPr/>
              <a:t>2010-6-14</a:t>
            </a:fld>
            <a:endParaRPr lang="en-US" altLang="zh-CN">
              <a:ea typeface="宋体" pitchFamily="2" charset="-122"/>
            </a:endParaRPr>
          </a:p>
        </p:txBody>
      </p:sp>
      <p:sp>
        <p:nvSpPr>
          <p:cNvPr id="209923" name="Slide Number Placeholder 4"/>
          <p:cNvSpPr>
            <a:spLocks noGrp="1"/>
          </p:cNvSpPr>
          <p:nvPr>
            <p:ph type="sldNum" sz="quarter" idx="10"/>
          </p:nvPr>
        </p:nvSpPr>
        <p:spPr>
          <a:noFill/>
        </p:spPr>
        <p:txBody>
          <a:bodyPr/>
          <a:lstStyle/>
          <a:p>
            <a:fld id="{DC497929-6EC7-4FFB-A49A-7A0961593581}" type="slidenum">
              <a:rPr lang="zh-CN" altLang="en-US" smtClean="0">
                <a:latin typeface="Arial" charset="0"/>
              </a:rPr>
              <a:pPr/>
              <a:t>186</a:t>
            </a:fld>
            <a:endParaRPr lang="en-US" altLang="zh-CN" smtClean="0">
              <a:latin typeface="Arial" charset="0"/>
            </a:endParaRPr>
          </a:p>
        </p:txBody>
      </p:sp>
      <p:sp>
        <p:nvSpPr>
          <p:cNvPr id="209924"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Wrapping</a:t>
            </a:r>
          </a:p>
          <a:p>
            <a:pPr algn="ctr" eaLnBrk="1" hangingPunct="1">
              <a:buFont typeface="Wingdings" pitchFamily="2" charset="2"/>
              <a:buNone/>
            </a:pPr>
            <a:r>
              <a:rPr lang="en-US" altLang="zh-CN" sz="5400" smtClean="0">
                <a:solidFill>
                  <a:srgbClr val="FF3300"/>
                </a:solidFill>
                <a:ea typeface="ＭＳ Ｐゴシック" pitchFamily="34" charset="-128"/>
              </a:rPr>
              <a:t>Up</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r>
              <a:rPr lang="en-US" altLang="zh-CN" sz="3200" smtClean="0">
                <a:ea typeface="宋体" pitchFamily="2" charset="-122"/>
              </a:rPr>
              <a:t>Tutorial Summary</a:t>
            </a:r>
          </a:p>
        </p:txBody>
      </p:sp>
      <p:sp>
        <p:nvSpPr>
          <p:cNvPr id="210947" name="Rectangle 3"/>
          <p:cNvSpPr>
            <a:spLocks noGrp="1" noChangeArrowheads="1"/>
          </p:cNvSpPr>
          <p:nvPr>
            <p:ph type="body" sz="half" idx="1"/>
          </p:nvPr>
        </p:nvSpPr>
        <p:spPr>
          <a:xfrm>
            <a:off x="152400" y="742950"/>
            <a:ext cx="8839200" cy="4876800"/>
          </a:xfrm>
        </p:spPr>
        <p:txBody>
          <a:bodyPr/>
          <a:lstStyle/>
          <a:p>
            <a:pPr marL="169863" indent="-169863" eaLnBrk="1" hangingPunct="1">
              <a:spcBef>
                <a:spcPct val="40000"/>
              </a:spcBef>
            </a:pPr>
            <a:r>
              <a:rPr lang="en-US" altLang="zh-CN" sz="2000" b="1" smtClean="0">
                <a:ea typeface="宋体" pitchFamily="2" charset="-122"/>
              </a:rPr>
              <a:t>CCM spec</a:t>
            </a:r>
          </a:p>
          <a:p>
            <a:pPr marL="573088" lvl="1" indent="-231775" eaLnBrk="1" hangingPunct="1">
              <a:spcBef>
                <a:spcPct val="40000"/>
              </a:spcBef>
            </a:pPr>
            <a:r>
              <a:rPr lang="en-US" altLang="zh-CN" sz="2000" smtClean="0">
                <a:ea typeface="宋体" pitchFamily="2" charset="-122"/>
              </a:rPr>
              <a:t>Extends the CORBA object model to support application development via composition</a:t>
            </a:r>
          </a:p>
          <a:p>
            <a:pPr marL="573088" lvl="1" indent="-231775" eaLnBrk="1" hangingPunct="1">
              <a:spcBef>
                <a:spcPct val="40000"/>
              </a:spcBef>
            </a:pPr>
            <a:r>
              <a:rPr lang="en-US" altLang="zh-CN" sz="2000" smtClean="0">
                <a:ea typeface="宋体" pitchFamily="2" charset="-122"/>
              </a:rPr>
              <a:t>CORBA Implementation Framework (CIF) defines ways to automate the  implementation of many component features</a:t>
            </a:r>
          </a:p>
          <a:p>
            <a:pPr marL="573088" lvl="1" indent="-231775" eaLnBrk="1" hangingPunct="1">
              <a:spcBef>
                <a:spcPct val="40000"/>
              </a:spcBef>
            </a:pPr>
            <a:r>
              <a:rPr lang="en-US" altLang="zh-CN" sz="2000" smtClean="0">
                <a:ea typeface="宋体" pitchFamily="2" charset="-122"/>
              </a:rPr>
              <a:t>Defines standard run-time environment with Containers &amp; Component Servers</a:t>
            </a:r>
          </a:p>
          <a:p>
            <a:pPr marL="573088" lvl="1" indent="-231775" eaLnBrk="1" hangingPunct="1">
              <a:spcBef>
                <a:spcPct val="40000"/>
              </a:spcBef>
            </a:pPr>
            <a:r>
              <a:rPr lang="en-US" altLang="zh-CN" sz="2000" smtClean="0">
                <a:ea typeface="宋体" pitchFamily="2" charset="-122"/>
              </a:rPr>
              <a:t>Specifies deployment &amp; configuration framework</a:t>
            </a:r>
          </a:p>
          <a:p>
            <a:pPr marL="169863" indent="-169863" eaLnBrk="1" hangingPunct="1">
              <a:spcBef>
                <a:spcPct val="40000"/>
              </a:spcBef>
            </a:pPr>
            <a:r>
              <a:rPr lang="en-US" altLang="zh-CN" sz="2000" b="1" smtClean="0">
                <a:ea typeface="宋体" pitchFamily="2" charset="-122"/>
              </a:rPr>
              <a:t>Deployment &amp; Configuration</a:t>
            </a:r>
            <a:r>
              <a:rPr lang="en-US" altLang="zh-CN" sz="2000" smtClean="0">
                <a:ea typeface="宋体" pitchFamily="2" charset="-122"/>
              </a:rPr>
              <a:t> specification separates key configuration concerns</a:t>
            </a:r>
            <a:endParaRPr lang="en-US" altLang="zh-CN" sz="2000" i="1" smtClean="0">
              <a:ea typeface="宋体" pitchFamily="2" charset="-122"/>
            </a:endParaRPr>
          </a:p>
          <a:p>
            <a:pPr marL="573088" lvl="1" indent="-231775" eaLnBrk="1" hangingPunct="1">
              <a:spcBef>
                <a:spcPct val="40000"/>
              </a:spcBef>
            </a:pPr>
            <a:r>
              <a:rPr lang="en-US" altLang="zh-CN" sz="2000" smtClean="0">
                <a:ea typeface="宋体" pitchFamily="2" charset="-122"/>
              </a:rPr>
              <a:t>Server configuration</a:t>
            </a:r>
          </a:p>
          <a:p>
            <a:pPr marL="573088" lvl="1" indent="-231775" eaLnBrk="1" hangingPunct="1">
              <a:spcBef>
                <a:spcPct val="40000"/>
              </a:spcBef>
            </a:pPr>
            <a:r>
              <a:rPr lang="en-US" altLang="zh-CN" sz="2000" smtClean="0">
                <a:ea typeface="宋体" pitchFamily="2" charset="-122"/>
              </a:rPr>
              <a:t>Object/service configuration</a:t>
            </a:r>
          </a:p>
          <a:p>
            <a:pPr marL="573088" lvl="1" indent="-231775" eaLnBrk="1" hangingPunct="1">
              <a:spcBef>
                <a:spcPct val="40000"/>
              </a:spcBef>
            </a:pPr>
            <a:r>
              <a:rPr lang="en-US" altLang="zh-CN" sz="2000" smtClean="0">
                <a:ea typeface="宋体" pitchFamily="2" charset="-122"/>
              </a:rPr>
              <a:t>Application configuration</a:t>
            </a:r>
          </a:p>
          <a:p>
            <a:pPr marL="573088" lvl="1" indent="-231775" eaLnBrk="1" hangingPunct="1">
              <a:spcBef>
                <a:spcPct val="40000"/>
              </a:spcBef>
            </a:pPr>
            <a:r>
              <a:rPr lang="en-US" altLang="zh-CN" sz="2000" smtClean="0">
                <a:ea typeface="宋体" pitchFamily="2" charset="-122"/>
              </a:rPr>
              <a:t>Object/service deployment </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r>
              <a:rPr lang="en-US" altLang="zh-CN" sz="3200" smtClean="0">
                <a:ea typeface="宋体" pitchFamily="2" charset="-122"/>
              </a:rPr>
              <a:t>Additional Information on CORBA &amp; CCM</a:t>
            </a:r>
          </a:p>
        </p:txBody>
      </p:sp>
      <p:sp>
        <p:nvSpPr>
          <p:cNvPr id="211971" name="Rectangle 3"/>
          <p:cNvSpPr>
            <a:spLocks noGrp="1" noChangeArrowheads="1"/>
          </p:cNvSpPr>
          <p:nvPr>
            <p:ph type="body" idx="1"/>
          </p:nvPr>
        </p:nvSpPr>
        <p:spPr>
          <a:xfrm>
            <a:off x="95250" y="1017588"/>
            <a:ext cx="4276725" cy="5002212"/>
          </a:xfrm>
        </p:spPr>
        <p:txBody>
          <a:bodyPr/>
          <a:lstStyle/>
          <a:p>
            <a:pPr marL="115888" indent="-115888" eaLnBrk="1" hangingPunct="1">
              <a:spcBef>
                <a:spcPct val="35000"/>
              </a:spcBef>
              <a:buFontTx/>
              <a:buNone/>
            </a:pPr>
            <a:r>
              <a:rPr lang="en-US" altLang="zh-CN" sz="1800" dirty="0" smtClean="0">
                <a:ea typeface="宋体" pitchFamily="2" charset="-122"/>
              </a:rPr>
              <a:t>OMG specifications pertaining to CCM</a:t>
            </a:r>
          </a:p>
          <a:p>
            <a:pPr marL="346075" lvl="1" indent="-114300" eaLnBrk="1" hangingPunct="1">
              <a:spcBef>
                <a:spcPct val="35000"/>
              </a:spcBef>
              <a:buFontTx/>
              <a:buChar char="•"/>
            </a:pPr>
            <a:r>
              <a:rPr lang="en-US" altLang="zh-CN" sz="1800" dirty="0" smtClean="0">
                <a:ea typeface="宋体" pitchFamily="2" charset="-122"/>
              </a:rPr>
              <a:t>CORBA Component Model (CCM) </a:t>
            </a:r>
          </a:p>
          <a:p>
            <a:pPr marL="568325" lvl="2" indent="-106363" eaLnBrk="1" hangingPunct="1">
              <a:spcBef>
                <a:spcPct val="35000"/>
              </a:spcBef>
              <a:buClr>
                <a:schemeClr val="tx1"/>
              </a:buClr>
            </a:pPr>
            <a:r>
              <a:rPr lang="en-US" altLang="zh-CN" sz="1800" u="sng" dirty="0" smtClean="0">
                <a:solidFill>
                  <a:schemeClr val="hlink"/>
                </a:solidFill>
                <a:ea typeface="宋体" pitchFamily="2" charset="-122"/>
              </a:rPr>
              <a:t>formal/06-04-01</a:t>
            </a:r>
          </a:p>
          <a:p>
            <a:pPr marL="346075" lvl="1" indent="-114300" eaLnBrk="1" hangingPunct="1">
              <a:spcBef>
                <a:spcPct val="35000"/>
              </a:spcBef>
              <a:buFontTx/>
              <a:buChar char="•"/>
            </a:pPr>
            <a:r>
              <a:rPr lang="en-US" altLang="zh-CN" sz="1800" dirty="0" err="1" smtClean="0">
                <a:ea typeface="宋体" pitchFamily="2" charset="-122"/>
              </a:rPr>
              <a:t>QoS</a:t>
            </a:r>
            <a:r>
              <a:rPr lang="en-US" altLang="zh-CN" sz="1800" dirty="0" smtClean="0">
                <a:ea typeface="宋体" pitchFamily="2" charset="-122"/>
              </a:rPr>
              <a:t> for CCM</a:t>
            </a:r>
          </a:p>
          <a:p>
            <a:pPr marL="568325" lvl="2" indent="-106363" eaLnBrk="1" hangingPunct="1">
              <a:spcBef>
                <a:spcPct val="35000"/>
              </a:spcBef>
            </a:pPr>
            <a:r>
              <a:rPr lang="en-US" altLang="zh-CN" sz="1800" dirty="0" smtClean="0">
                <a:ea typeface="宋体" pitchFamily="2" charset="-122"/>
                <a:hlinkClick r:id="rId2"/>
              </a:rPr>
              <a:t>formal/08-10-02</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Streams for CCM </a:t>
            </a:r>
          </a:p>
          <a:p>
            <a:pPr marL="568325" lvl="2" indent="-106363" eaLnBrk="1" hangingPunct="1">
              <a:spcBef>
                <a:spcPct val="35000"/>
              </a:spcBef>
            </a:pPr>
            <a:r>
              <a:rPr lang="en-US" altLang="zh-CN" sz="1800" dirty="0" err="1" smtClean="0">
                <a:ea typeface="宋体" pitchFamily="2" charset="-122"/>
                <a:hlinkClick r:id="rId3"/>
              </a:rPr>
              <a:t>ptc</a:t>
            </a:r>
            <a:r>
              <a:rPr lang="en-US" altLang="zh-CN" sz="1800" dirty="0" smtClean="0">
                <a:ea typeface="宋体" pitchFamily="2" charset="-122"/>
                <a:hlinkClick r:id="rId3"/>
              </a:rPr>
              <a:t>/05-07-01</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UML Profile for CCM</a:t>
            </a:r>
          </a:p>
          <a:p>
            <a:pPr marL="568325" lvl="2" indent="-106363" eaLnBrk="1" hangingPunct="1">
              <a:spcBef>
                <a:spcPct val="35000"/>
              </a:spcBef>
            </a:pPr>
            <a:r>
              <a:rPr lang="en-US" altLang="zh-CN" sz="1800" dirty="0" smtClean="0">
                <a:ea typeface="宋体" pitchFamily="2" charset="-122"/>
                <a:hlinkClick r:id="rId4"/>
              </a:rPr>
              <a:t>formal/08-04-07</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Deployment &amp; Configuration (D&amp;C)</a:t>
            </a:r>
          </a:p>
          <a:p>
            <a:pPr marL="568325" lvl="2" indent="-106363" eaLnBrk="1" hangingPunct="1">
              <a:spcBef>
                <a:spcPct val="35000"/>
              </a:spcBef>
            </a:pPr>
            <a:r>
              <a:rPr lang="en-US" altLang="zh-CN" sz="1800" dirty="0" smtClean="0">
                <a:solidFill>
                  <a:schemeClr val="hlink"/>
                </a:solidFill>
                <a:ea typeface="宋体" pitchFamily="2" charset="-122"/>
                <a:hlinkClick r:id="rId5"/>
              </a:rPr>
              <a:t>formal/06-04-0</a:t>
            </a:r>
            <a:r>
              <a:rPr lang="en-US" altLang="zh-CN" sz="1800" dirty="0" smtClean="0">
                <a:solidFill>
                  <a:schemeClr val="hlink"/>
                </a:solidFill>
                <a:ea typeface="宋体" pitchFamily="2" charset="-122"/>
              </a:rPr>
              <a:t>2</a:t>
            </a:r>
          </a:p>
          <a:p>
            <a:pPr marL="346075" lvl="1" indent="-114300" eaLnBrk="1" hangingPunct="1">
              <a:spcBef>
                <a:spcPct val="35000"/>
              </a:spcBef>
              <a:buFontTx/>
              <a:buChar char="•"/>
            </a:pPr>
            <a:r>
              <a:rPr lang="en-US" altLang="zh-CN" sz="1800" dirty="0" smtClean="0">
                <a:ea typeface="宋体" pitchFamily="2" charset="-122"/>
              </a:rPr>
              <a:t>DDS4CCM</a:t>
            </a:r>
          </a:p>
          <a:p>
            <a:pPr marL="568325" lvl="2" indent="-106363" eaLnBrk="1" hangingPunct="1">
              <a:spcBef>
                <a:spcPct val="35000"/>
              </a:spcBef>
            </a:pPr>
            <a:r>
              <a:rPr lang="en-US" altLang="zh-CN" sz="1800" dirty="0" err="1" smtClean="0">
                <a:solidFill>
                  <a:schemeClr val="hlink"/>
                </a:solidFill>
                <a:ea typeface="宋体" pitchFamily="2" charset="-122"/>
                <a:hlinkClick r:id="rId5"/>
              </a:rPr>
              <a:t>ptc</a:t>
            </a:r>
            <a:r>
              <a:rPr lang="en-US" altLang="zh-CN" sz="1800" dirty="0" smtClean="0">
                <a:solidFill>
                  <a:schemeClr val="hlink"/>
                </a:solidFill>
                <a:ea typeface="宋体" pitchFamily="2" charset="-122"/>
                <a:hlinkClick r:id="rId5"/>
              </a:rPr>
              <a:t>/</a:t>
            </a:r>
            <a:r>
              <a:rPr lang="en-US" altLang="zh-CN" sz="1800" dirty="0" smtClean="0">
                <a:solidFill>
                  <a:schemeClr val="hlink"/>
                </a:solidFill>
                <a:ea typeface="宋体" pitchFamily="2" charset="-122"/>
              </a:rPr>
              <a:t>10-05-08</a:t>
            </a:r>
          </a:p>
          <a:p>
            <a:pPr marL="568325" lvl="2" indent="-106363" eaLnBrk="1" hangingPunct="1">
              <a:spcBef>
                <a:spcPct val="35000"/>
              </a:spcBef>
            </a:pPr>
            <a:endParaRPr lang="en-US" altLang="zh-CN" sz="1800" dirty="0" smtClean="0">
              <a:solidFill>
                <a:schemeClr val="hlink"/>
              </a:solidFill>
              <a:ea typeface="宋体" pitchFamily="2" charset="-122"/>
            </a:endParaRPr>
          </a:p>
        </p:txBody>
      </p:sp>
      <p:sp>
        <p:nvSpPr>
          <p:cNvPr id="211972" name="Rectangle 4"/>
          <p:cNvSpPr>
            <a:spLocks noChangeArrowheads="1"/>
          </p:cNvSpPr>
          <p:nvPr/>
        </p:nvSpPr>
        <p:spPr bwMode="auto">
          <a:xfrm>
            <a:off x="4292600" y="1017588"/>
            <a:ext cx="4851400" cy="4767262"/>
          </a:xfrm>
          <a:prstGeom prst="rect">
            <a:avLst/>
          </a:prstGeom>
          <a:noFill/>
          <a:ln w="9525">
            <a:noFill/>
            <a:miter lim="800000"/>
            <a:headEnd/>
            <a:tailEnd/>
          </a:ln>
        </p:spPr>
        <p:txBody>
          <a:bodyPr>
            <a:spAutoFit/>
          </a:bodyPr>
          <a:lstStyle/>
          <a:p>
            <a:pPr marL="115888" indent="-115888"/>
            <a:r>
              <a:rPr lang="en-US" altLang="zh-CN" i="0" dirty="0">
                <a:ea typeface="宋体" pitchFamily="2" charset="-122"/>
              </a:rPr>
              <a:t>Books pertaining to CCM</a:t>
            </a:r>
          </a:p>
          <a:p>
            <a:pPr marL="346075" lvl="1" indent="-114300">
              <a:buFontTx/>
              <a:buChar char="•"/>
            </a:pPr>
            <a:r>
              <a:rPr lang="en-US" altLang="zh-CN" dirty="0">
                <a:ea typeface="宋体" pitchFamily="2" charset="-122"/>
              </a:rPr>
              <a:t>CORBA 3 Fundamentals &amp; Programming</a:t>
            </a:r>
            <a:r>
              <a:rPr lang="en-US" altLang="zh-CN" i="0" dirty="0">
                <a:ea typeface="宋体" pitchFamily="2" charset="-122"/>
              </a:rPr>
              <a:t>, Dr. John Siegel, published at John Wiley &amp; Sons</a:t>
            </a:r>
          </a:p>
          <a:p>
            <a:pPr marL="115888" indent="-115888"/>
            <a:r>
              <a:rPr lang="en-US" altLang="zh-CN" i="0" dirty="0">
                <a:ea typeface="宋体" pitchFamily="2" charset="-122"/>
              </a:rPr>
              <a:t>Web resources pertaining to CCM</a:t>
            </a:r>
          </a:p>
          <a:p>
            <a:pPr marL="346075" lvl="1" indent="-114300">
              <a:buFontTx/>
              <a:buChar char="•"/>
            </a:pPr>
            <a:r>
              <a:rPr lang="en-US" altLang="zh-CN" i="0" dirty="0">
                <a:ea typeface="宋体" pitchFamily="2" charset="-122"/>
              </a:rPr>
              <a:t>“The CCM Page” by Diego </a:t>
            </a:r>
            <a:r>
              <a:rPr lang="en-US" altLang="zh-CN" i="0" dirty="0" err="1">
                <a:ea typeface="宋体" pitchFamily="2" charset="-122"/>
              </a:rPr>
              <a:t>Sevilla</a:t>
            </a:r>
            <a:r>
              <a:rPr lang="en-US" altLang="zh-CN" i="0" dirty="0">
                <a:ea typeface="宋体" pitchFamily="2" charset="-122"/>
              </a:rPr>
              <a:t> Ruiz</a:t>
            </a:r>
          </a:p>
          <a:p>
            <a:pPr marL="568325" lvl="2" indent="-106363">
              <a:buFontTx/>
              <a:buChar char="•"/>
            </a:pPr>
            <a:r>
              <a:rPr lang="en-US" altLang="zh-CN" i="0" dirty="0">
                <a:ea typeface="宋体" pitchFamily="2" charset="-122"/>
              </a:rPr>
              <a:t>www.ditec.um.es/~dsevilla/ccm/</a:t>
            </a:r>
          </a:p>
          <a:p>
            <a:pPr marL="346075" lvl="1" indent="-114300">
              <a:buFontTx/>
              <a:buChar char="•"/>
            </a:pPr>
            <a:r>
              <a:rPr lang="en-US" altLang="zh-CN" i="0" dirty="0">
                <a:ea typeface="宋体" pitchFamily="2" charset="-122"/>
              </a:rPr>
              <a:t>OMG CCM specification</a:t>
            </a:r>
          </a:p>
          <a:p>
            <a:pPr marL="568325" lvl="2" indent="-106363">
              <a:buFontTx/>
              <a:buChar char="•"/>
            </a:pPr>
            <a:r>
              <a:rPr lang="en-US" altLang="zh-CN" i="0" dirty="0">
                <a:ea typeface="宋体" pitchFamily="2" charset="-122"/>
              </a:rPr>
              <a:t>www.omg.org/technology/ documents/formal/components.htm</a:t>
            </a:r>
          </a:p>
          <a:p>
            <a:pPr marL="346075" lvl="1" indent="-114300">
              <a:buFontTx/>
              <a:buChar char="•"/>
            </a:pPr>
            <a:r>
              <a:rPr lang="en-US" altLang="zh-CN" i="0" dirty="0">
                <a:ea typeface="宋体" pitchFamily="2" charset="-122"/>
              </a:rPr>
              <a:t>CUJ columns by Schmidt &amp; </a:t>
            </a:r>
            <a:r>
              <a:rPr lang="en-US" altLang="zh-CN" i="0" dirty="0" err="1">
                <a:ea typeface="宋体" pitchFamily="2" charset="-122"/>
              </a:rPr>
              <a:t>Vinoski</a:t>
            </a:r>
            <a:endParaRPr lang="en-US" altLang="zh-CN" i="0" dirty="0">
              <a:ea typeface="宋体" pitchFamily="2" charset="-122"/>
            </a:endParaRPr>
          </a:p>
          <a:p>
            <a:pPr marL="568325" lvl="2" indent="-106363">
              <a:buFontTx/>
              <a:buChar char="•"/>
            </a:pPr>
            <a:r>
              <a:rPr lang="en-US" altLang="zh-CN" i="0" dirty="0">
                <a:ea typeface="宋体" pitchFamily="2" charset="-122"/>
              </a:rPr>
              <a:t>www.cs.wustl.edu/~schmidt/report-doc.html</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Number Placeholder 4"/>
          <p:cNvSpPr>
            <a:spLocks noGrp="1"/>
          </p:cNvSpPr>
          <p:nvPr>
            <p:ph type="sldNum" sz="quarter" idx="10"/>
          </p:nvPr>
        </p:nvSpPr>
        <p:spPr>
          <a:noFill/>
        </p:spPr>
        <p:txBody>
          <a:bodyPr/>
          <a:lstStyle/>
          <a:p>
            <a:fld id="{6814C4B3-8D75-4237-B76F-312D3AA3E09F}" type="slidenum">
              <a:rPr lang="zh-CN" altLang="en-US" smtClean="0">
                <a:latin typeface="Arial" charset="0"/>
              </a:rPr>
              <a:pPr/>
              <a:t>189</a:t>
            </a:fld>
            <a:endParaRPr lang="en-US" altLang="zh-CN" smtClean="0">
              <a:latin typeface="Arial" charset="0"/>
            </a:endParaRPr>
          </a:p>
        </p:txBody>
      </p:sp>
      <p:sp>
        <p:nvSpPr>
          <p:cNvPr id="212995" name="Rectangle 4"/>
          <p:cNvSpPr>
            <a:spLocks noChangeArrowheads="1"/>
          </p:cNvSpPr>
          <p:nvPr/>
        </p:nvSpPr>
        <p:spPr bwMode="auto">
          <a:xfrm>
            <a:off x="685800" y="914400"/>
            <a:ext cx="7993063" cy="5486400"/>
          </a:xfrm>
          <a:prstGeom prst="rect">
            <a:avLst/>
          </a:prstGeom>
          <a:noFill/>
          <a:ln w="9525">
            <a:noFill/>
            <a:miter lim="800000"/>
            <a:headEnd/>
            <a:tailEnd/>
          </a:ln>
        </p:spPr>
        <p:txBody>
          <a:bodyPr anchor="ctr" anchorCtr="1"/>
          <a:lstStyle/>
          <a:p>
            <a:pPr marL="342900" indent="-342900" algn="ctr">
              <a:spcBef>
                <a:spcPct val="20000"/>
              </a:spcBef>
              <a:buClr>
                <a:schemeClr val="tx1"/>
              </a:buClr>
              <a:buSzPct val="75000"/>
              <a:buFont typeface="Wingdings" pitchFamily="2" charset="2"/>
              <a:buNone/>
            </a:pPr>
            <a:r>
              <a:rPr lang="en-US" altLang="zh-CN" sz="5400" i="0">
                <a:solidFill>
                  <a:srgbClr val="FF3300"/>
                </a:solidFill>
                <a:ea typeface="宋体" pitchFamily="2" charset="-122"/>
              </a:rPr>
              <a:t>Overview of an Conventional Component Application Development Lifecycle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3200" smtClean="0">
                <a:ea typeface="宋体" pitchFamily="2" charset="-122"/>
              </a:rPr>
              <a:t>CCM Compared to EJB, COM, &amp; .NET</a:t>
            </a:r>
          </a:p>
        </p:txBody>
      </p:sp>
      <p:sp>
        <p:nvSpPr>
          <p:cNvPr id="90115" name="Rectangle 3"/>
          <p:cNvSpPr>
            <a:spLocks noGrp="1" noChangeArrowheads="1"/>
          </p:cNvSpPr>
          <p:nvPr>
            <p:ph type="body" idx="1"/>
          </p:nvPr>
        </p:nvSpPr>
        <p:spPr>
          <a:xfrm>
            <a:off x="0" y="1035050"/>
            <a:ext cx="3113088" cy="5181600"/>
          </a:xfrm>
        </p:spPr>
        <p:txBody>
          <a:bodyPr/>
          <a:lstStyle/>
          <a:p>
            <a:pPr marL="174625" indent="-174625" eaLnBrk="1" hangingPunct="1">
              <a:spcBef>
                <a:spcPct val="15000"/>
              </a:spcBef>
              <a:buClr>
                <a:schemeClr val="tx1"/>
              </a:buClr>
            </a:pPr>
            <a:r>
              <a:rPr lang="en-US" altLang="zh-CN" sz="2000" smtClean="0">
                <a:ea typeface="宋体" pitchFamily="2" charset="-122"/>
              </a:rPr>
              <a:t>Like Sun Microsystems’ Enterprise Java Beans (EJB)</a:t>
            </a:r>
          </a:p>
          <a:p>
            <a:pPr marL="511175" lvl="1" indent="-163513" eaLnBrk="1" hangingPunct="1">
              <a:spcBef>
                <a:spcPct val="15000"/>
              </a:spcBef>
              <a:buClr>
                <a:schemeClr val="tx1"/>
              </a:buClr>
              <a:buFontTx/>
              <a:buChar char="•"/>
            </a:pPr>
            <a:r>
              <a:rPr lang="en-US" altLang="zh-CN" sz="2000" smtClean="0">
                <a:ea typeface="宋体" pitchFamily="2" charset="-122"/>
              </a:rPr>
              <a:t>CORBA components created &amp; managed by </a:t>
            </a:r>
            <a:r>
              <a:rPr lang="en-US" altLang="zh-CN" sz="2000" u="sng" smtClean="0">
                <a:ea typeface="宋体" pitchFamily="2" charset="-122"/>
              </a:rPr>
              <a:t>homes</a:t>
            </a:r>
          </a:p>
          <a:p>
            <a:pPr marL="511175" lvl="1" indent="-163513" eaLnBrk="1" hangingPunct="1">
              <a:spcBef>
                <a:spcPct val="15000"/>
              </a:spcBef>
              <a:buClr>
                <a:schemeClr val="tx1"/>
              </a:buClr>
              <a:buFontTx/>
              <a:buChar char="•"/>
            </a:pPr>
            <a:r>
              <a:rPr lang="en-US" altLang="zh-CN" sz="2000" smtClean="0">
                <a:ea typeface="宋体" pitchFamily="2" charset="-122"/>
              </a:rPr>
              <a:t>Run in </a:t>
            </a:r>
            <a:r>
              <a:rPr lang="en-US" altLang="zh-CN" sz="2000" u="sng" smtClean="0">
                <a:ea typeface="宋体" pitchFamily="2" charset="-122"/>
              </a:rPr>
              <a:t>containers</a:t>
            </a:r>
            <a:r>
              <a:rPr lang="en-US" altLang="zh-CN" sz="2000" smtClean="0">
                <a:ea typeface="宋体" pitchFamily="2" charset="-122"/>
              </a:rPr>
              <a:t> that manage system services transparently</a:t>
            </a:r>
          </a:p>
          <a:p>
            <a:pPr marL="511175" lvl="1" indent="-163513" eaLnBrk="1" hangingPunct="1">
              <a:spcBef>
                <a:spcPct val="15000"/>
              </a:spcBef>
              <a:buClr>
                <a:schemeClr val="tx1"/>
              </a:buClr>
              <a:buFontTx/>
              <a:buChar char="•"/>
            </a:pPr>
            <a:r>
              <a:rPr lang="en-US" altLang="zh-CN" sz="2000" u="sng" smtClean="0">
                <a:ea typeface="宋体" pitchFamily="2" charset="-122"/>
              </a:rPr>
              <a:t>Hosted</a:t>
            </a:r>
            <a:r>
              <a:rPr lang="en-US" altLang="zh-CN" sz="2000" smtClean="0">
                <a:ea typeface="宋体" pitchFamily="2" charset="-122"/>
              </a:rPr>
              <a:t> by generic application component servers</a:t>
            </a:r>
          </a:p>
          <a:p>
            <a:pPr marL="511175" lvl="1" indent="-163513" eaLnBrk="1" hangingPunct="1">
              <a:spcBef>
                <a:spcPct val="15000"/>
              </a:spcBef>
              <a:buClr>
                <a:schemeClr val="tx1"/>
              </a:buClr>
              <a:buFontTx/>
              <a:buChar char="•"/>
            </a:pPr>
            <a:r>
              <a:rPr lang="en-US" altLang="zh-CN" sz="2000" smtClean="0">
                <a:solidFill>
                  <a:srgbClr val="FF3300"/>
                </a:solidFill>
                <a:ea typeface="宋体" pitchFamily="2" charset="-122"/>
              </a:rPr>
              <a:t>But can be written in more languages than Java</a:t>
            </a:r>
          </a:p>
        </p:txBody>
      </p:sp>
      <p:sp>
        <p:nvSpPr>
          <p:cNvPr id="90116" name="Rectangle 4"/>
          <p:cNvSpPr>
            <a:spLocks noChangeArrowheads="1"/>
          </p:cNvSpPr>
          <p:nvPr/>
        </p:nvSpPr>
        <p:spPr bwMode="auto">
          <a:xfrm>
            <a:off x="3105150" y="1035050"/>
            <a:ext cx="3368675" cy="5170488"/>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Component Object Model (COM)</a:t>
            </a:r>
          </a:p>
          <a:p>
            <a:pPr marL="511175" lvl="1" indent="-163513">
              <a:spcBef>
                <a:spcPct val="15000"/>
              </a:spcBef>
              <a:buClr>
                <a:schemeClr val="tx1"/>
              </a:buClr>
              <a:buFontTx/>
              <a:buChar char="•"/>
            </a:pPr>
            <a:r>
              <a:rPr lang="en-US" altLang="zh-CN" sz="2000" i="0">
                <a:ea typeface="宋体" pitchFamily="2" charset="-122"/>
              </a:rPr>
              <a:t>Have </a:t>
            </a:r>
            <a:r>
              <a:rPr lang="en-US" altLang="zh-CN" sz="2000" i="0" u="sng">
                <a:ea typeface="宋体" pitchFamily="2" charset="-122"/>
              </a:rPr>
              <a:t>several input &amp; output interfaces</a:t>
            </a:r>
            <a:r>
              <a:rPr lang="en-US" altLang="zh-CN" sz="2000" i="0">
                <a:ea typeface="宋体" pitchFamily="2" charset="-122"/>
              </a:rPr>
              <a:t> per component</a:t>
            </a:r>
          </a:p>
          <a:p>
            <a:pPr marL="511175" lvl="1" indent="-163513">
              <a:spcBef>
                <a:spcPct val="15000"/>
              </a:spcBef>
              <a:buClr>
                <a:schemeClr val="tx1"/>
              </a:buClr>
              <a:buFontTx/>
              <a:buChar char="•"/>
            </a:pPr>
            <a:r>
              <a:rPr lang="en-US" altLang="zh-CN" sz="2000" i="0">
                <a:ea typeface="宋体" pitchFamily="2" charset="-122"/>
              </a:rPr>
              <a:t>Both point-to-point sync/async operations &amp; publish/subscribe events</a:t>
            </a:r>
          </a:p>
          <a:p>
            <a:pPr marL="511175" lvl="1" indent="-163513">
              <a:spcBef>
                <a:spcPct val="15000"/>
              </a:spcBef>
              <a:buClr>
                <a:schemeClr val="tx1"/>
              </a:buClr>
              <a:buFontTx/>
              <a:buChar char="•"/>
            </a:pPr>
            <a:r>
              <a:rPr lang="en-US" altLang="zh-CN" sz="2000" i="0">
                <a:ea typeface="宋体" pitchFamily="2" charset="-122"/>
              </a:rPr>
              <a:t>Component </a:t>
            </a:r>
            <a:r>
              <a:rPr lang="en-US" altLang="zh-CN" sz="2000" i="0" u="sng">
                <a:ea typeface="宋体" pitchFamily="2" charset="-122"/>
              </a:rPr>
              <a:t>navigation &amp; introspection</a:t>
            </a:r>
            <a:r>
              <a:rPr lang="en-US" altLang="zh-CN" sz="2000" i="0">
                <a:ea typeface="宋体" pitchFamily="2" charset="-122"/>
              </a:rPr>
              <a:t> capabilities</a:t>
            </a:r>
          </a:p>
          <a:p>
            <a:pPr marL="511175" lvl="1" indent="-163513">
              <a:spcBef>
                <a:spcPct val="15000"/>
              </a:spcBef>
              <a:buClr>
                <a:schemeClr val="tx1"/>
              </a:buClr>
              <a:buFontTx/>
              <a:buChar char="•"/>
            </a:pPr>
            <a:r>
              <a:rPr lang="en-US" altLang="zh-CN" sz="2000" i="0">
                <a:solidFill>
                  <a:srgbClr val="FF3300"/>
                </a:solidFill>
                <a:ea typeface="宋体" pitchFamily="2" charset="-122"/>
              </a:rPr>
              <a:t>But has more effective support for distribution &amp; QoS properties</a:t>
            </a:r>
          </a:p>
        </p:txBody>
      </p:sp>
      <p:sp>
        <p:nvSpPr>
          <p:cNvPr id="90117" name="Rectangle 5"/>
          <p:cNvSpPr>
            <a:spLocks noChangeArrowheads="1"/>
          </p:cNvSpPr>
          <p:nvPr/>
        </p:nvSpPr>
        <p:spPr bwMode="auto">
          <a:xfrm>
            <a:off x="6408738" y="1035050"/>
            <a:ext cx="2609850" cy="5181600"/>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.NET Framework</a:t>
            </a:r>
          </a:p>
          <a:p>
            <a:pPr marL="511175" lvl="1" indent="-163513">
              <a:spcBef>
                <a:spcPct val="15000"/>
              </a:spcBef>
              <a:buClr>
                <a:schemeClr val="tx1"/>
              </a:buClr>
              <a:buFontTx/>
              <a:buChar char="•"/>
            </a:pPr>
            <a:r>
              <a:rPr lang="en-US" altLang="zh-CN" sz="2000" i="0">
                <a:ea typeface="宋体" pitchFamily="2" charset="-122"/>
              </a:rPr>
              <a:t>Could be written in </a:t>
            </a:r>
            <a:r>
              <a:rPr lang="en-US" altLang="zh-CN" sz="2000" i="0" u="sng">
                <a:ea typeface="宋体" pitchFamily="2" charset="-122"/>
              </a:rPr>
              <a:t>different programming languages</a:t>
            </a:r>
          </a:p>
          <a:p>
            <a:pPr marL="511175" lvl="1" indent="-163513">
              <a:spcBef>
                <a:spcPct val="15000"/>
              </a:spcBef>
              <a:buClr>
                <a:schemeClr val="tx1"/>
              </a:buClr>
              <a:buFontTx/>
              <a:buChar char="•"/>
            </a:pPr>
            <a:r>
              <a:rPr lang="en-US" altLang="zh-CN" sz="2000" i="0">
                <a:ea typeface="宋体" pitchFamily="2" charset="-122"/>
              </a:rPr>
              <a:t>Could be </a:t>
            </a:r>
            <a:r>
              <a:rPr lang="en-US" altLang="zh-CN" sz="2000" i="0" u="sng">
                <a:ea typeface="宋体" pitchFamily="2" charset="-122"/>
              </a:rPr>
              <a:t>packaged</a:t>
            </a:r>
            <a:r>
              <a:rPr lang="en-US" altLang="zh-CN" sz="2000" i="0">
                <a:ea typeface="宋体" pitchFamily="2" charset="-122"/>
              </a:rPr>
              <a:t> to be distributed</a:t>
            </a:r>
          </a:p>
          <a:p>
            <a:pPr marL="511175" lvl="1" indent="-163513">
              <a:spcBef>
                <a:spcPct val="15000"/>
              </a:spcBef>
              <a:buClr>
                <a:schemeClr val="tx1"/>
              </a:buClr>
              <a:buFontTx/>
              <a:buChar char="•"/>
            </a:pPr>
            <a:r>
              <a:rPr lang="en-US" altLang="zh-CN" sz="2000" i="0">
                <a:solidFill>
                  <a:srgbClr val="FF3300"/>
                </a:solidFill>
                <a:ea typeface="宋体" pitchFamily="2" charset="-122"/>
              </a:rPr>
              <a:t>But runs on more platforms than just Microsoft Windows</a:t>
            </a:r>
          </a:p>
          <a:p>
            <a:pPr marL="174625" indent="-174625">
              <a:spcBef>
                <a:spcPct val="15000"/>
              </a:spcBef>
              <a:buClr>
                <a:schemeClr val="tx1"/>
              </a:buClr>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54274" name="Visio" r:id="rId3" imgW="12585192" imgH="6974434" progId="Visio.Drawing.11">
              <p:embed/>
            </p:oleObj>
          </a:graphicData>
        </a:graphic>
      </p:graphicFrame>
      <p:sp>
        <p:nvSpPr>
          <p:cNvPr id="54275" name="Rectangle 3"/>
          <p:cNvSpPr>
            <a:spLocks noGrp="1" noChangeArrowheads="1"/>
          </p:cNvSpPr>
          <p:nvPr>
            <p:ph type="title"/>
          </p:nvPr>
        </p:nvSpPr>
        <p:spPr>
          <a:xfrm>
            <a:off x="0" y="457200"/>
            <a:ext cx="9144000" cy="381000"/>
          </a:xfrm>
        </p:spPr>
        <p:txBody>
          <a:bodyPr/>
          <a:lstStyle/>
          <a:p>
            <a:pPr eaLnBrk="1" hangingPunct="1"/>
            <a:r>
              <a:rPr lang="en-US" altLang="zh-CN" sz="3200" smtClean="0">
                <a:ea typeface="宋体" pitchFamily="2" charset="-122"/>
              </a:rPr>
              <a:t>Component Application Development Lifecycle</a:t>
            </a:r>
          </a:p>
        </p:txBody>
      </p:sp>
      <p:sp>
        <p:nvSpPr>
          <p:cNvPr id="54276" name="AutoShape 4"/>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55298" name="Visio" r:id="rId3" imgW="12585192" imgH="6974434" progId="Visio.Drawing.11">
              <p:embed/>
            </p:oleObj>
          </a:graphicData>
        </a:graphic>
      </p:graphicFrame>
      <p:sp>
        <p:nvSpPr>
          <p:cNvPr id="55299" name="AutoShape 3"/>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3 types, e.g., </a:t>
            </a:r>
            <a:r>
              <a:rPr lang="en-US" altLang="zh-CN">
                <a:ea typeface="宋体" pitchFamily="2" charset="-122"/>
              </a:rPr>
              <a:t>provided &amp; required</a:t>
            </a:r>
            <a:r>
              <a:rPr lang="en-US" altLang="zh-CN" i="0">
                <a:ea typeface="宋体" pitchFamily="2" charset="-122"/>
              </a:rPr>
              <a:t> interfaces</a:t>
            </a:r>
          </a:p>
        </p:txBody>
      </p:sp>
      <p:sp>
        <p:nvSpPr>
          <p:cNvPr id="5530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56322" name="Visio" r:id="rId3" imgW="12585192" imgH="6974434" progId="Visio.Drawing.11">
              <p:embed/>
            </p:oleObj>
          </a:graphicData>
        </a:graphic>
      </p:graphicFrame>
      <p:sp>
        <p:nvSpPr>
          <p:cNvPr id="56323" name="AutoShape 3"/>
          <p:cNvSpPr>
            <a:spLocks noChangeArrowheads="1"/>
          </p:cNvSpPr>
          <p:nvPr/>
        </p:nvSpPr>
        <p:spPr bwMode="auto">
          <a:xfrm>
            <a:off x="0" y="3541713"/>
            <a:ext cx="3376613" cy="2163762"/>
          </a:xfrm>
          <a:prstGeom prst="wedgeRoundRectCallout">
            <a:avLst>
              <a:gd name="adj1" fmla="val 52255"/>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5632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57346" name="Visio" r:id="rId3" imgW="12585192" imgH="6974434" progId="Visio.Drawing.11">
              <p:embed/>
            </p:oleObj>
          </a:graphicData>
        </a:graphic>
      </p:graphicFrame>
      <p:sp>
        <p:nvSpPr>
          <p:cNvPr id="57347" name="AutoShape 3"/>
          <p:cNvSpPr>
            <a:spLocks noChangeArrowheads="1"/>
          </p:cNvSpPr>
          <p:nvPr/>
        </p:nvSpPr>
        <p:spPr bwMode="auto">
          <a:xfrm>
            <a:off x="168275" y="4392613"/>
            <a:ext cx="3025775" cy="1579562"/>
          </a:xfrm>
          <a:prstGeom prst="wedgeRoundRectCallout">
            <a:avLst>
              <a:gd name="adj1" fmla="val 163380"/>
              <a:gd name="adj2" fmla="val -16648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group component implementation artifacts &amp; metadata descriptors into component </a:t>
            </a:r>
            <a:r>
              <a:rPr lang="en-US" altLang="zh-CN">
                <a:ea typeface="宋体" pitchFamily="2" charset="-122"/>
              </a:rPr>
              <a:t>packages</a:t>
            </a:r>
          </a:p>
        </p:txBody>
      </p:sp>
      <p:sp>
        <p:nvSpPr>
          <p:cNvPr id="5734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58370" name="Visio" r:id="rId3" imgW="12585192" imgH="6974434" progId="Visio.Drawing.11">
              <p:embed/>
            </p:oleObj>
          </a:graphicData>
        </a:graphic>
      </p:graphicFrame>
      <p:sp>
        <p:nvSpPr>
          <p:cNvPr id="58371" name="AutoShape 3"/>
          <p:cNvSpPr>
            <a:spLocks noChangeArrowheads="1"/>
          </p:cNvSpPr>
          <p:nvPr/>
        </p:nvSpPr>
        <p:spPr bwMode="auto">
          <a:xfrm>
            <a:off x="120650" y="2719388"/>
            <a:ext cx="3108325" cy="1552575"/>
          </a:xfrm>
          <a:prstGeom prst="wedgeRoundRectCallout">
            <a:avLst>
              <a:gd name="adj1" fmla="val 156690"/>
              <a:gd name="adj2" fmla="val 6922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5837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59394" name="Visio" r:id="rId3" imgW="12585192" imgH="6974434" progId="Visio.Drawing.11">
              <p:embed/>
            </p:oleObj>
          </a:graphicData>
        </a:graphic>
      </p:graphicFrame>
      <p:sp>
        <p:nvSpPr>
          <p:cNvPr id="59395" name="AutoShape 3"/>
          <p:cNvSpPr>
            <a:spLocks noChangeArrowheads="1"/>
          </p:cNvSpPr>
          <p:nvPr/>
        </p:nvSpPr>
        <p:spPr bwMode="auto">
          <a:xfrm>
            <a:off x="2419350" y="1423988"/>
            <a:ext cx="3665538" cy="985837"/>
          </a:xfrm>
          <a:prstGeom prst="wedgeRoundRectCallout">
            <a:avLst>
              <a:gd name="adj1" fmla="val 713"/>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decide how to configure &amp; deploy component </a:t>
            </a:r>
            <a:r>
              <a:rPr lang="en-US" altLang="zh-CN">
                <a:ea typeface="宋体" pitchFamily="2" charset="-122"/>
              </a:rPr>
              <a:t>assembly</a:t>
            </a:r>
            <a:r>
              <a:rPr lang="en-US" altLang="zh-CN" i="0">
                <a:ea typeface="宋体" pitchFamily="2" charset="-122"/>
              </a:rPr>
              <a:t> onto target domain</a:t>
            </a:r>
          </a:p>
        </p:txBody>
      </p:sp>
      <p:sp>
        <p:nvSpPr>
          <p:cNvPr id="5939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ChangeAspect="1"/>
          </p:cNvGraphicFramePr>
          <p:nvPr>
            <p:ph idx="1"/>
          </p:nvPr>
        </p:nvGraphicFramePr>
        <p:xfrm>
          <a:off x="0" y="1165225"/>
          <a:ext cx="9144000" cy="4978400"/>
        </p:xfrm>
        <a:graphic>
          <a:graphicData uri="http://schemas.openxmlformats.org/presentationml/2006/ole">
            <p:oleObj spid="_x0000_s60418" name="Visio" r:id="rId3" imgW="12585192" imgH="6974637" progId="Visio.Drawing.11">
              <p:embed/>
            </p:oleObj>
          </a:graphicData>
        </a:graphic>
      </p:graphicFrame>
      <p:sp>
        <p:nvSpPr>
          <p:cNvPr id="60419" name="AutoShape 3"/>
          <p:cNvSpPr>
            <a:spLocks noChangeArrowheads="1"/>
          </p:cNvSpPr>
          <p:nvPr/>
        </p:nvSpPr>
        <p:spPr bwMode="auto">
          <a:xfrm>
            <a:off x="5921375" y="3854450"/>
            <a:ext cx="2549525" cy="2420938"/>
          </a:xfrm>
          <a:prstGeom prst="wedgeRoundRectCallout">
            <a:avLst>
              <a:gd name="adj1" fmla="val -232315"/>
              <a:gd name="adj2" fmla="val -2442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deploy component assembly packages onto target nodes according to deployment plan; Manually develop &amp; run benchmarks to evaluate system QoS</a:t>
            </a:r>
          </a:p>
        </p:txBody>
      </p:sp>
      <p:sp>
        <p:nvSpPr>
          <p:cNvPr id="6042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A255F64-E186-4070-986B-4DD9FEBD6DBF}" type="datetime1">
              <a:rPr lang="zh-CN" altLang="en-US">
                <a:ea typeface="宋体" pitchFamily="2" charset="-122"/>
              </a:rPr>
              <a:pPr/>
              <a:t>2010-6-14</a:t>
            </a:fld>
            <a:endParaRPr lang="en-US" altLang="zh-CN">
              <a:ea typeface="宋体" pitchFamily="2" charset="-122"/>
            </a:endParaRPr>
          </a:p>
        </p:txBody>
      </p:sp>
      <p:sp>
        <p:nvSpPr>
          <p:cNvPr id="214019" name="Slide Number Placeholder 4"/>
          <p:cNvSpPr>
            <a:spLocks noGrp="1"/>
          </p:cNvSpPr>
          <p:nvPr>
            <p:ph type="sldNum" sz="quarter" idx="10"/>
          </p:nvPr>
        </p:nvSpPr>
        <p:spPr>
          <a:noFill/>
        </p:spPr>
        <p:txBody>
          <a:bodyPr/>
          <a:lstStyle/>
          <a:p>
            <a:fld id="{A2AF954C-5F39-4080-B74A-6A912AECECD8}" type="slidenum">
              <a:rPr lang="zh-CN" altLang="en-US" smtClean="0">
                <a:latin typeface="Arial" charset="0"/>
              </a:rPr>
              <a:pPr/>
              <a:t>197</a:t>
            </a:fld>
            <a:endParaRPr lang="en-US" altLang="zh-CN" smtClean="0">
              <a:latin typeface="Arial" charset="0"/>
            </a:endParaRPr>
          </a:p>
        </p:txBody>
      </p:sp>
      <p:sp>
        <p:nvSpPr>
          <p:cNvPr id="214020" name="Rectangle 6"/>
          <p:cNvSpPr>
            <a:spLocks noChangeArrowheads="1"/>
          </p:cNvSpPr>
          <p:nvPr/>
        </p:nvSpPr>
        <p:spPr bwMode="auto">
          <a:xfrm>
            <a:off x="1089025" y="2649538"/>
            <a:ext cx="7762875" cy="2287587"/>
          </a:xfrm>
          <a:prstGeom prst="rect">
            <a:avLst/>
          </a:prstGeom>
          <a:noFill/>
          <a:ln w="9525">
            <a:noFill/>
            <a:miter lim="800000"/>
            <a:headEnd/>
            <a:tailEnd/>
          </a:ln>
        </p:spPr>
        <p:txBody>
          <a:bodyPr>
            <a:spAutoFit/>
          </a:bodyPr>
          <a:lstStyle/>
          <a:p>
            <a:pPr algn="ctr"/>
            <a:r>
              <a:rPr lang="en-US" altLang="zh-CN" sz="4800" i="0">
                <a:solidFill>
                  <a:srgbClr val="FF3300"/>
                </a:solidFill>
                <a:ea typeface="宋体" pitchFamily="2" charset="-122"/>
              </a:rPr>
              <a:t>Overview of an MDD-based Component Application Development Lifecycle</a:t>
            </a:r>
            <a:endParaRPr lang="en-US" sz="48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61442" name="Visio" r:id="rId3" imgW="12585192" imgH="6974434" progId="Visio.Drawing.11">
              <p:embed/>
            </p:oleObj>
          </a:graphicData>
        </a:graphic>
      </p:graphicFrame>
      <p:sp>
        <p:nvSpPr>
          <p:cNvPr id="61443" name="Rectangle 3"/>
          <p:cNvSpPr>
            <a:spLocks noGrp="1" noChangeArrowheads="1"/>
          </p:cNvSpPr>
          <p:nvPr>
            <p:ph type="title"/>
          </p:nvPr>
        </p:nvSpPr>
        <p:spPr>
          <a:xfrm>
            <a:off x="0" y="457200"/>
            <a:ext cx="9144000" cy="381000"/>
          </a:xfrm>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1444" name="AutoShape 4"/>
          <p:cNvSpPr>
            <a:spLocks noChangeArrowheads="1"/>
          </p:cNvSpPr>
          <p:nvPr/>
        </p:nvSpPr>
        <p:spPr bwMode="auto">
          <a:xfrm>
            <a:off x="155575" y="4926013"/>
            <a:ext cx="2608263" cy="914400"/>
          </a:xfrm>
          <a:prstGeom prst="wedgeRoundRectCallout">
            <a:avLst>
              <a:gd name="adj1" fmla="val -39106"/>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define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62466" name="Visio" r:id="rId3" imgW="12585192" imgH="6974434" progId="Visio.Drawing.11">
              <p:embed/>
            </p:oleObj>
          </a:graphicData>
        </a:graphic>
      </p:graphicFrame>
      <p:sp>
        <p:nvSpPr>
          <p:cNvPr id="62467" name="AutoShape 3"/>
          <p:cNvSpPr>
            <a:spLocks noChangeArrowheads="1"/>
          </p:cNvSpPr>
          <p:nvPr/>
        </p:nvSpPr>
        <p:spPr bwMode="auto">
          <a:xfrm>
            <a:off x="6084888" y="1060450"/>
            <a:ext cx="2908300" cy="1216025"/>
          </a:xfrm>
          <a:prstGeom prst="wedgeRoundRectCallout">
            <a:avLst>
              <a:gd name="adj1" fmla="val -187884"/>
              <a:gd name="adj2" fmla="val 38773"/>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IDL 3 types, e.g., </a:t>
            </a:r>
            <a:r>
              <a:rPr lang="en-US" altLang="zh-CN">
                <a:ea typeface="宋体" pitchFamily="2" charset="-122"/>
              </a:rPr>
              <a:t>provided &amp; required</a:t>
            </a:r>
            <a:r>
              <a:rPr lang="en-US" altLang="zh-CN" i="0">
                <a:ea typeface="宋体" pitchFamily="2" charset="-122"/>
              </a:rPr>
              <a:t> interfaces</a:t>
            </a:r>
          </a:p>
        </p:txBody>
      </p:sp>
      <p:sp>
        <p:nvSpPr>
          <p:cNvPr id="6246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8338" name="Rectangle 2"/>
          <p:cNvSpPr>
            <a:spLocks noGrp="1" noChangeArrowheads="1"/>
          </p:cNvSpPr>
          <p:nvPr>
            <p:ph type="ctrTitle"/>
          </p:nvPr>
        </p:nvSpPr>
        <p:spPr>
          <a:xfrm>
            <a:off x="215900" y="423863"/>
            <a:ext cx="8763000" cy="1752600"/>
          </a:xfrm>
        </p:spPr>
        <p:txBody>
          <a:bodyPr/>
          <a:lstStyle/>
          <a:p>
            <a:pPr eaLnBrk="1" hangingPunct="1">
              <a:spcAft>
                <a:spcPct val="35000"/>
              </a:spcAft>
              <a:defRPr/>
            </a:pPr>
            <a:r>
              <a:rPr lang="en-US" altLang="zh-CN" b="1" smtClean="0">
                <a:effectLst>
                  <a:outerShdw blurRad="38100" dist="38100" dir="2700000" algn="tl">
                    <a:srgbClr val="C0C0C0"/>
                  </a:outerShdw>
                </a:effectLst>
                <a:ea typeface="宋体" pitchFamily="2" charset="-122"/>
              </a:rPr>
              <a:t>Tutorial on the Lightweight</a:t>
            </a:r>
            <a:br>
              <a:rPr lang="en-US" altLang="zh-CN" b="1" smtClean="0">
                <a:effectLst>
                  <a:outerShdw blurRad="38100" dist="38100" dir="2700000" algn="tl">
                    <a:srgbClr val="C0C0C0"/>
                  </a:outerShdw>
                </a:effectLst>
                <a:ea typeface="宋体" pitchFamily="2" charset="-122"/>
              </a:rPr>
            </a:br>
            <a:r>
              <a:rPr lang="en-US" altLang="zh-CN" b="1" smtClean="0">
                <a:effectLst>
                  <a:outerShdw blurRad="38100" dist="38100" dir="2700000" algn="tl">
                    <a:srgbClr val="C0C0C0"/>
                  </a:outerShdw>
                </a:effectLst>
                <a:ea typeface="宋体" pitchFamily="2" charset="-122"/>
              </a:rPr>
              <a:t>CORBA Component Model (CCM)</a:t>
            </a: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Industrializing the Development of </a:t>
            </a:r>
            <a:br>
              <a:rPr lang="en-US" altLang="zh-CN" sz="28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Distributed Real-time &amp; Embedded Systems</a:t>
            </a:r>
          </a:p>
        </p:txBody>
      </p:sp>
      <p:sp>
        <p:nvSpPr>
          <p:cNvPr id="1678339" name="Rectangle 3"/>
          <p:cNvSpPr>
            <a:spLocks noChangeArrowheads="1"/>
          </p:cNvSpPr>
          <p:nvPr/>
        </p:nvSpPr>
        <p:spPr bwMode="auto">
          <a:xfrm>
            <a:off x="1387475" y="4970463"/>
            <a:ext cx="6421438" cy="1938337"/>
          </a:xfrm>
          <a:prstGeom prst="rect">
            <a:avLst/>
          </a:prstGeom>
          <a:noFill/>
          <a:ln w="9525">
            <a:noFill/>
            <a:miter lim="800000"/>
            <a:headEnd/>
            <a:tailEnd/>
          </a:ln>
          <a:effectLst/>
        </p:spPr>
        <p:txBody>
          <a:bodyPr>
            <a:spAutoFit/>
          </a:bodyPr>
          <a:lstStyle/>
          <a:p>
            <a:pPr algn="ctr">
              <a:spcBef>
                <a:spcPct val="0"/>
              </a:spcBef>
              <a:defRPr/>
            </a:pP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Other contributors include Jai Balasubramanian, Kitty Balasubramanian, Gan Deng, Tao Lu, Bala Natarajan, Jeff Parsons, Craig Rodrigues,</a:t>
            </a:r>
            <a:r>
              <a:rPr lang="en-US" altLang="zh-CN" sz="2400">
                <a:solidFill>
                  <a:srgbClr val="336699"/>
                </a:solidFill>
                <a:latin typeface="Arial" pitchFamily="34" charset="0"/>
                <a:ea typeface="宋体" pitchFamily="2" charset="-122"/>
              </a:rPr>
              <a:t> </a:t>
            </a: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400">
              <a:solidFill>
                <a:srgbClr val="336699"/>
              </a:solidFill>
              <a:latin typeface="Arial" pitchFamily="34" charset="0"/>
              <a:ea typeface="宋体" pitchFamily="2" charset="-122"/>
            </a:endParaRPr>
          </a:p>
        </p:txBody>
      </p:sp>
      <p:sp>
        <p:nvSpPr>
          <p:cNvPr id="75780" name="Text Box 5"/>
          <p:cNvSpPr txBox="1">
            <a:spLocks noChangeArrowheads="1"/>
          </p:cNvSpPr>
          <p:nvPr/>
        </p:nvSpPr>
        <p:spPr bwMode="auto">
          <a:xfrm>
            <a:off x="609600" y="2805113"/>
            <a:ext cx="7372350" cy="762000"/>
          </a:xfrm>
          <a:prstGeom prst="rect">
            <a:avLst/>
          </a:prstGeom>
          <a:noFill/>
          <a:ln w="12700">
            <a:noFill/>
            <a:miter lim="800000"/>
            <a:headEnd type="none" w="sm" len="sm"/>
            <a:tailEnd type="none" w="sm" len="sm"/>
          </a:ln>
        </p:spPr>
        <p:txBody>
          <a:bodyPr>
            <a:spAutoFit/>
          </a:bodyPr>
          <a:lstStyle/>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1600" i="0">
                <a:solidFill>
                  <a:srgbClr val="336699"/>
                </a:solidFill>
                <a:latin typeface="Impact" pitchFamily="34" charset="0"/>
                <a:ea typeface="宋体" pitchFamily="2" charset="-122"/>
              </a:rPr>
              <a:t>	</a:t>
            </a:r>
          </a:p>
        </p:txBody>
      </p:sp>
      <p:sp>
        <p:nvSpPr>
          <p:cNvPr id="75781" name="Rectangle 6"/>
          <p:cNvSpPr>
            <a:spLocks noChangeArrowheads="1"/>
          </p:cNvSpPr>
          <p:nvPr/>
        </p:nvSpPr>
        <p:spPr bwMode="auto">
          <a:xfrm>
            <a:off x="636588"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Douglas C. Schmidt</a:t>
            </a:r>
          </a:p>
          <a:p>
            <a:pPr algn="ctr" eaLnBrk="0" hangingPunct="0">
              <a:spcBef>
                <a:spcPct val="0"/>
              </a:spcBef>
            </a:pPr>
            <a:r>
              <a:rPr lang="en-US" altLang="zh-CN" sz="2400">
                <a:latin typeface="Impact" pitchFamily="34" charset="0"/>
                <a:ea typeface="宋体" pitchFamily="2" charset="-122"/>
              </a:rPr>
              <a:t>  </a:t>
            </a:r>
          </a:p>
          <a:p>
            <a:pPr algn="ctr" eaLnBrk="0" hangingPunct="0">
              <a:spcBef>
                <a:spcPct val="0"/>
              </a:spcBef>
            </a:pPr>
            <a:r>
              <a:rPr lang="en-US" altLang="zh-CN" sz="2400" i="0">
                <a:solidFill>
                  <a:srgbClr val="336699"/>
                </a:solidFill>
                <a:latin typeface="Impact" pitchFamily="34" charset="0"/>
                <a:ea typeface="宋体" pitchFamily="2" charset="-122"/>
              </a:rPr>
              <a:t>Vanderbilt University </a:t>
            </a:r>
          </a:p>
          <a:p>
            <a:pPr algn="ctr" eaLnBrk="0" hangingPunct="0">
              <a:spcBef>
                <a:spcPct val="0"/>
              </a:spcBef>
            </a:pPr>
            <a:r>
              <a:rPr lang="en-US" altLang="zh-CN" sz="2400" i="0">
                <a:solidFill>
                  <a:srgbClr val="336699"/>
                </a:solidFill>
                <a:latin typeface="Impact" pitchFamily="34" charset="0"/>
                <a:ea typeface="宋体" pitchFamily="2" charset="-122"/>
              </a:rPr>
              <a:t>Nashville, Tennessee</a:t>
            </a:r>
          </a:p>
        </p:txBody>
      </p:sp>
      <p:sp>
        <p:nvSpPr>
          <p:cNvPr id="75782" name="Rectangle 10"/>
          <p:cNvSpPr>
            <a:spLocks noChangeArrowheads="1"/>
          </p:cNvSpPr>
          <p:nvPr/>
        </p:nvSpPr>
        <p:spPr bwMode="auto">
          <a:xfrm>
            <a:off x="4448175"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Frank Pilhofer</a:t>
            </a:r>
          </a:p>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400" i="0">
                <a:solidFill>
                  <a:srgbClr val="336699"/>
                </a:solidFill>
                <a:latin typeface="Impact" pitchFamily="34" charset="0"/>
                <a:ea typeface="宋体" pitchFamily="2" charset="-122"/>
              </a:rPr>
              <a:t>Mercury Computer Systems</a:t>
            </a:r>
          </a:p>
          <a:p>
            <a:pPr algn="ctr" eaLnBrk="0" hangingPunct="0">
              <a:spcBef>
                <a:spcPct val="0"/>
              </a:spcBef>
            </a:pPr>
            <a:r>
              <a:rPr lang="en-US" altLang="zh-CN" sz="2400" i="0">
                <a:solidFill>
                  <a:srgbClr val="336699"/>
                </a:solidFill>
                <a:latin typeface="Impact" pitchFamily="34" charset="0"/>
                <a:ea typeface="宋体" pitchFamily="2" charset="-122"/>
              </a:rPr>
              <a:t>Boston, Massachusetts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4"/>
          <p:cNvSpPr>
            <a:spLocks noGrp="1"/>
          </p:cNvSpPr>
          <p:nvPr>
            <p:ph type="sldNum" sz="quarter" idx="10"/>
          </p:nvPr>
        </p:nvSpPr>
        <p:spPr>
          <a:noFill/>
        </p:spPr>
        <p:txBody>
          <a:bodyPr/>
          <a:lstStyle/>
          <a:p>
            <a:fld id="{97E54ED7-FD96-498E-8C53-89BECD7CAD68}" type="slidenum">
              <a:rPr lang="zh-CN" altLang="en-US" smtClean="0">
                <a:latin typeface="Arial" charset="0"/>
              </a:rPr>
              <a:pPr/>
              <a:t>20</a:t>
            </a:fld>
            <a:endParaRPr lang="en-US" altLang="zh-CN" smtClean="0">
              <a:latin typeface="Arial" charset="0"/>
            </a:endParaRPr>
          </a:p>
        </p:txBody>
      </p:sp>
      <p:sp>
        <p:nvSpPr>
          <p:cNvPr id="91139" name="Rectangle 2"/>
          <p:cNvSpPr>
            <a:spLocks noGrp="1" noChangeArrowheads="1"/>
          </p:cNvSpPr>
          <p:nvPr>
            <p:ph type="body" idx="1"/>
          </p:nvPr>
        </p:nvSpPr>
        <p:spPr>
          <a:xfrm>
            <a:off x="657225" y="962025"/>
            <a:ext cx="8505825"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Comparing Application Development with CORBA 2.x vs. CCM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63490" name="Visio" r:id="rId3" imgW="12585192" imgH="6974434" progId="Visio.Drawing.11">
              <p:embed/>
            </p:oleObj>
          </a:graphicData>
        </a:graphic>
      </p:graphicFrame>
      <p:sp>
        <p:nvSpPr>
          <p:cNvPr id="63491" name="AutoShape 3"/>
          <p:cNvSpPr>
            <a:spLocks noChangeArrowheads="1"/>
          </p:cNvSpPr>
          <p:nvPr/>
        </p:nvSpPr>
        <p:spPr bwMode="auto">
          <a:xfrm>
            <a:off x="0" y="3541713"/>
            <a:ext cx="3306763" cy="2205037"/>
          </a:xfrm>
          <a:prstGeom prst="wedgeRoundRectCallout">
            <a:avLst>
              <a:gd name="adj1" fmla="val 54417"/>
              <a:gd name="adj2" fmla="val -109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Rhapsody to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6349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3493" name="Rectangle 5"/>
          <p:cNvSpPr>
            <a:spLocks noChangeArrowheads="1"/>
          </p:cNvSpPr>
          <p:nvPr/>
        </p:nvSpPr>
        <p:spPr bwMode="auto">
          <a:xfrm>
            <a:off x="-3175" y="6515100"/>
            <a:ext cx="9196388" cy="314325"/>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sz="1400" b="1" i="0"/>
              <a:t>www.ilogix.com/webinar-detail.aspx?id=56&amp;webtype=od&amp;sem_title=WEB-VOD-CORBA-NOV05-DESC1.TXT</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64514" name="Visio" r:id="rId3" imgW="12585192" imgH="6974434" progId="Visio.Drawing.11">
              <p:embed/>
            </p:oleObj>
          </a:graphicData>
        </a:graphic>
      </p:graphicFrame>
      <p:sp>
        <p:nvSpPr>
          <p:cNvPr id="64515" name="AutoShape 3"/>
          <p:cNvSpPr>
            <a:spLocks noChangeArrowheads="1"/>
          </p:cNvSpPr>
          <p:nvPr/>
        </p:nvSpPr>
        <p:spPr bwMode="auto">
          <a:xfrm>
            <a:off x="168275" y="4392613"/>
            <a:ext cx="3810000" cy="1308100"/>
          </a:xfrm>
          <a:prstGeom prst="wedgeRoundRectCallout">
            <a:avLst>
              <a:gd name="adj1" fmla="val 119458"/>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group component implementation artifacts &amp; metadata descriptors into component </a:t>
            </a:r>
            <a:r>
              <a:rPr lang="en-US" altLang="zh-CN">
                <a:ea typeface="宋体" pitchFamily="2" charset="-122"/>
              </a:rPr>
              <a:t>packages</a:t>
            </a:r>
          </a:p>
        </p:txBody>
      </p:sp>
      <p:sp>
        <p:nvSpPr>
          <p:cNvPr id="6451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65538" name="Visio" r:id="rId3" imgW="12585192" imgH="6974434" progId="Visio.Drawing.11">
              <p:embed/>
            </p:oleObj>
          </a:graphicData>
        </a:graphic>
      </p:graphicFrame>
      <p:sp>
        <p:nvSpPr>
          <p:cNvPr id="65539" name="AutoShape 3"/>
          <p:cNvSpPr>
            <a:spLocks noChangeArrowheads="1"/>
          </p:cNvSpPr>
          <p:nvPr/>
        </p:nvSpPr>
        <p:spPr bwMode="auto">
          <a:xfrm>
            <a:off x="0" y="2719388"/>
            <a:ext cx="3400425" cy="1252537"/>
          </a:xfrm>
          <a:prstGeom prst="wedgeRoundRectCallout">
            <a:avLst>
              <a:gd name="adj1" fmla="val 142481"/>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6554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66562" name="Visio" r:id="rId3" imgW="12585192" imgH="6974434" progId="Visio.Drawing.11">
              <p:embed/>
            </p:oleObj>
          </a:graphicData>
        </a:graphic>
      </p:graphicFrame>
      <p:sp>
        <p:nvSpPr>
          <p:cNvPr id="66563" name="AutoShape 3"/>
          <p:cNvSpPr>
            <a:spLocks noChangeArrowheads="1"/>
          </p:cNvSpPr>
          <p:nvPr/>
        </p:nvSpPr>
        <p:spPr bwMode="auto">
          <a:xfrm>
            <a:off x="2419350" y="1423988"/>
            <a:ext cx="3435350" cy="1266825"/>
          </a:xfrm>
          <a:prstGeom prst="wedgeRoundRectCallout">
            <a:avLst>
              <a:gd name="adj1" fmla="val 4111"/>
              <a:gd name="adj2" fmla="val 19686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OCML to decide how to configure &amp; deploy the component </a:t>
            </a:r>
            <a:r>
              <a:rPr lang="en-US" altLang="zh-CN">
                <a:ea typeface="宋体" pitchFamily="2" charset="-122"/>
              </a:rPr>
              <a:t>assembly </a:t>
            </a:r>
            <a:r>
              <a:rPr lang="en-US" altLang="zh-CN" i="0">
                <a:ea typeface="宋体" pitchFamily="2" charset="-122"/>
              </a:rPr>
              <a:t>onto target domain</a:t>
            </a:r>
          </a:p>
        </p:txBody>
      </p:sp>
      <p:sp>
        <p:nvSpPr>
          <p:cNvPr id="6656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ChangeAspect="1"/>
          </p:cNvGraphicFramePr>
          <p:nvPr>
            <p:ph idx="1"/>
          </p:nvPr>
        </p:nvGraphicFramePr>
        <p:xfrm>
          <a:off x="0" y="1165225"/>
          <a:ext cx="9144000" cy="4978400"/>
        </p:xfrm>
        <a:graphic>
          <a:graphicData uri="http://schemas.openxmlformats.org/presentationml/2006/ole">
            <p:oleObj spid="_x0000_s67586" name="Visio" r:id="rId3" imgW="12585192" imgH="6974434" progId="Visio.Drawing.11">
              <p:embed/>
            </p:oleObj>
          </a:graphicData>
        </a:graphic>
      </p:graphicFrame>
      <p:sp>
        <p:nvSpPr>
          <p:cNvPr id="67587" name="AutoShape 3"/>
          <p:cNvSpPr>
            <a:spLocks noChangeArrowheads="1"/>
          </p:cNvSpPr>
          <p:nvPr/>
        </p:nvSpPr>
        <p:spPr bwMode="auto">
          <a:xfrm>
            <a:off x="5216525" y="3011488"/>
            <a:ext cx="2579688" cy="2690812"/>
          </a:xfrm>
          <a:prstGeom prst="wedgeRoundRectCallout">
            <a:avLst>
              <a:gd name="adj1" fmla="val -202861"/>
              <a:gd name="adj2" fmla="val 4338"/>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RACE to deploy component assembly packages onto target nodes according to a deployment plan; use CUTS to develop &amp; run benchmarks that evaluate system QoS</a:t>
            </a:r>
          </a:p>
        </p:txBody>
      </p:sp>
      <p:sp>
        <p:nvSpPr>
          <p:cNvPr id="6758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9" name="Rectangle 2"/>
          <p:cNvSpPr>
            <a:spLocks noGrp="1" noChangeArrowheads="1"/>
          </p:cNvSpPr>
          <p:nvPr>
            <p:ph type="title"/>
          </p:nvPr>
        </p:nvSpPr>
        <p:spPr>
          <a:xfrm>
            <a:off x="0" y="457200"/>
            <a:ext cx="9144000" cy="381000"/>
          </a:xfrm>
        </p:spPr>
        <p:txBody>
          <a:bodyPr/>
          <a:lstStyle/>
          <a:p>
            <a:pPr eaLnBrk="1" hangingPunct="1"/>
            <a:r>
              <a:rPr lang="en-US" sz="3200" smtClean="0">
                <a:latin typeface="Arial Narrow" pitchFamily="34" charset="0"/>
              </a:rPr>
              <a:t>Summary of MDD-based Component Development Lifecycle</a:t>
            </a:r>
          </a:p>
        </p:txBody>
      </p:sp>
      <p:graphicFrame>
        <p:nvGraphicFramePr>
          <p:cNvPr id="1701891" name="Object 2"/>
          <p:cNvGraphicFramePr>
            <a:graphicFrameLocks noChangeAspect="1"/>
          </p:cNvGraphicFramePr>
          <p:nvPr/>
        </p:nvGraphicFramePr>
        <p:xfrm>
          <a:off x="325438" y="850900"/>
          <a:ext cx="3654425" cy="3101975"/>
        </p:xfrm>
        <a:graphic>
          <a:graphicData uri="http://schemas.openxmlformats.org/presentationml/2006/ole">
            <p:oleObj spid="_x0000_s68610" name="Visio" r:id="rId3" imgW="3813345" imgH="3236887" progId="Visio.Drawing.11">
              <p:embed/>
            </p:oleObj>
          </a:graphicData>
        </a:graphic>
      </p:graphicFrame>
      <p:graphicFrame>
        <p:nvGraphicFramePr>
          <p:cNvPr id="1701892" name="Object 3"/>
          <p:cNvGraphicFramePr>
            <a:graphicFrameLocks noChangeAspect="1"/>
          </p:cNvGraphicFramePr>
          <p:nvPr/>
        </p:nvGraphicFramePr>
        <p:xfrm>
          <a:off x="2692400" y="2024063"/>
          <a:ext cx="2025650" cy="998537"/>
        </p:xfrm>
        <a:graphic>
          <a:graphicData uri="http://schemas.openxmlformats.org/presentationml/2006/ole">
            <p:oleObj spid="_x0000_s68611" name="Visio" r:id="rId4" imgW="2107209" imgH="1037636" progId="Visio.Drawing.11">
              <p:embed/>
            </p:oleObj>
          </a:graphicData>
        </a:graphic>
      </p:graphicFrame>
      <p:graphicFrame>
        <p:nvGraphicFramePr>
          <p:cNvPr id="1701893" name="Object 4"/>
          <p:cNvGraphicFramePr>
            <a:graphicFrameLocks noChangeAspect="1"/>
          </p:cNvGraphicFramePr>
          <p:nvPr/>
        </p:nvGraphicFramePr>
        <p:xfrm>
          <a:off x="5164138" y="1131888"/>
          <a:ext cx="3425825" cy="1260475"/>
        </p:xfrm>
        <a:graphic>
          <a:graphicData uri="http://schemas.openxmlformats.org/presentationml/2006/ole">
            <p:oleObj spid="_x0000_s68612" name="Visio" r:id="rId5" imgW="3980985" imgH="1465050" progId="Visio.Drawing.11">
              <p:embed/>
            </p:oleObj>
          </a:graphicData>
        </a:graphic>
      </p:graphicFrame>
      <p:graphicFrame>
        <p:nvGraphicFramePr>
          <p:cNvPr id="1701894" name="Object 5"/>
          <p:cNvGraphicFramePr>
            <a:graphicFrameLocks noChangeAspect="1"/>
          </p:cNvGraphicFramePr>
          <p:nvPr/>
        </p:nvGraphicFramePr>
        <p:xfrm>
          <a:off x="4276725" y="2387600"/>
          <a:ext cx="2744788" cy="1079500"/>
        </p:xfrm>
        <a:graphic>
          <a:graphicData uri="http://schemas.openxmlformats.org/presentationml/2006/ole">
            <p:oleObj spid="_x0000_s68613" name="Visio" r:id="rId6" imgW="2745430" imgH="1079335" progId="Visio.Drawing.11">
              <p:embed/>
            </p:oleObj>
          </a:graphicData>
        </a:graphic>
      </p:graphicFrame>
      <p:graphicFrame>
        <p:nvGraphicFramePr>
          <p:cNvPr id="1701895" name="Object 6"/>
          <p:cNvGraphicFramePr>
            <a:graphicFrameLocks noChangeAspect="1"/>
          </p:cNvGraphicFramePr>
          <p:nvPr/>
        </p:nvGraphicFramePr>
        <p:xfrm>
          <a:off x="852488" y="3692525"/>
          <a:ext cx="3117850" cy="2071688"/>
        </p:xfrm>
        <a:graphic>
          <a:graphicData uri="http://schemas.openxmlformats.org/presentationml/2006/ole">
            <p:oleObj spid="_x0000_s68614" name="Visio" r:id="rId7" imgW="3388484" imgH="2250630" progId="Visio.Drawing.11">
              <p:embed/>
            </p:oleObj>
          </a:graphicData>
        </a:graphic>
      </p:graphicFrame>
      <p:graphicFrame>
        <p:nvGraphicFramePr>
          <p:cNvPr id="1701896" name="Object 7"/>
          <p:cNvGraphicFramePr>
            <a:graphicFrameLocks noChangeAspect="1"/>
          </p:cNvGraphicFramePr>
          <p:nvPr/>
        </p:nvGraphicFramePr>
        <p:xfrm>
          <a:off x="4105275" y="3611563"/>
          <a:ext cx="2439988" cy="1824037"/>
        </p:xfrm>
        <a:graphic>
          <a:graphicData uri="http://schemas.openxmlformats.org/presentationml/2006/ole">
            <p:oleObj spid="_x0000_s68615" name="Visio" r:id="rId8" imgW="2440630" imgH="1823960" progId="Visio.Drawing.11">
              <p:embed/>
            </p:oleObj>
          </a:graphicData>
        </a:graphic>
      </p:graphicFrame>
      <p:graphicFrame>
        <p:nvGraphicFramePr>
          <p:cNvPr id="1701897" name="Object 8"/>
          <p:cNvGraphicFramePr>
            <a:graphicFrameLocks noChangeAspect="1"/>
          </p:cNvGraphicFramePr>
          <p:nvPr/>
        </p:nvGraphicFramePr>
        <p:xfrm>
          <a:off x="6564313" y="3444875"/>
          <a:ext cx="2435225" cy="1138238"/>
        </p:xfrm>
        <a:graphic>
          <a:graphicData uri="http://schemas.openxmlformats.org/presentationml/2006/ole">
            <p:oleObj spid="_x0000_s68616" name="Visio" r:id="rId9" imgW="2435426" imgH="1138905" progId="Visio.Drawing.11">
              <p:embed/>
            </p:oleObj>
          </a:graphicData>
        </a:graphic>
      </p:graphicFrame>
      <p:graphicFrame>
        <p:nvGraphicFramePr>
          <p:cNvPr id="1701898" name="Object 9"/>
          <p:cNvGraphicFramePr>
            <a:graphicFrameLocks noChangeAspect="1"/>
          </p:cNvGraphicFramePr>
          <p:nvPr/>
        </p:nvGraphicFramePr>
        <p:xfrm>
          <a:off x="5319713" y="4594225"/>
          <a:ext cx="1857375" cy="860425"/>
        </p:xfrm>
        <a:graphic>
          <a:graphicData uri="http://schemas.openxmlformats.org/presentationml/2006/ole">
            <p:oleObj spid="_x0000_s68617" name="Visio" r:id="rId10" imgW="1858165" imgH="860787" progId="Visio.Drawing.11">
              <p:embed/>
            </p:oleObj>
          </a:graphicData>
        </a:graphic>
      </p:graphicFrame>
      <p:graphicFrame>
        <p:nvGraphicFramePr>
          <p:cNvPr id="1701899" name="Object 10"/>
          <p:cNvGraphicFramePr>
            <a:graphicFrameLocks noChangeAspect="1"/>
          </p:cNvGraphicFramePr>
          <p:nvPr/>
        </p:nvGraphicFramePr>
        <p:xfrm>
          <a:off x="1539875" y="5554663"/>
          <a:ext cx="4791075" cy="965200"/>
        </p:xfrm>
        <a:graphic>
          <a:graphicData uri="http://schemas.openxmlformats.org/presentationml/2006/ole">
            <p:oleObj spid="_x0000_s68618" name="Visio" r:id="rId11" imgW="5259287" imgH="1060347"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1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18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18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18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18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18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18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18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1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z="3200" smtClean="0">
                <a:ea typeface="宋体" pitchFamily="2" charset="-122"/>
              </a:rPr>
              <a:t>CORBA 2.x User Roles</a:t>
            </a:r>
          </a:p>
        </p:txBody>
      </p:sp>
      <p:sp>
        <p:nvSpPr>
          <p:cNvPr id="4100" name="Rectangle 3"/>
          <p:cNvSpPr>
            <a:spLocks noGrp="1" noChangeArrowheads="1"/>
          </p:cNvSpPr>
          <p:nvPr>
            <p:ph type="body" idx="1"/>
          </p:nvPr>
        </p:nvSpPr>
        <p:spPr>
          <a:xfrm>
            <a:off x="152400" y="1743075"/>
            <a:ext cx="8839200" cy="4429125"/>
          </a:xfrm>
        </p:spPr>
        <p:txBody>
          <a:bodyPr/>
          <a:lstStyle/>
          <a:p>
            <a:pPr eaLnBrk="1" hangingPunct="1">
              <a:spcBef>
                <a:spcPct val="50000"/>
              </a:spcBef>
            </a:pPr>
            <a:r>
              <a:rPr lang="en-US" altLang="zh-CN" smtClean="0">
                <a:ea typeface="宋体" pitchFamily="2" charset="-122"/>
              </a:rPr>
              <a:t>Object interface designers</a:t>
            </a:r>
          </a:p>
          <a:p>
            <a:pPr eaLnBrk="1" hangingPunct="1">
              <a:spcBef>
                <a:spcPct val="50000"/>
              </a:spcBef>
            </a:pPr>
            <a:r>
              <a:rPr lang="en-US" altLang="zh-CN" smtClean="0">
                <a:ea typeface="宋体" pitchFamily="2" charset="-122"/>
              </a:rPr>
              <a:t>Server developers</a:t>
            </a:r>
            <a:endParaRPr lang="en-US" altLang="zh-CN" sz="700" smtClean="0">
              <a:ea typeface="宋体" pitchFamily="2" charset="-122"/>
            </a:endParaRPr>
          </a:p>
          <a:p>
            <a:pPr eaLnBrk="1" hangingPunct="1">
              <a:spcBef>
                <a:spcPct val="50000"/>
              </a:spcBef>
            </a:pPr>
            <a:r>
              <a:rPr lang="en-US" altLang="zh-CN" smtClean="0">
                <a:ea typeface="宋体" pitchFamily="2" charset="-122"/>
              </a:rPr>
              <a:t>Client application developers</a:t>
            </a:r>
          </a:p>
        </p:txBody>
      </p:sp>
      <p:graphicFrame>
        <p:nvGraphicFramePr>
          <p:cNvPr id="4098" name="Object 2"/>
          <p:cNvGraphicFramePr>
            <a:graphicFrameLocks noChangeAspect="1"/>
          </p:cNvGraphicFramePr>
          <p:nvPr/>
        </p:nvGraphicFramePr>
        <p:xfrm>
          <a:off x="4306888" y="1069975"/>
          <a:ext cx="4041775" cy="4972050"/>
        </p:xfrm>
        <a:graphic>
          <a:graphicData uri="http://schemas.openxmlformats.org/presentationml/2006/ole">
            <p:oleObj spid="_x0000_s4098" r:id="rId4" imgW="5494680" imgH="8891640" progId="Visio.Drawing.11">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5250" y="342900"/>
            <a:ext cx="8991600" cy="762000"/>
          </a:xfrm>
        </p:spPr>
        <p:txBody>
          <a:bodyPr/>
          <a:lstStyle/>
          <a:p>
            <a:pPr eaLnBrk="1" hangingPunct="1"/>
            <a:r>
              <a:rPr lang="en-US" altLang="zh-CN" sz="3200" smtClean="0">
                <a:ea typeface="宋体" pitchFamily="2" charset="-122"/>
              </a:rPr>
              <a:t>CORBA 2.x Application Development Lifecycle</a:t>
            </a:r>
          </a:p>
        </p:txBody>
      </p:sp>
      <p:graphicFrame>
        <p:nvGraphicFramePr>
          <p:cNvPr id="5122" name="Object 2"/>
          <p:cNvGraphicFramePr>
            <a:graphicFrameLocks noChangeAspect="1"/>
          </p:cNvGraphicFramePr>
          <p:nvPr>
            <p:ph sz="half" idx="2"/>
          </p:nvPr>
        </p:nvGraphicFramePr>
        <p:xfrm>
          <a:off x="1593850" y="2212975"/>
          <a:ext cx="6659563" cy="3275013"/>
        </p:xfrm>
        <a:graphic>
          <a:graphicData uri="http://schemas.openxmlformats.org/presentationml/2006/ole">
            <p:oleObj spid="_x0000_s5122" name="Visio" r:id="rId3" imgW="5965577" imgH="3141988" progId="Visio.Drawing.11">
              <p:embed/>
            </p:oleObj>
          </a:graphicData>
        </a:graphic>
      </p:graphicFrame>
      <p:sp>
        <p:nvSpPr>
          <p:cNvPr id="802821" name="AutoShape 5"/>
          <p:cNvSpPr>
            <a:spLocks noChangeArrowheads="1"/>
          </p:cNvSpPr>
          <p:nvPr/>
        </p:nvSpPr>
        <p:spPr bwMode="auto">
          <a:xfrm>
            <a:off x="3919538" y="1201738"/>
            <a:ext cx="4541837" cy="685800"/>
          </a:xfrm>
          <a:prstGeom prst="wedgeRoundRectCallout">
            <a:avLst>
              <a:gd name="adj1" fmla="val 21444"/>
              <a:gd name="adj2" fmla="val 25463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 servants &amp; write </a:t>
            </a:r>
            <a:r>
              <a:rPr lang="en-US" altLang="zh-CN" b="1">
                <a:ea typeface="宋体" pitchFamily="2" charset="-122"/>
              </a:rPr>
              <a:t>all</a:t>
            </a:r>
            <a:r>
              <a:rPr lang="en-US" altLang="zh-CN" i="0">
                <a:ea typeface="宋体" pitchFamily="2" charset="-122"/>
              </a:rPr>
              <a:t> the code required to bootstrap &amp; run the server</a:t>
            </a:r>
          </a:p>
        </p:txBody>
      </p:sp>
      <p:sp>
        <p:nvSpPr>
          <p:cNvPr id="802823" name="Rectangle 7"/>
          <p:cNvSpPr>
            <a:spLocks noChangeArrowheads="1"/>
          </p:cNvSpPr>
          <p:nvPr/>
        </p:nvSpPr>
        <p:spPr bwMode="auto">
          <a:xfrm>
            <a:off x="690563" y="5487988"/>
            <a:ext cx="7835900" cy="7112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supports programming by development (engineering) rather than programming by assembly (manufacturing)</a:t>
            </a:r>
          </a:p>
        </p:txBody>
      </p:sp>
      <p:sp>
        <p:nvSpPr>
          <p:cNvPr id="5126" name="AutoShape 8"/>
          <p:cNvSpPr>
            <a:spLocks noChangeArrowheads="1"/>
          </p:cNvSpPr>
          <p:nvPr/>
        </p:nvSpPr>
        <p:spPr bwMode="auto">
          <a:xfrm>
            <a:off x="342900" y="1116013"/>
            <a:ext cx="2409825" cy="685800"/>
          </a:xfrm>
          <a:prstGeom prst="wedgeRoundRectCallout">
            <a:avLst>
              <a:gd name="adj1" fmla="val -3690"/>
              <a:gd name="adj2" fmla="val 235185"/>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interfaces of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2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2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21" grpId="0" animBg="1"/>
      <p:bldP spid="8028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CN" sz="3200" smtClean="0">
                <a:ea typeface="宋体" pitchFamily="2" charset="-122"/>
              </a:rPr>
              <a:t>CCM User Roles</a:t>
            </a:r>
          </a:p>
        </p:txBody>
      </p:sp>
      <p:sp>
        <p:nvSpPr>
          <p:cNvPr id="6148" name="Rectangle 3"/>
          <p:cNvSpPr>
            <a:spLocks noGrp="1" noChangeArrowheads="1"/>
          </p:cNvSpPr>
          <p:nvPr>
            <p:ph type="body" idx="1"/>
          </p:nvPr>
        </p:nvSpPr>
        <p:spPr>
          <a:xfrm>
            <a:off x="152400" y="1152525"/>
            <a:ext cx="5094288" cy="4908550"/>
          </a:xfrm>
        </p:spPr>
        <p:txBody>
          <a:bodyPr/>
          <a:lstStyle/>
          <a:p>
            <a:pPr marL="174625" indent="-174625" eaLnBrk="1" hangingPunct="1">
              <a:spcBef>
                <a:spcPct val="50000"/>
              </a:spcBef>
            </a:pPr>
            <a:r>
              <a:rPr lang="en-US" altLang="zh-CN" smtClean="0">
                <a:ea typeface="宋体" pitchFamily="2" charset="-122"/>
              </a:rPr>
              <a:t>Component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clients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Composition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implementers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packagers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deployers</a:t>
            </a:r>
          </a:p>
          <a:p>
            <a:pPr marL="174625" indent="-174625" eaLnBrk="1" hangingPunct="1">
              <a:spcBef>
                <a:spcPct val="50000"/>
              </a:spcBef>
            </a:pPr>
            <a:r>
              <a:rPr lang="en-US" altLang="zh-CN" smtClean="0">
                <a:ea typeface="宋体" pitchFamily="2" charset="-122"/>
              </a:rPr>
              <a:t>Component end-users</a:t>
            </a:r>
          </a:p>
        </p:txBody>
      </p:sp>
      <p:graphicFrame>
        <p:nvGraphicFramePr>
          <p:cNvPr id="6146" name="Object 2"/>
          <p:cNvGraphicFramePr>
            <a:graphicFrameLocks noChangeAspect="1"/>
          </p:cNvGraphicFramePr>
          <p:nvPr/>
        </p:nvGraphicFramePr>
        <p:xfrm>
          <a:off x="4295775" y="977900"/>
          <a:ext cx="4362450" cy="5222875"/>
        </p:xfrm>
        <a:graphic>
          <a:graphicData uri="http://schemas.openxmlformats.org/presentationml/2006/ole">
            <p:oleObj spid="_x0000_s6146" name="Visio" r:id="rId4" imgW="4683025" imgH="7593519" progId="Visio.Drawing.11">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7170" name="Visio" r:id="rId3" imgW="12585192" imgH="6974434" progId="Visio.Drawing.11">
              <p:embed/>
            </p:oleObj>
          </a:graphicData>
        </a:graphic>
      </p:graphicFrame>
      <p:sp>
        <p:nvSpPr>
          <p:cNvPr id="7171"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7172" name="AutoShape 11"/>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8194" name="Visio" r:id="rId3" imgW="12585192" imgH="6974434" progId="Visio.Drawing.11">
              <p:embed/>
            </p:oleObj>
          </a:graphicData>
        </a:graphic>
      </p:graphicFrame>
      <p:sp>
        <p:nvSpPr>
          <p:cNvPr id="819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8196" name="AutoShape 5"/>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3 types, e.g., </a:t>
            </a:r>
            <a:r>
              <a:rPr lang="en-US" altLang="zh-CN">
                <a:ea typeface="宋体" pitchFamily="2" charset="-122"/>
              </a:rPr>
              <a:t>provided &amp; required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9218" name="Visio" r:id="rId3" imgW="12585192" imgH="6974434" progId="Visio.Drawing.11">
              <p:embed/>
            </p:oleObj>
          </a:graphicData>
        </a:graphic>
      </p:graphicFrame>
      <p:sp>
        <p:nvSpPr>
          <p:cNvPr id="9219"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9220" name="AutoShape 5"/>
          <p:cNvSpPr>
            <a:spLocks noChangeArrowheads="1"/>
          </p:cNvSpPr>
          <p:nvPr/>
        </p:nvSpPr>
        <p:spPr bwMode="auto">
          <a:xfrm>
            <a:off x="0" y="3541713"/>
            <a:ext cx="3295650" cy="2163762"/>
          </a:xfrm>
          <a:prstGeom prst="wedgeRoundRectCallout">
            <a:avLst>
              <a:gd name="adj1" fmla="val 54769"/>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Implementation of component </a:t>
            </a:r>
            <a:r>
              <a:rPr lang="en-US" altLang="zh-CN">
                <a:ea typeface="宋体" pitchFamily="2" charset="-122"/>
              </a:rPr>
              <a:t>executors</a:t>
            </a:r>
            <a:r>
              <a:rPr lang="en-US" altLang="zh-CN" i="0">
                <a:ea typeface="宋体" pitchFamily="2" charset="-122"/>
              </a:rPr>
              <a:t>, plus association of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10242" name="Visio" r:id="rId3" imgW="12585192" imgH="6974434" progId="Visio.Drawing.11">
              <p:embed/>
            </p:oleObj>
          </a:graphicData>
        </a:graphic>
      </p:graphicFrame>
      <p:sp>
        <p:nvSpPr>
          <p:cNvPr id="10243"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0244" name="AutoShape 5"/>
          <p:cNvSpPr>
            <a:spLocks noChangeArrowheads="1"/>
          </p:cNvSpPr>
          <p:nvPr/>
        </p:nvSpPr>
        <p:spPr bwMode="auto">
          <a:xfrm>
            <a:off x="168275" y="4392613"/>
            <a:ext cx="3025775" cy="1308100"/>
          </a:xfrm>
          <a:prstGeom prst="wedgeRoundRectCallout">
            <a:avLst>
              <a:gd name="adj1" fmla="val 163380"/>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Grouping of component implementation artifacts &amp; metadata descriptors into component </a:t>
            </a:r>
            <a:r>
              <a:rPr lang="en-US" altLang="zh-CN">
                <a:ea typeface="宋体" pitchFamily="2" charset="-122"/>
              </a:rPr>
              <a:t>packages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11266" name="Visio" r:id="rId3" imgW="12585192" imgH="6974434" progId="Visio.Drawing.11">
              <p:embed/>
            </p:oleObj>
          </a:graphicData>
        </a:graphic>
      </p:graphicFrame>
      <p:sp>
        <p:nvSpPr>
          <p:cNvPr id="11267"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1268" name="AutoShape 5"/>
          <p:cNvSpPr>
            <a:spLocks noChangeArrowheads="1"/>
          </p:cNvSpPr>
          <p:nvPr/>
        </p:nvSpPr>
        <p:spPr bwMode="auto">
          <a:xfrm>
            <a:off x="0" y="2719388"/>
            <a:ext cx="3159125" cy="1252537"/>
          </a:xfrm>
          <a:prstGeom prst="wedgeRoundRectCallout">
            <a:avLst>
              <a:gd name="adj1" fmla="val 157185"/>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component interconnections &amp; composition of component </a:t>
            </a:r>
            <a:r>
              <a:rPr lang="en-US" altLang="zh-CN">
                <a:ea typeface="宋体" pitchFamily="2" charset="-122"/>
              </a:rPr>
              <a:t>assembly </a:t>
            </a:r>
            <a:r>
              <a:rPr lang="en-US" altLang="zh-CN" i="0">
                <a:ea typeface="宋体" pitchFamily="2" charset="-122"/>
              </a:rPr>
              <a:t>packages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12290" name="Visio" r:id="rId3" imgW="12585192" imgH="6974434" progId="Visio.Drawing.11">
              <p:embed/>
            </p:oleObj>
          </a:graphicData>
        </a:graphic>
      </p:graphicFrame>
      <p:sp>
        <p:nvSpPr>
          <p:cNvPr id="12291"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2292" name="AutoShape 4"/>
          <p:cNvSpPr>
            <a:spLocks noChangeArrowheads="1"/>
          </p:cNvSpPr>
          <p:nvPr/>
        </p:nvSpPr>
        <p:spPr bwMode="auto">
          <a:xfrm>
            <a:off x="2419350" y="1423988"/>
            <a:ext cx="3435350" cy="985837"/>
          </a:xfrm>
          <a:prstGeom prst="wedgeRoundRectCallout">
            <a:avLst>
              <a:gd name="adj1" fmla="val 4111"/>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deployment target domain &amp; configuration of component </a:t>
            </a:r>
            <a:r>
              <a:rPr lang="en-US" altLang="zh-CN">
                <a:ea typeface="宋体" pitchFamily="2" charset="-122"/>
              </a:rPr>
              <a:t>assembly</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3200" dirty="0" smtClean="0">
                <a:ea typeface="宋体" pitchFamily="2" charset="-122"/>
              </a:rPr>
              <a:t>Tutorial Overview</a:t>
            </a:r>
          </a:p>
        </p:txBody>
      </p:sp>
      <p:sp>
        <p:nvSpPr>
          <p:cNvPr id="76803" name="Rectangle 3"/>
          <p:cNvSpPr>
            <a:spLocks noGrp="1" noChangeArrowheads="1"/>
          </p:cNvSpPr>
          <p:nvPr>
            <p:ph type="body" idx="1"/>
          </p:nvPr>
        </p:nvSpPr>
        <p:spPr/>
        <p:txBody>
          <a:bodyPr/>
          <a:lstStyle/>
          <a:p>
            <a:pPr marL="174625" indent="-174625" eaLnBrk="1" hangingPunct="1">
              <a:spcBef>
                <a:spcPct val="40000"/>
              </a:spcBef>
            </a:pPr>
            <a:r>
              <a:rPr lang="en-US" altLang="zh-CN" sz="2000" dirty="0" smtClean="0">
                <a:ea typeface="宋体" pitchFamily="2" charset="-122"/>
              </a:rPr>
              <a:t>The purpose of this tutorial is to</a:t>
            </a:r>
          </a:p>
          <a:p>
            <a:pPr marL="511175" lvl="1" indent="-163513" eaLnBrk="1" hangingPunct="1">
              <a:spcBef>
                <a:spcPct val="40000"/>
              </a:spcBef>
            </a:pPr>
            <a:r>
              <a:rPr lang="en-US" altLang="zh-CN" sz="2000" dirty="0" smtClean="0">
                <a:ea typeface="宋体" pitchFamily="2" charset="-122"/>
              </a:rPr>
              <a:t>Motivate the need for the CORBA Component Model (CCM) &amp; contrast it with the CORBA 2.x distributed object computing (DOC) model</a:t>
            </a:r>
          </a:p>
          <a:p>
            <a:pPr marL="511175" lvl="1" indent="-163513" eaLnBrk="1" hangingPunct="1">
              <a:spcBef>
                <a:spcPct val="40000"/>
              </a:spcBef>
            </a:pPr>
            <a:r>
              <a:rPr lang="en-US" altLang="zh-CN" sz="2000" dirty="0" smtClean="0">
                <a:ea typeface="宋体" pitchFamily="2" charset="-122"/>
              </a:rPr>
              <a:t>Introduce CCM features most relevant to distributed real-time &amp; embedded (DRE) applications</a:t>
            </a:r>
          </a:p>
          <a:p>
            <a:pPr marL="914400" lvl="2" eaLnBrk="1" hangingPunct="1">
              <a:spcBef>
                <a:spcPct val="40000"/>
              </a:spcBef>
            </a:pPr>
            <a:r>
              <a:rPr lang="en-US" altLang="zh-CN" dirty="0" smtClean="0">
                <a:ea typeface="宋体" pitchFamily="2" charset="-122"/>
              </a:rPr>
              <a:t>e.g., Lightweight CCM &amp; the new OMG Deployment &amp; Configuration spec</a:t>
            </a:r>
          </a:p>
          <a:p>
            <a:pPr marL="511175" lvl="1" indent="-163513" eaLnBrk="1" hangingPunct="1">
              <a:spcBef>
                <a:spcPct val="40000"/>
              </a:spcBef>
            </a:pPr>
            <a:r>
              <a:rPr lang="en-US" altLang="zh-CN" sz="2000" dirty="0" smtClean="0">
                <a:ea typeface="宋体" pitchFamily="2" charset="-122"/>
              </a:rPr>
              <a:t>Show how to implement DRE applications using CCM &amp; C++</a:t>
            </a:r>
          </a:p>
          <a:p>
            <a:pPr marL="511175" lvl="1" indent="-163513" eaLnBrk="1" hangingPunct="1">
              <a:spcBef>
                <a:spcPct val="40000"/>
              </a:spcBef>
            </a:pPr>
            <a:r>
              <a:rPr lang="en-US" altLang="zh-CN" sz="2000" dirty="0" smtClean="0">
                <a:ea typeface="宋体" pitchFamily="2" charset="-122"/>
              </a:rPr>
              <a:t>Illustrate status of CCM &amp; Lightweight CCM support in existing platforms</a:t>
            </a:r>
          </a:p>
          <a:p>
            <a:pPr marL="174625" indent="-174625" eaLnBrk="1" hangingPunct="1">
              <a:spcBef>
                <a:spcPct val="40000"/>
              </a:spcBef>
            </a:pPr>
            <a:r>
              <a:rPr lang="en-US" altLang="zh-CN" sz="2000" dirty="0" smtClean="0">
                <a:ea typeface="宋体" pitchFamily="2" charset="-122"/>
              </a:rPr>
              <a:t>but not to</a:t>
            </a:r>
          </a:p>
          <a:p>
            <a:pPr marL="511175" lvl="1" indent="-163513" eaLnBrk="1" hangingPunct="1">
              <a:spcBef>
                <a:spcPct val="40000"/>
              </a:spcBef>
            </a:pPr>
            <a:r>
              <a:rPr lang="en-US" altLang="zh-CN" sz="2000" dirty="0" smtClean="0">
                <a:ea typeface="宋体" pitchFamily="2" charset="-122"/>
              </a:rPr>
              <a:t>Enumerate all the CCM C++ or Java mapping rules &amp; features</a:t>
            </a:r>
          </a:p>
          <a:p>
            <a:pPr marL="511175" lvl="1" indent="-163513" eaLnBrk="1" hangingPunct="1">
              <a:spcBef>
                <a:spcPct val="40000"/>
              </a:spcBef>
            </a:pPr>
            <a:r>
              <a:rPr lang="en-US" altLang="zh-CN" sz="2000" dirty="0" smtClean="0">
                <a:ea typeface="宋体" pitchFamily="2" charset="-122"/>
              </a:rPr>
              <a:t>Provide detailed references of all CORBA &amp; CCM interfaces</a:t>
            </a:r>
          </a:p>
          <a:p>
            <a:pPr marL="511175" lvl="1" indent="-163513" eaLnBrk="1" hangingPunct="1">
              <a:spcBef>
                <a:spcPct val="40000"/>
              </a:spcBef>
            </a:pPr>
            <a:r>
              <a:rPr lang="en-US" altLang="zh-CN" sz="2000" dirty="0" smtClean="0">
                <a:ea typeface="宋体" pitchFamily="2" charset="-122"/>
              </a:rPr>
              <a:t>Make you capable of implementing CORBA &amp; CCM middleware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ph idx="1"/>
          </p:nvPr>
        </p:nvGraphicFramePr>
        <p:xfrm>
          <a:off x="0" y="1165225"/>
          <a:ext cx="9144000" cy="4978400"/>
        </p:xfrm>
        <a:graphic>
          <a:graphicData uri="http://schemas.openxmlformats.org/presentationml/2006/ole">
            <p:oleObj spid="_x0000_s13314" name="Visio" r:id="rId3" imgW="12585192" imgH="6974434" progId="Visio.Drawing.11">
              <p:embed/>
            </p:oleObj>
          </a:graphicData>
        </a:graphic>
      </p:graphicFrame>
      <p:sp>
        <p:nvSpPr>
          <p:cNvPr id="1331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3316" name="AutoShape 6"/>
          <p:cNvSpPr>
            <a:spLocks noChangeArrowheads="1"/>
          </p:cNvSpPr>
          <p:nvPr/>
        </p:nvSpPr>
        <p:spPr bwMode="auto">
          <a:xfrm>
            <a:off x="6443663" y="4629150"/>
            <a:ext cx="2359025" cy="1525588"/>
          </a:xfrm>
          <a:prstGeom prst="wedgeRoundRectCallout">
            <a:avLst>
              <a:gd name="adj1" fmla="val -269181"/>
              <a:gd name="adj2" fmla="val -60199"/>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Deploy component assembly packages onto target nodes according to a deployment plan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4340" name="Rectangle 5"/>
          <p:cNvSpPr>
            <a:spLocks noChangeArrowheads="1"/>
          </p:cNvSpPr>
          <p:nvPr/>
        </p:nvSpPr>
        <p:spPr bwMode="auto">
          <a:xfrm>
            <a:off x="765175" y="6370638"/>
            <a:ext cx="73707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CCM makes </a:t>
            </a:r>
            <a:r>
              <a:rPr lang="en-US" altLang="zh-CN" sz="2000">
                <a:ea typeface="宋体" pitchFamily="2" charset="-122"/>
              </a:rPr>
              <a:t>explicit</a:t>
            </a:r>
            <a:r>
              <a:rPr lang="en-US" altLang="zh-CN" sz="2000" i="0">
                <a:ea typeface="宋体" pitchFamily="2" charset="-122"/>
              </a:rPr>
              <a:t> steps performed </a:t>
            </a:r>
            <a:r>
              <a:rPr lang="en-US" altLang="zh-CN" sz="2000">
                <a:ea typeface="宋体" pitchFamily="2" charset="-122"/>
              </a:rPr>
              <a:t>implicitly</a:t>
            </a:r>
            <a:r>
              <a:rPr lang="en-US" altLang="zh-CN" sz="2000" i="0">
                <a:ea typeface="宋体" pitchFamily="2" charset="-122"/>
              </a:rPr>
              <a:t> in CORBA 2.x</a:t>
            </a:r>
          </a:p>
        </p:txBody>
      </p:sp>
      <p:graphicFrame>
        <p:nvGraphicFramePr>
          <p:cNvPr id="14338" name="Object 2"/>
          <p:cNvGraphicFramePr>
            <a:graphicFrameLocks noChangeAspect="1"/>
          </p:cNvGraphicFramePr>
          <p:nvPr>
            <p:ph idx="1"/>
          </p:nvPr>
        </p:nvGraphicFramePr>
        <p:xfrm>
          <a:off x="0" y="1174750"/>
          <a:ext cx="9144000" cy="4959350"/>
        </p:xfrm>
        <a:graphic>
          <a:graphicData uri="http://schemas.openxmlformats.org/presentationml/2006/ole">
            <p:oleObj spid="_x0000_s14338" name="Visio" r:id="rId3" imgW="12585192" imgH="6974434" progId="Visio.Drawing.11">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2E97DD3-0B49-4E52-8A5E-1052665CEA83}" type="datetime1">
              <a:rPr lang="zh-CN" altLang="en-US">
                <a:ea typeface="宋体" pitchFamily="2" charset="-122"/>
              </a:rPr>
              <a:pPr/>
              <a:t>2010-6-14</a:t>
            </a:fld>
            <a:endParaRPr lang="en-US" altLang="zh-CN">
              <a:ea typeface="宋体" pitchFamily="2" charset="-122"/>
            </a:endParaRPr>
          </a:p>
        </p:txBody>
      </p:sp>
      <p:sp>
        <p:nvSpPr>
          <p:cNvPr id="92163" name="Slide Number Placeholder 4"/>
          <p:cNvSpPr>
            <a:spLocks noGrp="1"/>
          </p:cNvSpPr>
          <p:nvPr>
            <p:ph type="sldNum" sz="quarter" idx="10"/>
          </p:nvPr>
        </p:nvSpPr>
        <p:spPr>
          <a:noFill/>
        </p:spPr>
        <p:txBody>
          <a:bodyPr/>
          <a:lstStyle/>
          <a:p>
            <a:fld id="{1CAF7D43-D34F-4E82-95D4-BF9CBC6825D1}" type="slidenum">
              <a:rPr lang="zh-CN" altLang="en-US" smtClean="0">
                <a:latin typeface="Arial" charset="0"/>
              </a:rPr>
              <a:pPr/>
              <a:t>32</a:t>
            </a:fld>
            <a:endParaRPr lang="en-US" altLang="zh-CN" smtClean="0">
              <a:latin typeface="Arial" charset="0"/>
            </a:endParaRPr>
          </a:p>
        </p:txBody>
      </p:sp>
      <p:sp>
        <p:nvSpPr>
          <p:cNvPr id="92164"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CORBA Component Model (CCM) Features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2" descr="sats"/>
          <p:cNvPicPr>
            <a:picLocks noChangeAspect="1" noChangeArrowheads="1"/>
          </p:cNvPicPr>
          <p:nvPr/>
        </p:nvPicPr>
        <p:blipFill>
          <a:blip r:embed="rId4"/>
          <a:srcRect/>
          <a:stretch>
            <a:fillRect/>
          </a:stretch>
        </p:blipFill>
        <p:spPr bwMode="auto">
          <a:xfrm>
            <a:off x="4349750" y="1252538"/>
            <a:ext cx="1985963" cy="819150"/>
          </a:xfrm>
          <a:prstGeom prst="rect">
            <a:avLst/>
          </a:prstGeom>
          <a:noFill/>
          <a:ln w="9525">
            <a:noFill/>
            <a:miter lim="800000"/>
            <a:headEnd/>
            <a:tailEnd/>
          </a:ln>
        </p:spPr>
      </p:pic>
      <p:sp>
        <p:nvSpPr>
          <p:cNvPr id="15364" name="Rectangle 2"/>
          <p:cNvSpPr>
            <a:spLocks noGrp="1" noChangeArrowheads="1"/>
          </p:cNvSpPr>
          <p:nvPr>
            <p:ph type="title"/>
          </p:nvPr>
        </p:nvSpPr>
        <p:spPr/>
        <p:txBody>
          <a:bodyPr/>
          <a:lstStyle/>
          <a:p>
            <a:pPr eaLnBrk="1" hangingPunct="1"/>
            <a:r>
              <a:rPr lang="en-US" altLang="zh-CN" sz="3200" smtClean="0">
                <a:ea typeface="宋体" pitchFamily="2" charset="-122"/>
              </a:rPr>
              <a:t>Example CCM DRE Application</a:t>
            </a:r>
          </a:p>
        </p:txBody>
      </p:sp>
      <p:sp>
        <p:nvSpPr>
          <p:cNvPr id="15365" name="Rectangle 3"/>
          <p:cNvSpPr>
            <a:spLocks noGrp="1" noChangeArrowheads="1"/>
          </p:cNvSpPr>
          <p:nvPr>
            <p:ph type="body" sz="half" idx="1"/>
          </p:nvPr>
        </p:nvSpPr>
        <p:spPr>
          <a:xfrm>
            <a:off x="5670550" y="1016000"/>
            <a:ext cx="3473450" cy="5167313"/>
          </a:xfrm>
        </p:spPr>
        <p:txBody>
          <a:bodyPr/>
          <a:lstStyle/>
          <a:p>
            <a:pPr marL="173038" indent="-173038" eaLnBrk="1" hangingPunct="1">
              <a:spcBef>
                <a:spcPct val="40000"/>
              </a:spcBef>
            </a:pPr>
            <a:r>
              <a:rPr lang="en-US" altLang="zh-CN" sz="1600" b="1" i="1" dirty="0" smtClean="0">
                <a:ea typeface="宋体" pitchFamily="2" charset="-122"/>
              </a:rPr>
              <a:t>Rate Generator</a:t>
            </a:r>
            <a:r>
              <a:rPr lang="en-US" altLang="zh-CN" sz="1600" dirty="0" smtClean="0">
                <a:ea typeface="宋体" pitchFamily="2" charset="-122"/>
              </a:rPr>
              <a:t> </a:t>
            </a:r>
          </a:p>
          <a:p>
            <a:pPr marL="517525" lvl="1" indent="-173038" eaLnBrk="1" hangingPunct="1">
              <a:spcBef>
                <a:spcPct val="40000"/>
              </a:spcBef>
            </a:pPr>
            <a:r>
              <a:rPr lang="en-US" altLang="zh-CN" sz="1600" dirty="0" smtClean="0">
                <a:ea typeface="宋体" pitchFamily="2" charset="-122"/>
              </a:rPr>
              <a:t>Sends periodic </a:t>
            </a:r>
            <a:r>
              <a:rPr lang="en-US" altLang="zh-CN" sz="1600" b="1" dirty="0" smtClean="0">
                <a:latin typeface="Courier New" pitchFamily="49" charset="0"/>
                <a:ea typeface="宋体" pitchFamily="2" charset="-122"/>
              </a:rPr>
              <a:t>Pulse</a:t>
            </a:r>
            <a:r>
              <a:rPr lang="en-US" altLang="zh-CN" sz="1600" dirty="0" smtClean="0">
                <a:ea typeface="宋体" pitchFamily="2" charset="-122"/>
              </a:rPr>
              <a:t> events to consumers</a:t>
            </a:r>
          </a:p>
          <a:p>
            <a:pPr marL="173038" indent="-173038" eaLnBrk="1" hangingPunct="1">
              <a:spcBef>
                <a:spcPct val="40000"/>
              </a:spcBef>
            </a:pPr>
            <a:r>
              <a:rPr lang="en-US" altLang="zh-CN" sz="1600" b="1" i="1" dirty="0" smtClean="0">
                <a:ea typeface="宋体" pitchFamily="2" charset="-122"/>
              </a:rPr>
              <a:t>Positioning Sensor</a:t>
            </a:r>
          </a:p>
          <a:p>
            <a:pPr marL="517525" lvl="1" indent="-173038" eaLnBrk="1" hangingPunct="1">
              <a:spcBef>
                <a:spcPct val="40000"/>
              </a:spcBef>
            </a:pPr>
            <a:r>
              <a:rPr lang="en-US" altLang="zh-CN" sz="1600" dirty="0" smtClean="0">
                <a:ea typeface="宋体" pitchFamily="2" charset="-122"/>
              </a:rPr>
              <a:t>Receives </a:t>
            </a:r>
            <a:r>
              <a:rPr lang="en-US" altLang="zh-CN" sz="1600" b="1" dirty="0" smtClean="0">
                <a:latin typeface="Courier New" pitchFamily="49" charset="0"/>
                <a:ea typeface="宋体" pitchFamily="2" charset="-122"/>
              </a:rPr>
              <a:t>Refresh</a:t>
            </a:r>
            <a:r>
              <a:rPr lang="en-US" altLang="zh-CN" sz="1600" dirty="0" smtClean="0">
                <a:ea typeface="宋体" pitchFamily="2" charset="-122"/>
              </a:rPr>
              <a:t> events from suppliers</a:t>
            </a:r>
          </a:p>
          <a:p>
            <a:pPr marL="517525" lvl="1" indent="-173038" eaLnBrk="1" hangingPunct="1">
              <a:spcBef>
                <a:spcPct val="40000"/>
              </a:spcBef>
            </a:pPr>
            <a:r>
              <a:rPr lang="en-US" altLang="zh-CN" sz="1600" dirty="0" smtClean="0">
                <a:ea typeface="宋体" pitchFamily="2" charset="-122"/>
              </a:rPr>
              <a:t>Refreshes cached coordinates  available thru </a:t>
            </a:r>
            <a:r>
              <a:rPr lang="en-US" altLang="zh-CN" sz="1600" b="1" dirty="0" err="1" smtClean="0">
                <a:latin typeface="Courier New" pitchFamily="49" charset="0"/>
                <a:ea typeface="宋体" pitchFamily="2" charset="-122"/>
              </a:rPr>
              <a:t>MyLocation</a:t>
            </a:r>
            <a:r>
              <a:rPr lang="en-US" altLang="zh-CN" sz="1600" dirty="0" smtClean="0">
                <a:ea typeface="宋体" pitchFamily="2" charset="-122"/>
              </a:rPr>
              <a:t> facet</a:t>
            </a:r>
          </a:p>
          <a:p>
            <a:pPr marL="517525" lvl="1" indent="-173038" eaLnBrk="1" hangingPunct="1">
              <a:spcBef>
                <a:spcPct val="40000"/>
              </a:spcBef>
            </a:pPr>
            <a:r>
              <a:rPr lang="en-US" altLang="zh-CN" sz="1600" dirty="0" smtClean="0">
                <a:ea typeface="宋体" pitchFamily="2" charset="-122"/>
              </a:rPr>
              <a:t>Notifies subscribers via  </a:t>
            </a:r>
            <a:r>
              <a:rPr lang="en-US" altLang="zh-CN" sz="1600" b="1" dirty="0" smtClean="0">
                <a:latin typeface="Courier New" pitchFamily="49" charset="0"/>
                <a:ea typeface="宋体" pitchFamily="2" charset="-122"/>
              </a:rPr>
              <a:t>Ready</a:t>
            </a:r>
            <a:r>
              <a:rPr lang="en-US" altLang="zh-CN" sz="1600" dirty="0" smtClean="0">
                <a:ea typeface="宋体" pitchFamily="2" charset="-122"/>
              </a:rPr>
              <a:t> events</a:t>
            </a:r>
          </a:p>
          <a:p>
            <a:pPr marL="173038" indent="-173038" eaLnBrk="1" hangingPunct="1">
              <a:spcBef>
                <a:spcPct val="40000"/>
              </a:spcBef>
            </a:pPr>
            <a:r>
              <a:rPr lang="en-US" altLang="zh-CN" sz="1600" b="1" i="1" dirty="0" smtClean="0">
                <a:ea typeface="宋体" pitchFamily="2" charset="-122"/>
              </a:rPr>
              <a:t>Display Device</a:t>
            </a:r>
          </a:p>
          <a:p>
            <a:pPr marL="517525" lvl="1" indent="-173038" eaLnBrk="1" hangingPunct="1">
              <a:spcBef>
                <a:spcPct val="40000"/>
              </a:spcBef>
            </a:pPr>
            <a:r>
              <a:rPr lang="en-US" altLang="zh-CN" sz="1600" dirty="0" smtClean="0">
                <a:ea typeface="宋体" pitchFamily="2" charset="-122"/>
              </a:rPr>
              <a:t>Receives </a:t>
            </a:r>
            <a:r>
              <a:rPr lang="en-US" altLang="zh-CN" sz="1600" b="1" dirty="0" smtClean="0">
                <a:latin typeface="Courier New" pitchFamily="49" charset="0"/>
                <a:ea typeface="宋体" pitchFamily="2" charset="-122"/>
              </a:rPr>
              <a:t>Refresh</a:t>
            </a:r>
            <a:r>
              <a:rPr lang="en-US" altLang="zh-CN" sz="1600" dirty="0" smtClean="0">
                <a:ea typeface="宋体" pitchFamily="2" charset="-122"/>
              </a:rPr>
              <a:t> events from suppliers</a:t>
            </a:r>
          </a:p>
          <a:p>
            <a:pPr marL="517525" lvl="1" indent="-173038" eaLnBrk="1" hangingPunct="1">
              <a:spcBef>
                <a:spcPct val="40000"/>
              </a:spcBef>
            </a:pPr>
            <a:r>
              <a:rPr lang="en-US" altLang="zh-CN" sz="1600" dirty="0" smtClean="0">
                <a:ea typeface="宋体" pitchFamily="2" charset="-122"/>
              </a:rPr>
              <a:t>Reads current coordinates via its </a:t>
            </a:r>
            <a:r>
              <a:rPr lang="en-US" altLang="zh-CN" sz="1600" b="1" dirty="0" err="1" smtClean="0">
                <a:latin typeface="Courier New" pitchFamily="49" charset="0"/>
                <a:ea typeface="宋体" pitchFamily="2" charset="-122"/>
              </a:rPr>
              <a:t>GPSLocation</a:t>
            </a:r>
            <a:r>
              <a:rPr lang="en-US" altLang="zh-CN" sz="1600" dirty="0" smtClean="0">
                <a:ea typeface="宋体" pitchFamily="2" charset="-122"/>
              </a:rPr>
              <a:t> receptacle</a:t>
            </a:r>
          </a:p>
          <a:p>
            <a:pPr marL="517525" lvl="1" indent="-173038" eaLnBrk="1" hangingPunct="1">
              <a:spcBef>
                <a:spcPct val="40000"/>
              </a:spcBef>
            </a:pPr>
            <a:r>
              <a:rPr lang="en-US" altLang="zh-CN" sz="1600" dirty="0" smtClean="0">
                <a:ea typeface="宋体" pitchFamily="2" charset="-122"/>
              </a:rPr>
              <a:t>Updates display</a:t>
            </a:r>
          </a:p>
        </p:txBody>
      </p:sp>
      <p:graphicFrame>
        <p:nvGraphicFramePr>
          <p:cNvPr id="15362" name="Object 2"/>
          <p:cNvGraphicFramePr>
            <a:graphicFrameLocks noChangeAspect="1"/>
          </p:cNvGraphicFramePr>
          <p:nvPr/>
        </p:nvGraphicFramePr>
        <p:xfrm>
          <a:off x="369888" y="3167063"/>
          <a:ext cx="4691062" cy="1933575"/>
        </p:xfrm>
        <a:graphic>
          <a:graphicData uri="http://schemas.openxmlformats.org/presentationml/2006/ole">
            <p:oleObj spid="_x0000_s15362" name="Visio" r:id="rId5" imgW="4695217" imgH="1935889" progId="Visio.Drawing.11">
              <p:embed/>
            </p:oleObj>
          </a:graphicData>
        </a:graphic>
      </p:graphicFrame>
      <p:sp>
        <p:nvSpPr>
          <p:cNvPr id="15366" name="Rectangle 5"/>
          <p:cNvSpPr>
            <a:spLocks noChangeArrowheads="1"/>
          </p:cNvSpPr>
          <p:nvPr/>
        </p:nvSpPr>
        <p:spPr bwMode="auto">
          <a:xfrm>
            <a:off x="163513" y="3090863"/>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15367" name="Text Box 6"/>
          <p:cNvSpPr txBox="1">
            <a:spLocks noChangeArrowheads="1"/>
          </p:cNvSpPr>
          <p:nvPr/>
        </p:nvSpPr>
        <p:spPr bwMode="auto">
          <a:xfrm>
            <a:off x="1077913" y="5148263"/>
            <a:ext cx="3276600" cy="396875"/>
          </a:xfrm>
          <a:prstGeom prst="rect">
            <a:avLst/>
          </a:prstGeom>
          <a:noFill/>
          <a:ln w="9525">
            <a:noFill/>
            <a:miter lim="800000"/>
            <a:headEnd/>
            <a:tailEnd/>
          </a:ln>
        </p:spPr>
        <p:txBody>
          <a:bodyPr>
            <a:spAutoFit/>
          </a:bodyPr>
          <a:lstStyle/>
          <a:p>
            <a:pPr algn="ctr"/>
            <a:r>
              <a:rPr lang="en-US" altLang="zh-CN" sz="2000" i="0">
                <a:latin typeface="Arial Unicode MS" pitchFamily="34" charset="-128"/>
                <a:ea typeface="宋体" pitchFamily="2" charset="-122"/>
              </a:rPr>
              <a:t>Component Server</a:t>
            </a:r>
          </a:p>
        </p:txBody>
      </p:sp>
      <p:sp>
        <p:nvSpPr>
          <p:cNvPr id="15368" name="Text Box 7"/>
          <p:cNvSpPr txBox="1">
            <a:spLocks noChangeArrowheads="1"/>
          </p:cNvSpPr>
          <p:nvPr/>
        </p:nvSpPr>
        <p:spPr bwMode="auto">
          <a:xfrm>
            <a:off x="239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15369" name="Text Box 8"/>
          <p:cNvSpPr txBox="1">
            <a:spLocks noChangeArrowheads="1"/>
          </p:cNvSpPr>
          <p:nvPr/>
        </p:nvSpPr>
        <p:spPr bwMode="auto">
          <a:xfrm>
            <a:off x="1417638" y="1166813"/>
            <a:ext cx="2905125" cy="10160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Avionics example used throughout tutorial as typical DRE application</a:t>
            </a:r>
          </a:p>
        </p:txBody>
      </p:sp>
      <p:sp>
        <p:nvSpPr>
          <p:cNvPr id="15370" name="Text Box 9"/>
          <p:cNvSpPr txBox="1">
            <a:spLocks noChangeArrowheads="1"/>
          </p:cNvSpPr>
          <p:nvPr/>
        </p:nvSpPr>
        <p:spPr bwMode="auto">
          <a:xfrm>
            <a:off x="1763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15371" name="Text Box 10"/>
          <p:cNvSpPr txBox="1">
            <a:spLocks noChangeArrowheads="1"/>
          </p:cNvSpPr>
          <p:nvPr/>
        </p:nvSpPr>
        <p:spPr bwMode="auto">
          <a:xfrm>
            <a:off x="3287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15372" name="Rectangle 11"/>
          <p:cNvSpPr>
            <a:spLocks noChangeArrowheads="1"/>
          </p:cNvSpPr>
          <p:nvPr/>
        </p:nvSpPr>
        <p:spPr bwMode="auto">
          <a:xfrm>
            <a:off x="471031" y="5753100"/>
            <a:ext cx="4493538" cy="400110"/>
          </a:xfrm>
          <a:prstGeom prst="rect">
            <a:avLst/>
          </a:prstGeom>
          <a:noFill/>
          <a:ln w="9525">
            <a:noFill/>
            <a:miter lim="800000"/>
            <a:headEnd/>
            <a:tailEnd/>
          </a:ln>
        </p:spPr>
        <p:txBody>
          <a:bodyPr wrap="none">
            <a:spAutoFit/>
          </a:bodyPr>
          <a:lstStyle/>
          <a:p>
            <a:pPr algn="ctr"/>
            <a:r>
              <a:rPr lang="en-US" altLang="zh-CN" sz="2000" b="1" i="0" dirty="0">
                <a:latin typeface="Courier New" pitchFamily="49" charset="0"/>
                <a:ea typeface="宋体" pitchFamily="2" charset="-122"/>
              </a:rPr>
              <a:t>$</a:t>
            </a:r>
            <a:r>
              <a:rPr lang="en-US" altLang="zh-CN" sz="2000" b="1" i="0" dirty="0" smtClean="0">
                <a:latin typeface="Courier New" pitchFamily="49" charset="0"/>
                <a:ea typeface="宋体" pitchFamily="2" charset="-122"/>
              </a:rPr>
              <a:t>CIAO_ROOT/examples/Display</a:t>
            </a:r>
            <a:r>
              <a:rPr lang="en-US" altLang="zh-CN" sz="2000" b="1" i="0" dirty="0">
                <a:latin typeface="Courier New" pitchFamily="49" charset="0"/>
                <a:ea typeface="宋体" pitchFamily="2" charset="-122"/>
              </a:rPr>
              <a:t>/</a:t>
            </a:r>
          </a:p>
        </p:txBody>
      </p:sp>
      <p:pic>
        <p:nvPicPr>
          <p:cNvPr id="15373" name="Picture 13" descr="Volvo s60"/>
          <p:cNvPicPr>
            <a:picLocks noChangeAspect="1" noChangeArrowheads="1"/>
          </p:cNvPicPr>
          <p:nvPr/>
        </p:nvPicPr>
        <p:blipFill>
          <a:blip r:embed="rId6"/>
          <a:srcRect/>
          <a:stretch>
            <a:fillRect/>
          </a:stretch>
        </p:blipFill>
        <p:spPr bwMode="auto">
          <a:xfrm>
            <a:off x="107950" y="1430338"/>
            <a:ext cx="1222375" cy="577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ph idx="1"/>
          </p:nvPr>
        </p:nvGraphicFramePr>
        <p:xfrm>
          <a:off x="152400" y="1389063"/>
          <a:ext cx="8839200" cy="4897437"/>
        </p:xfrm>
        <a:graphic>
          <a:graphicData uri="http://schemas.openxmlformats.org/presentationml/2006/ole">
            <p:oleObj spid="_x0000_s16386" name="Visio" r:id="rId3" imgW="12585192" imgH="6974434" progId="Visio.Drawing.11">
              <p:embed/>
            </p:oleObj>
          </a:graphicData>
        </a:graphic>
      </p:graphicFrame>
      <p:sp>
        <p:nvSpPr>
          <p:cNvPr id="16387" name="Rectangle 2"/>
          <p:cNvSpPr>
            <a:spLocks noGrp="1" noChangeArrowheads="1"/>
          </p:cNvSpPr>
          <p:nvPr>
            <p:ph type="title"/>
          </p:nvPr>
        </p:nvSpPr>
        <p:spPr/>
        <p:txBody>
          <a:bodyPr/>
          <a:lstStyle/>
          <a:p>
            <a:pPr eaLnBrk="1" hangingPunct="1"/>
            <a:r>
              <a:rPr lang="en-US" altLang="zh-CN" sz="3200" smtClean="0">
                <a:ea typeface="宋体" pitchFamily="2" charset="-122"/>
              </a:rPr>
              <a:t>Interface &amp; Component Design Stage</a:t>
            </a:r>
          </a:p>
        </p:txBody>
      </p:sp>
      <p:sp>
        <p:nvSpPr>
          <p:cNvPr id="16388" name="Text Box 8"/>
          <p:cNvSpPr txBox="1">
            <a:spLocks noChangeArrowheads="1"/>
          </p:cNvSpPr>
          <p:nvPr/>
        </p:nvSpPr>
        <p:spPr bwMode="auto">
          <a:xfrm>
            <a:off x="0" y="976313"/>
            <a:ext cx="9144000"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Specify </a:t>
            </a:r>
            <a:r>
              <a:rPr lang="en-US" altLang="zh-CN" sz="2000">
                <a:ea typeface="宋体" pitchFamily="2" charset="-122"/>
              </a:rPr>
              <a:t>supported</a:t>
            </a:r>
            <a:r>
              <a:rPr lang="en-US" altLang="zh-CN" sz="2000" i="0">
                <a:ea typeface="宋体" pitchFamily="2" charset="-122"/>
              </a:rPr>
              <a:t>, </a:t>
            </a:r>
            <a:r>
              <a:rPr lang="en-US" altLang="zh-CN" sz="2000">
                <a:ea typeface="宋体" pitchFamily="2" charset="-122"/>
              </a:rPr>
              <a:t>provided</a:t>
            </a:r>
            <a:r>
              <a:rPr lang="en-US" altLang="zh-CN" sz="2000" i="0">
                <a:ea typeface="宋体" pitchFamily="2" charset="-122"/>
              </a:rPr>
              <a:t>, &amp; </a:t>
            </a:r>
            <a:r>
              <a:rPr lang="en-US" altLang="zh-CN" sz="2000">
                <a:ea typeface="宋体" pitchFamily="2" charset="-122"/>
              </a:rPr>
              <a:t>required</a:t>
            </a:r>
            <a:r>
              <a:rPr lang="en-US" altLang="zh-CN" sz="2000" i="0">
                <a:ea typeface="宋体" pitchFamily="2" charset="-122"/>
              </a:rPr>
              <a:t> interfaces &amp; event </a:t>
            </a:r>
            <a:r>
              <a:rPr lang="en-US" altLang="zh-CN" sz="2000">
                <a:ea typeface="宋体" pitchFamily="2" charset="-122"/>
              </a:rPr>
              <a:t>sinks</a:t>
            </a:r>
            <a:r>
              <a:rPr lang="en-US" altLang="zh-CN" sz="2000" i="0">
                <a:ea typeface="宋体" pitchFamily="2" charset="-122"/>
              </a:rPr>
              <a:t>/</a:t>
            </a:r>
            <a:r>
              <a:rPr lang="en-US" altLang="zh-CN" sz="2000">
                <a:ea typeface="宋体" pitchFamily="2" charset="-122"/>
              </a:rPr>
              <a:t>sources</a:t>
            </a:r>
          </a:p>
        </p:txBody>
      </p:sp>
      <p:sp>
        <p:nvSpPr>
          <p:cNvPr id="16389" name="Rectangle 26"/>
          <p:cNvSpPr>
            <a:spLocks noChangeArrowheads="1"/>
          </p:cNvSpPr>
          <p:nvPr/>
        </p:nvSpPr>
        <p:spPr bwMode="auto">
          <a:xfrm>
            <a:off x="85725" y="1416050"/>
            <a:ext cx="2884488" cy="2579688"/>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z="3200" smtClean="0">
                <a:ea typeface="宋体" pitchFamily="2" charset="-122"/>
              </a:rPr>
              <a:t>Unit of Business Logic &amp; Composition in CCM</a:t>
            </a:r>
          </a:p>
        </p:txBody>
      </p:sp>
      <p:sp>
        <p:nvSpPr>
          <p:cNvPr id="93187" name="Rectangle 3"/>
          <p:cNvSpPr>
            <a:spLocks noGrp="1" noChangeArrowheads="1"/>
          </p:cNvSpPr>
          <p:nvPr>
            <p:ph type="body" idx="1"/>
          </p:nvPr>
        </p:nvSpPr>
        <p:spPr>
          <a:xfrm>
            <a:off x="247650" y="1028700"/>
            <a:ext cx="8723313" cy="5265738"/>
          </a:xfrm>
        </p:spPr>
        <p:txBody>
          <a:bodyPr/>
          <a:lstStyle/>
          <a:p>
            <a:pPr marL="169863" indent="-169863" eaLnBrk="1" hangingPunct="1">
              <a:spcBef>
                <a:spcPct val="40000"/>
              </a:spcBef>
            </a:pPr>
            <a:r>
              <a:rPr lang="en-US" altLang="zh-CN" sz="2000" smtClean="0">
                <a:ea typeface="宋体" pitchFamily="2" charset="-122"/>
              </a:rPr>
              <a:t>Context</a:t>
            </a:r>
          </a:p>
          <a:p>
            <a:pPr marL="511175" lvl="1" indent="-169863" eaLnBrk="1" hangingPunct="1">
              <a:spcBef>
                <a:spcPct val="40000"/>
              </a:spcBef>
            </a:pPr>
            <a:r>
              <a:rPr lang="en-US" altLang="zh-CN" sz="2000" smtClean="0">
                <a:ea typeface="宋体" pitchFamily="2" charset="-122"/>
              </a:rPr>
              <a:t>Development via </a:t>
            </a:r>
            <a:r>
              <a:rPr lang="en-US" altLang="zh-CN" sz="2000" i="1" smtClean="0">
                <a:ea typeface="宋体" pitchFamily="2" charset="-122"/>
              </a:rPr>
              <a:t>composition</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CORBA 2.x object limitations</a:t>
            </a:r>
          </a:p>
          <a:p>
            <a:pPr marL="860425" lvl="2" indent="-169863" eaLnBrk="1" hangingPunct="1">
              <a:spcBef>
                <a:spcPct val="40000"/>
              </a:spcBef>
            </a:pPr>
            <a:r>
              <a:rPr lang="en-US" altLang="zh-CN" smtClean="0">
                <a:ea typeface="宋体" pitchFamily="2" charset="-122"/>
              </a:rPr>
              <a:t>Objects just identify interfaces</a:t>
            </a:r>
          </a:p>
          <a:p>
            <a:pPr marL="860425" lvl="2" indent="-169863" eaLnBrk="1" hangingPunct="1">
              <a:spcBef>
                <a:spcPct val="40000"/>
              </a:spcBef>
            </a:pPr>
            <a:r>
              <a:rPr lang="en-US" altLang="zh-CN" smtClean="0">
                <a:ea typeface="宋体" pitchFamily="2" charset="-122"/>
              </a:rPr>
              <a:t>No direct relation w/implementations </a:t>
            </a:r>
          </a:p>
          <a:p>
            <a:pPr marL="169863" indent="-169863" eaLnBrk="1" hangingPunct="1">
              <a:spcBef>
                <a:spcPct val="40000"/>
              </a:spcBef>
            </a:pPr>
            <a:r>
              <a:rPr lang="en-US" altLang="zh-CN" sz="2000" smtClean="0">
                <a:ea typeface="宋体" pitchFamily="2" charset="-122"/>
              </a:rPr>
              <a:t>CCM Solution </a:t>
            </a:r>
          </a:p>
          <a:p>
            <a:pPr marL="511175" lvl="1" indent="-169863" eaLnBrk="1" hangingPunct="1">
              <a:spcBef>
                <a:spcPct val="40000"/>
              </a:spcBef>
            </a:pPr>
            <a:r>
              <a:rPr lang="en-US" altLang="zh-CN" sz="2000" smtClean="0">
                <a:ea typeface="宋体" pitchFamily="2" charset="-122"/>
              </a:rPr>
              <a:t>Define CORBA 3.0 </a:t>
            </a:r>
            <a:r>
              <a:rPr lang="en-US" altLang="zh-CN" sz="2000" b="1" smtClean="0">
                <a:latin typeface="Courier New" pitchFamily="49" charset="0"/>
                <a:ea typeface="宋体" pitchFamily="2" charset="-122"/>
              </a:rPr>
              <a:t>component</a:t>
            </a:r>
            <a:r>
              <a:rPr lang="en-US" altLang="zh-CN" sz="2000" smtClean="0">
                <a:ea typeface="宋体" pitchFamily="2" charset="-122"/>
              </a:rPr>
              <a:t> meta-type</a:t>
            </a:r>
          </a:p>
          <a:p>
            <a:pPr marL="860425" lvl="2" indent="-169863" eaLnBrk="1" hangingPunct="1">
              <a:spcBef>
                <a:spcPct val="40000"/>
              </a:spcBef>
            </a:pPr>
            <a:r>
              <a:rPr lang="en-US" altLang="zh-CN" smtClean="0">
                <a:ea typeface="宋体" pitchFamily="2" charset="-122"/>
              </a:rPr>
              <a:t>Extension of CORBA 2.x </a:t>
            </a:r>
            <a:r>
              <a:rPr lang="en-US" altLang="zh-CN" b="1" smtClean="0">
                <a:latin typeface="Courier New" pitchFamily="49" charset="0"/>
                <a:ea typeface="宋体" pitchFamily="2" charset="-122"/>
              </a:rPr>
              <a:t>Object</a:t>
            </a:r>
            <a:r>
              <a:rPr lang="en-US" altLang="zh-CN" b="1" smtClean="0">
                <a:ea typeface="宋体" pitchFamily="2" charset="-122"/>
              </a:rPr>
              <a:t> </a:t>
            </a:r>
            <a:r>
              <a:rPr lang="en-US" altLang="zh-CN" smtClean="0">
                <a:ea typeface="宋体" pitchFamily="2" charset="-122"/>
              </a:rPr>
              <a:t>interface </a:t>
            </a:r>
            <a:endParaRPr lang="en-US" altLang="zh-CN" b="1" smtClean="0">
              <a:latin typeface="Courier New" pitchFamily="49" charset="0"/>
              <a:ea typeface="宋体" pitchFamily="2" charset="-122"/>
            </a:endParaRPr>
          </a:p>
          <a:p>
            <a:pPr marL="860425" lvl="2" indent="-169863" eaLnBrk="1" hangingPunct="1">
              <a:spcBef>
                <a:spcPct val="40000"/>
              </a:spcBef>
            </a:pPr>
            <a:r>
              <a:rPr lang="en-US" altLang="zh-CN" smtClean="0">
                <a:ea typeface="宋体" pitchFamily="2" charset="-122"/>
              </a:rPr>
              <a:t>Has interface &amp; object reference</a:t>
            </a:r>
          </a:p>
          <a:p>
            <a:pPr marL="860425" lvl="2" indent="-169863" eaLnBrk="1" hangingPunct="1">
              <a:spcBef>
                <a:spcPct val="40000"/>
              </a:spcBef>
            </a:pPr>
            <a:r>
              <a:rPr lang="en-US" altLang="zh-CN" smtClean="0">
                <a:ea typeface="宋体" pitchFamily="2" charset="-122"/>
              </a:rPr>
              <a:t>Essentially a stylized use of CORBA interfaces/objects</a:t>
            </a:r>
          </a:p>
          <a:p>
            <a:pPr marL="1258888" lvl="3" indent="-176213" eaLnBrk="1" hangingPunct="1">
              <a:spcBef>
                <a:spcPct val="40000"/>
              </a:spcBef>
            </a:pPr>
            <a:r>
              <a:rPr lang="en-US" altLang="zh-CN" smtClean="0">
                <a:ea typeface="宋体" pitchFamily="2" charset="-122"/>
              </a:rPr>
              <a:t>i.e., CORBA 3.x IDL maps onto equivalent CORBA 2.x IDL</a:t>
            </a:r>
          </a:p>
        </p:txBody>
      </p:sp>
      <p:sp>
        <p:nvSpPr>
          <p:cNvPr id="93188" name="AutoShape 15"/>
          <p:cNvSpPr>
            <a:spLocks noChangeAspect="1" noChangeArrowheads="1"/>
          </p:cNvSpPr>
          <p:nvPr/>
        </p:nvSpPr>
        <p:spPr bwMode="auto">
          <a:xfrm>
            <a:off x="4937125" y="1449388"/>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189" name="Group 16"/>
          <p:cNvGrpSpPr>
            <a:grpSpLocks noChangeAspect="1"/>
          </p:cNvGrpSpPr>
          <p:nvPr/>
        </p:nvGrpSpPr>
        <p:grpSpPr bwMode="auto">
          <a:xfrm rot="5400000">
            <a:off x="5163344" y="1177132"/>
            <a:ext cx="287337" cy="228600"/>
            <a:chOff x="204" y="3349"/>
            <a:chExt cx="259" cy="204"/>
          </a:xfrm>
        </p:grpSpPr>
        <p:sp>
          <p:nvSpPr>
            <p:cNvPr id="93237" name="Line 17"/>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38" name="Oval 18"/>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190" name="Group 19"/>
          <p:cNvGrpSpPr>
            <a:grpSpLocks noChangeAspect="1"/>
          </p:cNvGrpSpPr>
          <p:nvPr/>
        </p:nvGrpSpPr>
        <p:grpSpPr bwMode="auto">
          <a:xfrm>
            <a:off x="5570538" y="1349375"/>
            <a:ext cx="547687" cy="427038"/>
            <a:chOff x="1431" y="3508"/>
            <a:chExt cx="489" cy="384"/>
          </a:xfrm>
        </p:grpSpPr>
        <p:grpSp>
          <p:nvGrpSpPr>
            <p:cNvPr id="93233" name="Group 20"/>
            <p:cNvGrpSpPr>
              <a:grpSpLocks noChangeAspect="1"/>
            </p:cNvGrpSpPr>
            <p:nvPr/>
          </p:nvGrpSpPr>
          <p:grpSpPr bwMode="auto">
            <a:xfrm>
              <a:off x="1431" y="3679"/>
              <a:ext cx="151" cy="54"/>
              <a:chOff x="1431" y="3679"/>
              <a:chExt cx="151" cy="54"/>
            </a:xfrm>
          </p:grpSpPr>
          <p:sp>
            <p:nvSpPr>
              <p:cNvPr id="93235" name="Line 21"/>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36" name="Rectangle 22"/>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34" name="AutoShape 23"/>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93191" name="Group 24"/>
          <p:cNvGrpSpPr>
            <a:grpSpLocks noChangeAspect="1"/>
          </p:cNvGrpSpPr>
          <p:nvPr/>
        </p:nvGrpSpPr>
        <p:grpSpPr bwMode="auto">
          <a:xfrm>
            <a:off x="4529138" y="1801813"/>
            <a:ext cx="422275" cy="214312"/>
            <a:chOff x="2765" y="3760"/>
            <a:chExt cx="378" cy="192"/>
          </a:xfrm>
        </p:grpSpPr>
        <p:sp>
          <p:nvSpPr>
            <p:cNvPr id="93231" name="Line 25"/>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93232" name="AutoShape 26"/>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93192" name="Line 28"/>
          <p:cNvSpPr>
            <a:spLocks noChangeAspect="1" noChangeShapeType="1"/>
          </p:cNvSpPr>
          <p:nvPr/>
        </p:nvSpPr>
        <p:spPr bwMode="auto">
          <a:xfrm flipV="1">
            <a:off x="5559425" y="1952625"/>
            <a:ext cx="31750" cy="987425"/>
          </a:xfrm>
          <a:prstGeom prst="line">
            <a:avLst/>
          </a:prstGeom>
          <a:noFill/>
          <a:ln w="9525">
            <a:solidFill>
              <a:schemeClr val="tx1"/>
            </a:solidFill>
            <a:round/>
            <a:headEnd/>
            <a:tailEnd/>
          </a:ln>
        </p:spPr>
        <p:txBody>
          <a:bodyPr wrap="none" anchor="ctr"/>
          <a:lstStyle/>
          <a:p>
            <a:endParaRPr lang="nl-NL"/>
          </a:p>
        </p:txBody>
      </p:sp>
      <p:sp>
        <p:nvSpPr>
          <p:cNvPr id="93193" name="Rectangle 29"/>
          <p:cNvSpPr>
            <a:spLocks noChangeAspect="1" noChangeArrowheads="1"/>
          </p:cNvSpPr>
          <p:nvPr/>
        </p:nvSpPr>
        <p:spPr bwMode="auto">
          <a:xfrm>
            <a:off x="5530850" y="1865313"/>
            <a:ext cx="92075" cy="104775"/>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194" name="AutoShape 30"/>
          <p:cNvSpPr>
            <a:spLocks noChangeAspect="1" noChangeArrowheads="1"/>
          </p:cNvSpPr>
          <p:nvPr/>
        </p:nvSpPr>
        <p:spPr bwMode="auto">
          <a:xfrm>
            <a:off x="5530850" y="2832100"/>
            <a:ext cx="206375" cy="214313"/>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93195" name="Group 31"/>
          <p:cNvGrpSpPr>
            <a:grpSpLocks noChangeAspect="1"/>
          </p:cNvGrpSpPr>
          <p:nvPr/>
        </p:nvGrpSpPr>
        <p:grpSpPr bwMode="auto">
          <a:xfrm>
            <a:off x="4527550" y="1460500"/>
            <a:ext cx="423863" cy="227013"/>
            <a:chOff x="1884" y="3349"/>
            <a:chExt cx="379" cy="204"/>
          </a:xfrm>
        </p:grpSpPr>
        <p:sp>
          <p:nvSpPr>
            <p:cNvPr id="93229" name="Line 32"/>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93230" name="Oval 33"/>
            <p:cNvSpPr>
              <a:spLocks noChangeAspect="1"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93196" name="Rectangle 34"/>
          <p:cNvSpPr>
            <a:spLocks noChangeAspect="1" noChangeArrowheads="1"/>
          </p:cNvSpPr>
          <p:nvPr/>
        </p:nvSpPr>
        <p:spPr bwMode="auto">
          <a:xfrm>
            <a:off x="5205413" y="2003425"/>
            <a:ext cx="201612" cy="10001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197" name="AutoShape 35"/>
          <p:cNvSpPr>
            <a:spLocks noChangeAspect="1" noChangeArrowheads="1"/>
          </p:cNvSpPr>
          <p:nvPr/>
        </p:nvSpPr>
        <p:spPr bwMode="auto">
          <a:xfrm>
            <a:off x="6075363" y="2476500"/>
            <a:ext cx="722312"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93198" name="Line 36"/>
          <p:cNvSpPr>
            <a:spLocks noChangeAspect="1" noChangeShapeType="1"/>
          </p:cNvSpPr>
          <p:nvPr/>
        </p:nvSpPr>
        <p:spPr bwMode="auto">
          <a:xfrm rot="5400000" flipH="1" flipV="1">
            <a:off x="6330157" y="2347119"/>
            <a:ext cx="233362" cy="0"/>
          </a:xfrm>
          <a:prstGeom prst="line">
            <a:avLst/>
          </a:prstGeom>
          <a:noFill/>
          <a:ln w="9525">
            <a:solidFill>
              <a:schemeClr val="tx1"/>
            </a:solidFill>
            <a:round/>
            <a:headEnd/>
            <a:tailEnd/>
          </a:ln>
        </p:spPr>
        <p:txBody>
          <a:bodyPr wrap="none" anchor="ctr"/>
          <a:lstStyle/>
          <a:p>
            <a:endParaRPr lang="nl-NL"/>
          </a:p>
        </p:txBody>
      </p:sp>
      <p:sp>
        <p:nvSpPr>
          <p:cNvPr id="93199" name="Oval 37"/>
          <p:cNvSpPr>
            <a:spLocks noChangeAspect="1" noChangeArrowheads="1"/>
          </p:cNvSpPr>
          <p:nvPr/>
        </p:nvSpPr>
        <p:spPr bwMode="auto">
          <a:xfrm rot="5400000">
            <a:off x="6331744" y="2174081"/>
            <a:ext cx="225425"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00" name="Line 38"/>
          <p:cNvSpPr>
            <a:spLocks noChangeAspect="1" noChangeShapeType="1"/>
          </p:cNvSpPr>
          <p:nvPr/>
        </p:nvSpPr>
        <p:spPr bwMode="auto">
          <a:xfrm flipH="1" flipV="1">
            <a:off x="6764338" y="2613025"/>
            <a:ext cx="454025" cy="796925"/>
          </a:xfrm>
          <a:prstGeom prst="line">
            <a:avLst/>
          </a:prstGeom>
          <a:noFill/>
          <a:ln w="9525">
            <a:solidFill>
              <a:schemeClr val="tx1"/>
            </a:solidFill>
            <a:round/>
            <a:headEnd/>
            <a:tailEnd/>
          </a:ln>
        </p:spPr>
        <p:txBody>
          <a:bodyPr wrap="none" anchor="ctr"/>
          <a:lstStyle/>
          <a:p>
            <a:endParaRPr lang="nl-NL"/>
          </a:p>
        </p:txBody>
      </p:sp>
      <p:sp>
        <p:nvSpPr>
          <p:cNvPr id="93201" name="Rectangle 39"/>
          <p:cNvSpPr>
            <a:spLocks noChangeAspect="1" noChangeArrowheads="1"/>
          </p:cNvSpPr>
          <p:nvPr/>
        </p:nvSpPr>
        <p:spPr bwMode="auto">
          <a:xfrm>
            <a:off x="6710363" y="2565400"/>
            <a:ext cx="61912" cy="60325"/>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93202" name="AutoShape 40"/>
          <p:cNvSpPr>
            <a:spLocks noChangeAspect="1" noChangeArrowheads="1"/>
          </p:cNvSpPr>
          <p:nvPr/>
        </p:nvSpPr>
        <p:spPr bwMode="auto">
          <a:xfrm rot="-5400000">
            <a:off x="7058819" y="3442494"/>
            <a:ext cx="427038" cy="374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93203" name="Line 41"/>
          <p:cNvSpPr>
            <a:spLocks noChangeAspect="1" noChangeShapeType="1"/>
          </p:cNvSpPr>
          <p:nvPr/>
        </p:nvSpPr>
        <p:spPr bwMode="auto">
          <a:xfrm flipH="1" flipV="1">
            <a:off x="5872163" y="2935288"/>
            <a:ext cx="215900" cy="0"/>
          </a:xfrm>
          <a:prstGeom prst="line">
            <a:avLst/>
          </a:prstGeom>
          <a:noFill/>
          <a:ln w="9525">
            <a:solidFill>
              <a:schemeClr val="tx1"/>
            </a:solidFill>
            <a:round/>
            <a:headEnd/>
            <a:tailEnd/>
          </a:ln>
        </p:spPr>
        <p:txBody>
          <a:bodyPr wrap="none" anchor="ctr"/>
          <a:lstStyle/>
          <a:p>
            <a:endParaRPr lang="nl-NL"/>
          </a:p>
        </p:txBody>
      </p:sp>
      <p:sp>
        <p:nvSpPr>
          <p:cNvPr id="93204" name="AutoShape 42"/>
          <p:cNvSpPr>
            <a:spLocks noChangeAspect="1" noChangeArrowheads="1"/>
          </p:cNvSpPr>
          <p:nvPr/>
        </p:nvSpPr>
        <p:spPr bwMode="auto">
          <a:xfrm>
            <a:off x="5665788" y="2830513"/>
            <a:ext cx="217487" cy="212725"/>
          </a:xfrm>
          <a:prstGeom prst="chevron">
            <a:avLst>
              <a:gd name="adj" fmla="val 25560"/>
            </a:avLst>
          </a:prstGeom>
          <a:solidFill>
            <a:srgbClr val="FF0000"/>
          </a:solidFill>
          <a:ln w="9525">
            <a:solidFill>
              <a:schemeClr val="tx1"/>
            </a:solidFill>
            <a:miter lim="800000"/>
            <a:headEnd/>
            <a:tailEnd/>
          </a:ln>
        </p:spPr>
        <p:txBody>
          <a:bodyPr wrap="none" anchor="ctr"/>
          <a:lstStyle/>
          <a:p>
            <a:endParaRPr lang="nl-NL"/>
          </a:p>
        </p:txBody>
      </p:sp>
      <p:sp>
        <p:nvSpPr>
          <p:cNvPr id="93205" name="Line 43"/>
          <p:cNvSpPr>
            <a:spLocks noChangeAspect="1" noChangeShapeType="1"/>
          </p:cNvSpPr>
          <p:nvPr/>
        </p:nvSpPr>
        <p:spPr bwMode="auto">
          <a:xfrm flipH="1" flipV="1">
            <a:off x="6705600" y="2959100"/>
            <a:ext cx="327025" cy="1292225"/>
          </a:xfrm>
          <a:prstGeom prst="line">
            <a:avLst/>
          </a:prstGeom>
          <a:noFill/>
          <a:ln w="9525">
            <a:solidFill>
              <a:schemeClr val="tx1"/>
            </a:solidFill>
            <a:round/>
            <a:headEnd/>
            <a:tailEnd/>
          </a:ln>
        </p:spPr>
        <p:txBody>
          <a:bodyPr wrap="none" anchor="ctr"/>
          <a:lstStyle/>
          <a:p>
            <a:endParaRPr lang="nl-NL"/>
          </a:p>
        </p:txBody>
      </p:sp>
      <p:sp>
        <p:nvSpPr>
          <p:cNvPr id="93206" name="Rectangle 44"/>
          <p:cNvSpPr>
            <a:spLocks noChangeAspect="1" noChangeArrowheads="1"/>
          </p:cNvSpPr>
          <p:nvPr/>
        </p:nvSpPr>
        <p:spPr bwMode="auto">
          <a:xfrm>
            <a:off x="6646863" y="2886075"/>
            <a:ext cx="90487" cy="10160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07" name="AutoShape 45"/>
          <p:cNvSpPr>
            <a:spLocks noChangeAspect="1" noChangeArrowheads="1"/>
          </p:cNvSpPr>
          <p:nvPr/>
        </p:nvSpPr>
        <p:spPr bwMode="auto">
          <a:xfrm>
            <a:off x="7045325" y="4098925"/>
            <a:ext cx="204788" cy="212725"/>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93208" name="Line 46"/>
          <p:cNvSpPr>
            <a:spLocks noChangeAspect="1" noChangeShapeType="1"/>
          </p:cNvSpPr>
          <p:nvPr/>
        </p:nvSpPr>
        <p:spPr bwMode="auto">
          <a:xfrm flipH="1" flipV="1">
            <a:off x="5995988" y="1614488"/>
            <a:ext cx="220662" cy="836612"/>
          </a:xfrm>
          <a:prstGeom prst="line">
            <a:avLst/>
          </a:prstGeom>
          <a:noFill/>
          <a:ln w="9525">
            <a:solidFill>
              <a:schemeClr val="tx1"/>
            </a:solidFill>
            <a:round/>
            <a:headEnd/>
            <a:tailEnd/>
          </a:ln>
        </p:spPr>
        <p:txBody>
          <a:bodyPr wrap="none" anchor="ctr"/>
          <a:lstStyle/>
          <a:p>
            <a:endParaRPr lang="nl-NL"/>
          </a:p>
        </p:txBody>
      </p:sp>
      <p:sp>
        <p:nvSpPr>
          <p:cNvPr id="93209" name="Oval 47"/>
          <p:cNvSpPr>
            <a:spLocks noChangeAspect="1" noChangeArrowheads="1"/>
          </p:cNvSpPr>
          <p:nvPr/>
        </p:nvSpPr>
        <p:spPr bwMode="auto">
          <a:xfrm>
            <a:off x="5837238" y="1457325"/>
            <a:ext cx="227012" cy="225425"/>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0" name="Rectangle 48"/>
          <p:cNvSpPr>
            <a:spLocks noChangeAspect="1" noChangeArrowheads="1"/>
          </p:cNvSpPr>
          <p:nvPr/>
        </p:nvSpPr>
        <p:spPr bwMode="auto">
          <a:xfrm>
            <a:off x="6343650" y="3030538"/>
            <a:ext cx="201613" cy="100012"/>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211" name="AutoShape 57"/>
          <p:cNvSpPr>
            <a:spLocks noChangeAspect="1" noChangeArrowheads="1"/>
          </p:cNvSpPr>
          <p:nvPr/>
        </p:nvSpPr>
        <p:spPr bwMode="auto">
          <a:xfrm>
            <a:off x="7962900" y="3768725"/>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212" name="Group 58"/>
          <p:cNvGrpSpPr>
            <a:grpSpLocks noChangeAspect="1"/>
          </p:cNvGrpSpPr>
          <p:nvPr/>
        </p:nvGrpSpPr>
        <p:grpSpPr bwMode="auto">
          <a:xfrm rot="5400000">
            <a:off x="8189119" y="3496469"/>
            <a:ext cx="287338" cy="228600"/>
            <a:chOff x="204" y="3349"/>
            <a:chExt cx="259" cy="204"/>
          </a:xfrm>
        </p:grpSpPr>
        <p:sp>
          <p:nvSpPr>
            <p:cNvPr id="93227" name="Line 59"/>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28" name="Oval 60"/>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213" name="Group 61"/>
          <p:cNvGrpSpPr>
            <a:grpSpLocks noChangeAspect="1"/>
          </p:cNvGrpSpPr>
          <p:nvPr/>
        </p:nvGrpSpPr>
        <p:grpSpPr bwMode="auto">
          <a:xfrm>
            <a:off x="8597900" y="3668713"/>
            <a:ext cx="546100" cy="427037"/>
            <a:chOff x="1431" y="3508"/>
            <a:chExt cx="489" cy="384"/>
          </a:xfrm>
        </p:grpSpPr>
        <p:grpSp>
          <p:nvGrpSpPr>
            <p:cNvPr id="93223" name="Group 62"/>
            <p:cNvGrpSpPr>
              <a:grpSpLocks noChangeAspect="1"/>
            </p:cNvGrpSpPr>
            <p:nvPr/>
          </p:nvGrpSpPr>
          <p:grpSpPr bwMode="auto">
            <a:xfrm>
              <a:off x="1431" y="3679"/>
              <a:ext cx="151" cy="54"/>
              <a:chOff x="1431" y="3679"/>
              <a:chExt cx="151" cy="54"/>
            </a:xfrm>
          </p:grpSpPr>
          <p:sp>
            <p:nvSpPr>
              <p:cNvPr id="93225" name="Line 6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26" name="Rectangle 6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24" name="AutoShape 6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93214" name="Line 66"/>
          <p:cNvSpPr>
            <a:spLocks noChangeAspect="1" noChangeShapeType="1"/>
          </p:cNvSpPr>
          <p:nvPr/>
        </p:nvSpPr>
        <p:spPr bwMode="auto">
          <a:xfrm flipH="1" flipV="1">
            <a:off x="7407275" y="4206875"/>
            <a:ext cx="568325" cy="0"/>
          </a:xfrm>
          <a:prstGeom prst="line">
            <a:avLst/>
          </a:prstGeom>
          <a:noFill/>
          <a:ln w="9525">
            <a:solidFill>
              <a:schemeClr val="tx1"/>
            </a:solidFill>
            <a:round/>
            <a:headEnd/>
            <a:tailEnd/>
          </a:ln>
        </p:spPr>
        <p:txBody>
          <a:bodyPr wrap="none" anchor="ctr"/>
          <a:lstStyle/>
          <a:p>
            <a:endParaRPr lang="nl-NL"/>
          </a:p>
        </p:txBody>
      </p:sp>
      <p:sp>
        <p:nvSpPr>
          <p:cNvPr id="93215" name="AutoShape 67"/>
          <p:cNvSpPr>
            <a:spLocks noChangeAspect="1" noChangeArrowheads="1"/>
          </p:cNvSpPr>
          <p:nvPr/>
        </p:nvSpPr>
        <p:spPr bwMode="auto">
          <a:xfrm>
            <a:off x="7202488" y="4100513"/>
            <a:ext cx="217487" cy="214312"/>
          </a:xfrm>
          <a:prstGeom prst="chevron">
            <a:avLst>
              <a:gd name="adj" fmla="val 25370"/>
            </a:avLst>
          </a:prstGeom>
          <a:solidFill>
            <a:srgbClr val="FF0000"/>
          </a:solidFill>
          <a:ln w="9525">
            <a:solidFill>
              <a:schemeClr val="tx1"/>
            </a:solidFill>
            <a:miter lim="800000"/>
            <a:headEnd/>
            <a:tailEnd/>
          </a:ln>
        </p:spPr>
        <p:txBody>
          <a:bodyPr wrap="none" anchor="ctr"/>
          <a:lstStyle/>
          <a:p>
            <a:endParaRPr lang="nl-NL"/>
          </a:p>
        </p:txBody>
      </p:sp>
      <p:grpSp>
        <p:nvGrpSpPr>
          <p:cNvPr id="93216" name="Group 68"/>
          <p:cNvGrpSpPr>
            <a:grpSpLocks noChangeAspect="1"/>
          </p:cNvGrpSpPr>
          <p:nvPr/>
        </p:nvGrpSpPr>
        <p:grpSpPr bwMode="auto">
          <a:xfrm>
            <a:off x="8535988" y="4121150"/>
            <a:ext cx="452437" cy="214313"/>
            <a:chOff x="2039" y="3708"/>
            <a:chExt cx="405" cy="192"/>
          </a:xfrm>
        </p:grpSpPr>
        <p:sp>
          <p:nvSpPr>
            <p:cNvPr id="93220" name="Line 69"/>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93221" name="Rectangle 70"/>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22" name="AutoShape 71"/>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93217" name="Line 72"/>
          <p:cNvSpPr>
            <a:spLocks noChangeAspect="1" noChangeShapeType="1"/>
          </p:cNvSpPr>
          <p:nvPr/>
        </p:nvSpPr>
        <p:spPr bwMode="auto">
          <a:xfrm flipH="1" flipV="1">
            <a:off x="7429500" y="3663950"/>
            <a:ext cx="515938" cy="265113"/>
          </a:xfrm>
          <a:prstGeom prst="line">
            <a:avLst/>
          </a:prstGeom>
          <a:noFill/>
          <a:ln w="9525">
            <a:solidFill>
              <a:schemeClr val="tx1"/>
            </a:solidFill>
            <a:round/>
            <a:headEnd/>
            <a:tailEnd/>
          </a:ln>
        </p:spPr>
        <p:txBody>
          <a:bodyPr wrap="none" anchor="ctr"/>
          <a:lstStyle/>
          <a:p>
            <a:endParaRPr lang="nl-NL"/>
          </a:p>
        </p:txBody>
      </p:sp>
      <p:sp>
        <p:nvSpPr>
          <p:cNvPr id="93218" name="Oval 73"/>
          <p:cNvSpPr>
            <a:spLocks noChangeAspect="1" noChangeArrowheads="1"/>
          </p:cNvSpPr>
          <p:nvPr/>
        </p:nvSpPr>
        <p:spPr bwMode="auto">
          <a:xfrm>
            <a:off x="7185025" y="3514725"/>
            <a:ext cx="227013"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9" name="Rectangle 74"/>
          <p:cNvSpPr>
            <a:spLocks noChangeAspect="1" noChangeArrowheads="1"/>
          </p:cNvSpPr>
          <p:nvPr/>
        </p:nvSpPr>
        <p:spPr bwMode="auto">
          <a:xfrm>
            <a:off x="8232775" y="4322763"/>
            <a:ext cx="200025" cy="100012"/>
          </a:xfrm>
          <a:prstGeom prst="rect">
            <a:avLst/>
          </a:prstGeom>
          <a:solidFill>
            <a:schemeClr val="tx2"/>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zh-CN" sz="3200" smtClean="0">
                <a:ea typeface="宋体" pitchFamily="2" charset="-122"/>
              </a:rPr>
              <a:t>Simple CCM Component Example</a:t>
            </a:r>
          </a:p>
        </p:txBody>
      </p:sp>
      <p:sp>
        <p:nvSpPr>
          <p:cNvPr id="17412" name="Rectangle 3"/>
          <p:cNvSpPr>
            <a:spLocks noGrp="1" noChangeArrowheads="1"/>
          </p:cNvSpPr>
          <p:nvPr>
            <p:ph type="body" idx="1"/>
          </p:nvPr>
        </p:nvSpPr>
        <p:spPr>
          <a:xfrm>
            <a:off x="3871913" y="1022350"/>
            <a:ext cx="5272087" cy="4214813"/>
          </a:xfrm>
        </p:spPr>
        <p:txBody>
          <a:bodyPr/>
          <a:lstStyle/>
          <a:p>
            <a:pPr marL="169863" indent="-169863" eaLnBrk="1" hangingPunct="1">
              <a:lnSpc>
                <a:spcPct val="90000"/>
              </a:lnSpc>
              <a:spcBef>
                <a:spcPct val="50000"/>
              </a:spcBef>
            </a:pPr>
            <a:r>
              <a:rPr lang="en-US" altLang="zh-CN" sz="2000" smtClean="0">
                <a:ea typeface="宋体" pitchFamily="2" charset="-122"/>
              </a:rPr>
              <a:t>Roles played by CCM </a:t>
            </a:r>
            <a:r>
              <a:rPr lang="en-US" altLang="zh-CN" sz="2000" b="1" smtClean="0">
                <a:latin typeface="Courier New" pitchFamily="49" charset="0"/>
                <a:ea typeface="宋体" pitchFamily="2" charset="-122"/>
              </a:rPr>
              <a:t>component</a:t>
            </a:r>
            <a:r>
              <a:rPr lang="en-US" altLang="zh-CN" sz="2000" smtClean="0">
                <a:ea typeface="宋体" pitchFamily="2" charset="-122"/>
              </a:rPr>
              <a:t> </a:t>
            </a:r>
          </a:p>
          <a:p>
            <a:pPr marL="511175" lvl="1" indent="-169863" eaLnBrk="1" hangingPunct="1">
              <a:lnSpc>
                <a:spcPct val="90000"/>
              </a:lnSpc>
              <a:spcBef>
                <a:spcPct val="50000"/>
              </a:spcBef>
            </a:pPr>
            <a:r>
              <a:rPr lang="en-US" altLang="zh-CN" sz="2000" smtClean="0">
                <a:ea typeface="宋体" pitchFamily="2" charset="-122"/>
              </a:rPr>
              <a:t>Define a unit of composition, reuse, &amp; implementation</a:t>
            </a:r>
          </a:p>
          <a:p>
            <a:pPr marL="511175" lvl="1" indent="-169863" eaLnBrk="1" hangingPunct="1">
              <a:lnSpc>
                <a:spcPct val="90000"/>
              </a:lnSpc>
              <a:spcBef>
                <a:spcPct val="50000"/>
              </a:spcBef>
            </a:pPr>
            <a:r>
              <a:rPr lang="en-US" altLang="zh-CN" sz="2000" smtClean="0">
                <a:ea typeface="宋体" pitchFamily="2" charset="-122"/>
              </a:rPr>
              <a:t>Encapsulate an interaction &amp; configuration model </a:t>
            </a:r>
          </a:p>
          <a:p>
            <a:pPr marL="169863" indent="-169863" eaLnBrk="1" hangingPunct="1">
              <a:lnSpc>
                <a:spcPct val="90000"/>
              </a:lnSpc>
              <a:spcBef>
                <a:spcPct val="50000"/>
              </a:spcBef>
            </a:pPr>
            <a:r>
              <a:rPr lang="en-US" altLang="zh-CN" sz="2000" smtClean="0">
                <a:ea typeface="宋体" pitchFamily="2" charset="-122"/>
              </a:rPr>
              <a:t>A CORBA </a:t>
            </a:r>
            <a:r>
              <a:rPr lang="en-US" altLang="zh-CN" sz="2000" b="1" smtClean="0">
                <a:latin typeface="Courier New" pitchFamily="49" charset="0"/>
                <a:ea typeface="宋体" pitchFamily="2" charset="-122"/>
              </a:rPr>
              <a:t>component</a:t>
            </a:r>
            <a:r>
              <a:rPr lang="en-US" altLang="zh-CN" sz="2000" smtClean="0">
                <a:ea typeface="宋体" pitchFamily="2" charset="-122"/>
              </a:rPr>
              <a:t> has several derivation options, i.e., </a:t>
            </a:r>
            <a:endParaRPr lang="en-US" altLang="zh-CN" sz="2000" b="1" smtClean="0">
              <a:latin typeface="Courier New" pitchFamily="49" charset="0"/>
              <a:ea typeface="宋体" pitchFamily="2" charset="-122"/>
            </a:endParaRPr>
          </a:p>
          <a:p>
            <a:pPr marL="511175" lvl="1" indent="-169863" eaLnBrk="1" hangingPunct="1">
              <a:lnSpc>
                <a:spcPct val="90000"/>
              </a:lnSpc>
              <a:spcBef>
                <a:spcPct val="50000"/>
              </a:spcBef>
            </a:pPr>
            <a:r>
              <a:rPr lang="en-US" altLang="zh-CN" sz="2000" smtClean="0">
                <a:ea typeface="宋体" pitchFamily="2" charset="-122"/>
              </a:rPr>
              <a:t>It can </a:t>
            </a:r>
            <a:r>
              <a:rPr lang="en-US" altLang="zh-CN" sz="2000" i="1" smtClean="0">
                <a:ea typeface="宋体" pitchFamily="2" charset="-122"/>
              </a:rPr>
              <a:t>inherit</a:t>
            </a:r>
            <a:r>
              <a:rPr lang="en-US" altLang="zh-CN" sz="2000" smtClean="0">
                <a:ea typeface="宋体" pitchFamily="2" charset="-122"/>
              </a:rPr>
              <a:t> from a single component type</a:t>
            </a:r>
          </a:p>
          <a:p>
            <a:pPr lvl="2" indent="-457200" eaLnBrk="1" hangingPunct="1">
              <a:lnSpc>
                <a:spcPct val="90000"/>
              </a:lnSpc>
              <a:spcBef>
                <a:spcPct val="50000"/>
              </a:spcBef>
              <a:buFontTx/>
              <a:buNone/>
            </a:pPr>
            <a:r>
              <a:rPr lang="en-US" altLang="zh-CN" b="1" smtClean="0">
                <a:latin typeface="Courier New" pitchFamily="49" charset="0"/>
                <a:ea typeface="宋体" pitchFamily="2" charset="-122"/>
              </a:rPr>
              <a:t>component E : D {};</a:t>
            </a:r>
          </a:p>
          <a:p>
            <a:pPr marL="511175" lvl="1" indent="-169863" eaLnBrk="1" hangingPunct="1">
              <a:lnSpc>
                <a:spcPct val="90000"/>
              </a:lnSpc>
              <a:spcBef>
                <a:spcPct val="50000"/>
              </a:spcBef>
            </a:pPr>
            <a:r>
              <a:rPr lang="en-US" altLang="zh-CN" sz="2000" smtClean="0">
                <a:ea typeface="宋体" pitchFamily="2" charset="-122"/>
              </a:rPr>
              <a:t>It can</a:t>
            </a:r>
            <a:r>
              <a:rPr lang="en-US" altLang="zh-CN" sz="2000" b="1" i="1" smtClean="0">
                <a:ea typeface="宋体" pitchFamily="2" charset="-122"/>
              </a:rPr>
              <a:t> </a:t>
            </a:r>
            <a:r>
              <a:rPr lang="en-US" altLang="zh-CN" sz="2000" i="1" smtClean="0">
                <a:ea typeface="宋体" pitchFamily="2" charset="-122"/>
              </a:rPr>
              <a:t>support</a:t>
            </a:r>
            <a:r>
              <a:rPr lang="en-US" altLang="zh-CN" sz="2000" smtClean="0">
                <a:ea typeface="宋体" pitchFamily="2" charset="-122"/>
              </a:rPr>
              <a:t> multiple IDL interfaces</a:t>
            </a:r>
          </a:p>
        </p:txBody>
      </p:sp>
      <p:sp>
        <p:nvSpPr>
          <p:cNvPr id="17413" name="Text Box 4"/>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sp>
        <p:nvSpPr>
          <p:cNvPr id="17414" name="Text Box 5"/>
          <p:cNvSpPr txBox="1">
            <a:spLocks noChangeArrowheads="1"/>
          </p:cNvSpPr>
          <p:nvPr/>
        </p:nvSpPr>
        <p:spPr bwMode="auto">
          <a:xfrm>
            <a:off x="152400" y="965200"/>
            <a:ext cx="3586163" cy="5029200"/>
          </a:xfrm>
          <a:prstGeom prst="rect">
            <a:avLst/>
          </a:prstGeom>
          <a:noFill/>
          <a:ln w="9525">
            <a:noFill/>
            <a:miter lim="800000"/>
            <a:headEnd/>
            <a:tailEnd/>
          </a:ln>
        </p:spPr>
        <p:txBody>
          <a:bodyPr/>
          <a:lstStyle/>
          <a:p>
            <a:pPr>
              <a:spcBef>
                <a:spcPct val="20000"/>
              </a:spcBef>
            </a:pPr>
            <a:r>
              <a:rPr lang="en-US" altLang="zh-CN" sz="1600" b="1" i="0">
                <a:latin typeface="Courier New" pitchFamily="49" charset="0"/>
                <a:ea typeface="宋体" pitchFamily="2" charset="-122"/>
              </a:rPr>
              <a:t>// IDL 3</a:t>
            </a:r>
          </a:p>
          <a:p>
            <a:pPr>
              <a:spcBef>
                <a:spcPct val="20000"/>
              </a:spcBef>
            </a:pPr>
            <a:r>
              <a:rPr lang="en-US" altLang="zh-CN" sz="1600" b="1" i="0">
                <a:latin typeface="Courier New" pitchFamily="49" charset="0"/>
                <a:ea typeface="宋体" pitchFamily="2" charset="-122"/>
              </a:rPr>
              <a:t>interface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start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stop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solidFill>
                  <a:srgbClr val="D60093"/>
                </a:solidFill>
                <a:latin typeface="Courier New" pitchFamily="49" charset="0"/>
                <a:ea typeface="宋体" pitchFamily="2" charset="-122"/>
              </a:rPr>
              <a:t>component</a:t>
            </a:r>
            <a:r>
              <a:rPr lang="en-US" altLang="zh-CN" sz="1600" b="1" i="0">
                <a:latin typeface="Courier New" pitchFamily="49" charset="0"/>
                <a:ea typeface="宋体" pitchFamily="2" charset="-122"/>
              </a:rPr>
              <a: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 {};</a:t>
            </a: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r>
              <a:rPr lang="en-US" altLang="zh-CN" sz="1600" b="1" i="0">
                <a:latin typeface="Courier New" pitchFamily="49" charset="0"/>
                <a:ea typeface="宋体" pitchFamily="2" charset="-122"/>
              </a:rPr>
              <a:t>// Equivalent IDL 2</a:t>
            </a:r>
          </a:p>
          <a:p>
            <a:pPr>
              <a:spcBef>
                <a:spcPct val="2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::Components::CCMObject</a:t>
            </a: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 {};</a:t>
            </a:r>
          </a:p>
        </p:txBody>
      </p:sp>
      <p:sp>
        <p:nvSpPr>
          <p:cNvPr id="17415" name="AutoShape 6"/>
          <p:cNvSpPr>
            <a:spLocks noChangeArrowheads="1"/>
          </p:cNvSpPr>
          <p:nvPr/>
        </p:nvSpPr>
        <p:spPr bwMode="auto">
          <a:xfrm>
            <a:off x="457200" y="3513138"/>
            <a:ext cx="685800" cy="1447800"/>
          </a:xfrm>
          <a:prstGeom prst="downArrow">
            <a:avLst>
              <a:gd name="adj1" fmla="val 50000"/>
              <a:gd name="adj2" fmla="val 52778"/>
            </a:avLst>
          </a:prstGeom>
          <a:noFill/>
          <a:ln w="9525">
            <a:solidFill>
              <a:schemeClr val="tx1"/>
            </a:solidFill>
            <a:miter lim="800000"/>
            <a:headEnd/>
            <a:tailEnd/>
          </a:ln>
        </p:spPr>
        <p:txBody>
          <a:bodyPr anchor="ctr">
            <a:spAutoFit/>
          </a:bodyPr>
          <a:lstStyle/>
          <a:p>
            <a:endParaRPr lang="nl-NL"/>
          </a:p>
        </p:txBody>
      </p:sp>
      <p:graphicFrame>
        <p:nvGraphicFramePr>
          <p:cNvPr id="17410" name="Object 2"/>
          <p:cNvGraphicFramePr>
            <a:graphicFrameLocks noChangeAspect="1"/>
          </p:cNvGraphicFramePr>
          <p:nvPr/>
        </p:nvGraphicFramePr>
        <p:xfrm>
          <a:off x="2282825" y="3221038"/>
          <a:ext cx="1579563" cy="1776412"/>
        </p:xfrm>
        <a:graphic>
          <a:graphicData uri="http://schemas.openxmlformats.org/presentationml/2006/ole">
            <p:oleObj spid="_x0000_s17410" name="Visio" r:id="rId4" imgW="1277926" imgH="1436863" progId="Visio.Drawing.11">
              <p:embed/>
            </p:oleObj>
          </a:graphicData>
        </a:graphic>
      </p:graphicFrame>
      <p:sp>
        <p:nvSpPr>
          <p:cNvPr id="17416" name="Rectangle 9"/>
          <p:cNvSpPr>
            <a:spLocks noChangeArrowheads="1"/>
          </p:cNvSpPr>
          <p:nvPr/>
        </p:nvSpPr>
        <p:spPr bwMode="auto">
          <a:xfrm>
            <a:off x="4111625" y="5065713"/>
            <a:ext cx="4610100" cy="1081087"/>
          </a:xfrm>
          <a:prstGeom prst="rect">
            <a:avLst/>
          </a:prstGeom>
          <a:noFill/>
          <a:ln w="9525">
            <a:noFill/>
            <a:miter lim="800000"/>
            <a:headEnd/>
            <a:tailEnd/>
          </a:ln>
        </p:spPr>
        <p:txBody>
          <a:bodyPr>
            <a:spAutoFit/>
          </a:bodyPr>
          <a:lstStyle/>
          <a:p>
            <a:pPr lvl="1">
              <a:spcBef>
                <a:spcPct val="30000"/>
              </a:spcBef>
            </a:pPr>
            <a:r>
              <a:rPr lang="en-US" altLang="zh-CN" b="1" i="0">
                <a:latin typeface="Courier New" pitchFamily="49" charset="0"/>
                <a:ea typeface="宋体" pitchFamily="2" charset="-122"/>
              </a:rPr>
              <a:t>interface A {}; </a:t>
            </a:r>
          </a:p>
          <a:p>
            <a:pPr lvl="1">
              <a:spcBef>
                <a:spcPct val="30000"/>
              </a:spcBef>
            </a:pPr>
            <a:r>
              <a:rPr lang="en-US" altLang="zh-CN" b="1" i="0">
                <a:latin typeface="Courier New" pitchFamily="49" charset="0"/>
                <a:ea typeface="宋体" pitchFamily="2" charset="-122"/>
              </a:rPr>
              <a:t>interface B {}; </a:t>
            </a:r>
          </a:p>
          <a:p>
            <a:pPr lvl="1">
              <a:spcBef>
                <a:spcPct val="30000"/>
              </a:spcBef>
            </a:pPr>
            <a:r>
              <a:rPr lang="en-US" altLang="zh-CN" b="1" i="0">
                <a:latin typeface="Courier New" pitchFamily="49" charset="0"/>
                <a:ea typeface="宋体" pitchFamily="2" charset="-122"/>
              </a:rPr>
              <a:t>component D supports A, B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973513" y="1008063"/>
            <a:ext cx="5435600" cy="5359400"/>
          </a:xfrm>
        </p:spPr>
        <p:txBody>
          <a:bodyPr/>
          <a:lstStyle/>
          <a:p>
            <a:pPr marL="168275" indent="-168275" eaLnBrk="1" hangingPunct="1">
              <a:spcBef>
                <a:spcPct val="35000"/>
              </a:spcBef>
              <a:buClr>
                <a:schemeClr val="tx1"/>
              </a:buClr>
            </a:pPr>
            <a:r>
              <a:rPr lang="en-US" altLang="zh-CN" sz="2000" smtClean="0">
                <a:ea typeface="宋体" pitchFamily="2" charset="-122"/>
              </a:rPr>
              <a:t>A CORBA component can contain </a:t>
            </a:r>
            <a:r>
              <a:rPr lang="en-US" altLang="zh-CN" sz="2000" i="1" smtClean="0">
                <a:ea typeface="宋体" pitchFamily="2" charset="-122"/>
              </a:rPr>
              <a:t>ports</a:t>
            </a:r>
            <a:r>
              <a:rPr lang="en-US" altLang="zh-CN" sz="2000" smtClean="0">
                <a:ea typeface="宋体" pitchFamily="2" charset="-122"/>
              </a:rPr>
              <a:t>:</a:t>
            </a:r>
          </a:p>
          <a:p>
            <a:pPr marL="457200" lvl="1" indent="-174625" eaLnBrk="1" hangingPunct="1">
              <a:spcBef>
                <a:spcPct val="35000"/>
              </a:spcBef>
              <a:buClr>
                <a:schemeClr val="tx1"/>
              </a:buClr>
              <a:buFontTx/>
              <a:buChar char="•"/>
            </a:pPr>
            <a:r>
              <a:rPr lang="en-US" altLang="zh-CN" sz="2000" i="1" smtClean="0">
                <a:ea typeface="宋体" pitchFamily="2" charset="-122"/>
              </a:rPr>
              <a:t>Facets </a:t>
            </a:r>
            <a:r>
              <a:rPr lang="en-US" altLang="zh-CN" sz="2000" smtClean="0">
                <a:ea typeface="宋体" pitchFamily="2" charset="-122"/>
              </a:rPr>
              <a:t>(</a:t>
            </a:r>
            <a:r>
              <a:rPr lang="en-US" altLang="zh-CN" sz="2000" b="1" smtClean="0">
                <a:latin typeface="Courier New" pitchFamily="49" charset="0"/>
                <a:ea typeface="宋体" pitchFamily="2" charset="-122"/>
              </a:rPr>
              <a:t>provides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Offers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Receptacles </a:t>
            </a:r>
            <a:r>
              <a:rPr lang="en-US" altLang="zh-CN" sz="2000" smtClean="0">
                <a:ea typeface="宋体" pitchFamily="2" charset="-122"/>
              </a:rPr>
              <a:t>(</a:t>
            </a:r>
            <a:r>
              <a:rPr lang="en-US" altLang="zh-CN" sz="2000" b="1" smtClean="0">
                <a:latin typeface="Courier New" pitchFamily="49" charset="0"/>
                <a:ea typeface="宋体" pitchFamily="2" charset="-122"/>
              </a:rPr>
              <a:t>uses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Required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Event sources </a:t>
            </a:r>
            <a:r>
              <a:rPr lang="en-US" altLang="zh-CN" sz="2000" smtClean="0">
                <a:ea typeface="宋体" pitchFamily="2" charset="-122"/>
              </a:rPr>
              <a:t>(</a:t>
            </a:r>
            <a:r>
              <a:rPr lang="en-US" altLang="zh-CN" sz="2000" b="1" smtClean="0">
                <a:latin typeface="Courier New" pitchFamily="49" charset="0"/>
                <a:ea typeface="宋体" pitchFamily="2" charset="-122"/>
              </a:rPr>
              <a:t>publishes</a:t>
            </a:r>
            <a:r>
              <a:rPr lang="en-US" altLang="zh-CN" sz="2000" i="1" smtClean="0">
                <a:ea typeface="宋体" pitchFamily="2" charset="-122"/>
              </a:rPr>
              <a:t> &amp; </a:t>
            </a:r>
            <a:r>
              <a:rPr lang="en-US" altLang="zh-CN" sz="2000" b="1" smtClean="0">
                <a:latin typeface="Courier New" pitchFamily="49" charset="0"/>
                <a:ea typeface="宋体" pitchFamily="2" charset="-122"/>
              </a:rPr>
              <a:t>emits</a:t>
            </a:r>
            <a:r>
              <a:rPr lang="en-US" altLang="zh-CN" sz="2000" smtClean="0">
                <a:ea typeface="宋体" pitchFamily="2" charset="-122"/>
              </a:rPr>
              <a:t>)</a:t>
            </a:r>
            <a:r>
              <a:rPr lang="en-US" altLang="zh-CN" sz="2000" i="1"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Produced events</a:t>
            </a:r>
          </a:p>
          <a:p>
            <a:pPr marL="457200" lvl="1" indent="-174625" eaLnBrk="1" hangingPunct="1">
              <a:spcBef>
                <a:spcPct val="35000"/>
              </a:spcBef>
              <a:buClr>
                <a:schemeClr val="tx1"/>
              </a:buClr>
              <a:buFontTx/>
              <a:buChar char="•"/>
            </a:pPr>
            <a:r>
              <a:rPr lang="en-US" altLang="zh-CN" sz="2000" i="1" smtClean="0">
                <a:ea typeface="宋体" pitchFamily="2" charset="-122"/>
              </a:rPr>
              <a:t>Event sinks </a:t>
            </a:r>
            <a:r>
              <a:rPr lang="en-US" altLang="zh-CN" sz="2000" smtClean="0">
                <a:ea typeface="宋体" pitchFamily="2" charset="-122"/>
              </a:rPr>
              <a:t>(</a:t>
            </a:r>
            <a:r>
              <a:rPr lang="en-US" altLang="zh-CN" sz="2000" b="1" smtClean="0">
                <a:latin typeface="Courier New" pitchFamily="49" charset="0"/>
                <a:ea typeface="宋体" pitchFamily="2" charset="-122"/>
              </a:rPr>
              <a:t>consumes</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Consumed events</a:t>
            </a:r>
          </a:p>
          <a:p>
            <a:pPr marL="457200" lvl="1" indent="-174625" eaLnBrk="1" hangingPunct="1">
              <a:spcBef>
                <a:spcPct val="35000"/>
              </a:spcBef>
              <a:buClr>
                <a:schemeClr val="tx1"/>
              </a:buClr>
              <a:buFontTx/>
              <a:buChar char="•"/>
            </a:pPr>
            <a:r>
              <a:rPr lang="en-US" altLang="zh-CN" sz="2000" i="1" smtClean="0">
                <a:ea typeface="宋体" pitchFamily="2" charset="-122"/>
              </a:rPr>
              <a:t>Attributes</a:t>
            </a:r>
            <a:r>
              <a:rPr lang="en-US" altLang="zh-CN" sz="2000" smtClean="0">
                <a:ea typeface="宋体" pitchFamily="2" charset="-122"/>
              </a:rPr>
              <a:t> (</a:t>
            </a:r>
            <a:r>
              <a:rPr lang="en-US" altLang="zh-CN" sz="2000" b="1" smtClean="0">
                <a:latin typeface="Courier New" pitchFamily="49" charset="0"/>
                <a:ea typeface="宋体" pitchFamily="2" charset="-122"/>
              </a:rPr>
              <a:t>attribute</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Configurable properties</a:t>
            </a:r>
          </a:p>
          <a:p>
            <a:pPr marL="168275" indent="-168275" eaLnBrk="1" hangingPunct="1">
              <a:spcBef>
                <a:spcPct val="35000"/>
              </a:spcBef>
              <a:buClr>
                <a:schemeClr val="tx1"/>
              </a:buClr>
            </a:pPr>
            <a:r>
              <a:rPr lang="en-US" altLang="zh-CN" sz="2000" smtClean="0">
                <a:ea typeface="宋体" pitchFamily="2" charset="-122"/>
              </a:rPr>
              <a:t>Each component instance is created &amp; managed by a unique component </a:t>
            </a:r>
            <a:r>
              <a:rPr lang="en-US" altLang="zh-CN" sz="2000" b="1" smtClean="0">
                <a:latin typeface="Courier New" pitchFamily="49" charset="0"/>
                <a:ea typeface="宋体" pitchFamily="2" charset="-122"/>
              </a:rPr>
              <a:t>home</a:t>
            </a:r>
          </a:p>
        </p:txBody>
      </p:sp>
      <p:sp>
        <p:nvSpPr>
          <p:cNvPr id="18436" name="Rectangle 5"/>
          <p:cNvSpPr>
            <a:spLocks noGrp="1" noChangeArrowheads="1"/>
          </p:cNvSpPr>
          <p:nvPr>
            <p:ph type="title"/>
          </p:nvPr>
        </p:nvSpPr>
        <p:spPr/>
        <p:txBody>
          <a:bodyPr/>
          <a:lstStyle/>
          <a:p>
            <a:pPr eaLnBrk="1" hangingPunct="1"/>
            <a:r>
              <a:rPr lang="en-US" altLang="zh-CN" sz="3200" smtClean="0">
                <a:ea typeface="宋体" pitchFamily="2" charset="-122"/>
              </a:rPr>
              <a:t>CORBA Component Ports</a:t>
            </a:r>
          </a:p>
        </p:txBody>
      </p:sp>
      <p:sp>
        <p:nvSpPr>
          <p:cNvPr id="18437" name="Text Box 7"/>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18434" name="Object 2"/>
          <p:cNvGraphicFramePr>
            <a:graphicFrameLocks noChangeAspect="1"/>
          </p:cNvGraphicFramePr>
          <p:nvPr/>
        </p:nvGraphicFramePr>
        <p:xfrm>
          <a:off x="0" y="1166813"/>
          <a:ext cx="4262438" cy="4857750"/>
        </p:xfrm>
        <a:graphic>
          <a:graphicData uri="http://schemas.openxmlformats.org/presentationml/2006/ole">
            <p:oleObj spid="_x0000_s18434" name="Visio" r:id="rId4" imgW="2327793" imgH="2654861" progId="Visio.Drawing.11">
              <p:embed/>
            </p:oleObj>
          </a:graphicData>
        </a:graphic>
      </p:graphicFrame>
      <p:sp>
        <p:nvSpPr>
          <p:cNvPr id="18438" name="Rectangle 9"/>
          <p:cNvSpPr>
            <a:spLocks noChangeArrowheads="1"/>
          </p:cNvSpPr>
          <p:nvPr/>
        </p:nvSpPr>
        <p:spPr bwMode="auto">
          <a:xfrm rot="5400000">
            <a:off x="-302419" y="3880644"/>
            <a:ext cx="1338263"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Receives From” </a:t>
            </a:r>
          </a:p>
        </p:txBody>
      </p:sp>
      <p:sp>
        <p:nvSpPr>
          <p:cNvPr id="18439" name="Rectangle 10"/>
          <p:cNvSpPr>
            <a:spLocks noChangeArrowheads="1"/>
          </p:cNvSpPr>
          <p:nvPr/>
        </p:nvSpPr>
        <p:spPr bwMode="auto">
          <a:xfrm rot="16200000" flipH="1">
            <a:off x="3210720" y="3920331"/>
            <a:ext cx="1338262"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z="3200" smtClean="0">
                <a:ea typeface="宋体" pitchFamily="2" charset="-122"/>
              </a:rPr>
              <a:t>Managing Component Lifecycle</a:t>
            </a:r>
          </a:p>
        </p:txBody>
      </p:sp>
      <p:sp>
        <p:nvSpPr>
          <p:cNvPr id="94211" name="Rectangle 3"/>
          <p:cNvSpPr>
            <a:spLocks noGrp="1" noChangeArrowheads="1"/>
          </p:cNvSpPr>
          <p:nvPr>
            <p:ph type="body" idx="1"/>
          </p:nvPr>
        </p:nvSpPr>
        <p:spPr>
          <a:xfrm>
            <a:off x="180975" y="1123950"/>
            <a:ext cx="4391025" cy="4962525"/>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created by the CCM run-time</a:t>
            </a:r>
          </a:p>
          <a:p>
            <a:pPr marL="169863" indent="-169863" eaLnBrk="1" hangingPunct="1">
              <a:spcBef>
                <a:spcPct val="40000"/>
              </a:spcBef>
            </a:pPr>
            <a:r>
              <a:rPr lang="en-US" altLang="zh-CN" sz="2000" smtClean="0">
                <a:ea typeface="宋体" pitchFamily="2" charset="-122"/>
              </a:rPr>
              <a:t>Problems with CORBA 2.x</a:t>
            </a:r>
          </a:p>
          <a:p>
            <a:pPr marL="511175" lvl="1" indent="-169863" eaLnBrk="1" hangingPunct="1">
              <a:spcBef>
                <a:spcPct val="40000"/>
              </a:spcBef>
            </a:pPr>
            <a:r>
              <a:rPr lang="en-US" altLang="zh-CN" sz="2000" smtClean="0">
                <a:ea typeface="宋体" pitchFamily="2" charset="-122"/>
              </a:rPr>
              <a:t>No standard way to manage component’s lifecycle</a:t>
            </a:r>
          </a:p>
          <a:p>
            <a:pPr marL="511175" lvl="1" indent="-169863" eaLnBrk="1" hangingPunct="1">
              <a:spcBef>
                <a:spcPct val="40000"/>
              </a:spcBef>
            </a:pPr>
            <a:r>
              <a:rPr lang="en-US" altLang="zh-CN" sz="2000" smtClean="0">
                <a:ea typeface="宋体" pitchFamily="2" charset="-122"/>
              </a:rPr>
              <a:t>Need standard mechanisms to strategize lifecycle management</a:t>
            </a:r>
          </a:p>
        </p:txBody>
      </p:sp>
      <p:pic>
        <p:nvPicPr>
          <p:cNvPr id="94212" name="Picture 4" descr="fab_facility"/>
          <p:cNvPicPr>
            <a:picLocks noChangeAspect="1" noChangeArrowheads="1"/>
          </p:cNvPicPr>
          <p:nvPr/>
        </p:nvPicPr>
        <p:blipFill>
          <a:blip r:embed="rId2"/>
          <a:srcRect/>
          <a:stretch>
            <a:fillRect/>
          </a:stretch>
        </p:blipFill>
        <p:spPr bwMode="auto">
          <a:xfrm>
            <a:off x="4572000" y="1477963"/>
            <a:ext cx="4341813" cy="2640012"/>
          </a:xfrm>
          <a:prstGeom prst="rect">
            <a:avLst/>
          </a:prstGeom>
          <a:noFill/>
          <a:ln w="9525">
            <a:noFill/>
            <a:miter lim="800000"/>
            <a:headEnd/>
            <a:tailEnd/>
          </a:ln>
        </p:spPr>
      </p:pic>
      <p:sp>
        <p:nvSpPr>
          <p:cNvPr id="94213" name="Rectangle 5"/>
          <p:cNvSpPr>
            <a:spLocks noChangeArrowheads="1"/>
          </p:cNvSpPr>
          <p:nvPr/>
        </p:nvSpPr>
        <p:spPr bwMode="auto">
          <a:xfrm>
            <a:off x="180975" y="4268788"/>
            <a:ext cx="8451850" cy="2046287"/>
          </a:xfrm>
          <a:prstGeom prst="rect">
            <a:avLst/>
          </a:prstGeom>
          <a:noFill/>
          <a:ln w="9525">
            <a:noFill/>
            <a:miter lim="800000"/>
            <a:headEnd/>
            <a:tailEnd/>
          </a:ln>
        </p:spPr>
        <p:txBody>
          <a:bodyPr/>
          <a:lstStyle/>
          <a:p>
            <a:pPr marL="169863" indent="-169863">
              <a:lnSpc>
                <a:spcPct val="90000"/>
              </a:lnSpc>
              <a:spcBef>
                <a:spcPct val="40000"/>
              </a:spcBef>
              <a:buFontTx/>
              <a:buChar char="•"/>
            </a:pPr>
            <a:r>
              <a:rPr lang="en-US" altLang="zh-CN" sz="2000" i="0">
                <a:ea typeface="宋体" pitchFamily="2" charset="-122"/>
              </a:rPr>
              <a:t>CCM Solution </a:t>
            </a:r>
          </a:p>
          <a:p>
            <a:pPr marL="511175" lvl="1" indent="-169863">
              <a:lnSpc>
                <a:spcPct val="90000"/>
              </a:lnSpc>
              <a:spcBef>
                <a:spcPct val="40000"/>
              </a:spcBef>
              <a:buFontTx/>
              <a:buChar char="–"/>
            </a:pPr>
            <a:r>
              <a:rPr lang="en-US" altLang="zh-CN" sz="2000" i="0">
                <a:ea typeface="宋体" pitchFamily="2" charset="-122"/>
              </a:rPr>
              <a:t>Integrate lifecycle service into component definitions</a:t>
            </a:r>
          </a:p>
          <a:p>
            <a:pPr marL="511175" lvl="1" indent="-169863">
              <a:lnSpc>
                <a:spcPct val="90000"/>
              </a:lnSpc>
              <a:spcBef>
                <a:spcPct val="40000"/>
              </a:spcBef>
              <a:buFontTx/>
              <a:buChar char="–"/>
            </a:pPr>
            <a:r>
              <a:rPr lang="en-US" altLang="zh-CN" sz="2000" i="0">
                <a:ea typeface="宋体" pitchFamily="2" charset="-122"/>
              </a:rPr>
              <a:t>Use different component </a:t>
            </a:r>
            <a:r>
              <a:rPr lang="en-US" altLang="zh-CN" sz="2000">
                <a:ea typeface="宋体" pitchFamily="2" charset="-122"/>
              </a:rPr>
              <a:t>home’s </a:t>
            </a:r>
            <a:r>
              <a:rPr lang="en-US" altLang="zh-CN" sz="2000" i="0">
                <a:ea typeface="宋体" pitchFamily="2" charset="-122"/>
              </a:rPr>
              <a:t>to provide different lifecycle managing strategies</a:t>
            </a:r>
          </a:p>
          <a:p>
            <a:pPr marL="860425" lvl="2" indent="-169863">
              <a:lnSpc>
                <a:spcPct val="90000"/>
              </a:lnSpc>
              <a:spcBef>
                <a:spcPct val="40000"/>
              </a:spcBef>
              <a:buFontTx/>
              <a:buChar char="•"/>
            </a:pPr>
            <a:r>
              <a:rPr lang="en-US" altLang="zh-CN" sz="2000" i="0">
                <a:ea typeface="宋体" pitchFamily="2" charset="-122"/>
              </a:rPr>
              <a:t>Based on Factory &amp; Finder patterns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zh-CN" sz="3000" smtClean="0">
                <a:ea typeface="宋体" pitchFamily="2" charset="-122"/>
              </a:rPr>
              <a:t>A CORBA Component Home</a:t>
            </a:r>
          </a:p>
        </p:txBody>
      </p:sp>
      <p:sp>
        <p:nvSpPr>
          <p:cNvPr id="19460" name="Rectangle 3"/>
          <p:cNvSpPr>
            <a:spLocks noGrp="1" noChangeArrowheads="1"/>
          </p:cNvSpPr>
          <p:nvPr>
            <p:ph type="body" idx="1"/>
          </p:nvPr>
        </p:nvSpPr>
        <p:spPr>
          <a:xfrm>
            <a:off x="4826000" y="942975"/>
            <a:ext cx="4098925" cy="4243388"/>
          </a:xfrm>
        </p:spPr>
        <p:txBody>
          <a:bodyPr/>
          <a:lstStyle/>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is new CORBA meta-type</a:t>
            </a:r>
          </a:p>
          <a:p>
            <a:pPr marL="511175" lvl="1" indent="-169863" eaLnBrk="1" hangingPunct="1">
              <a:spcBef>
                <a:spcPct val="30000"/>
              </a:spcBef>
            </a:pPr>
            <a:r>
              <a:rPr lang="en-US" altLang="zh-CN" sz="2000" smtClean="0">
                <a:ea typeface="宋体" pitchFamily="2" charset="-122"/>
              </a:rPr>
              <a:t>A </a:t>
            </a:r>
            <a:r>
              <a:rPr lang="en-US" altLang="zh-CN" sz="2000" b="1" smtClean="0">
                <a:latin typeface="Courier New" pitchFamily="49" charset="0"/>
                <a:ea typeface="宋体" pitchFamily="2" charset="-122"/>
              </a:rPr>
              <a:t>home</a:t>
            </a:r>
            <a:r>
              <a:rPr lang="en-US" altLang="zh-CN" sz="2000" smtClean="0">
                <a:ea typeface="宋体" pitchFamily="2" charset="-122"/>
              </a:rPr>
              <a:t> has an interface &amp; object reference</a:t>
            </a:r>
          </a:p>
          <a:p>
            <a:pPr marL="169863" indent="-169863" eaLnBrk="1" hangingPunct="1">
              <a:spcBef>
                <a:spcPct val="30000"/>
              </a:spcBef>
            </a:pPr>
            <a:r>
              <a:rPr lang="en-US" altLang="zh-CN" sz="2000" smtClean="0">
                <a:ea typeface="宋体" pitchFamily="2" charset="-122"/>
              </a:rPr>
              <a:t>Manages one type of component </a:t>
            </a:r>
          </a:p>
          <a:p>
            <a:pPr marL="511175" lvl="1" indent="-169863" eaLnBrk="1" hangingPunct="1">
              <a:spcBef>
                <a:spcPct val="30000"/>
              </a:spcBef>
            </a:pPr>
            <a:r>
              <a:rPr lang="en-US" altLang="zh-CN" sz="2000" smtClean="0">
                <a:ea typeface="宋体" pitchFamily="2" charset="-122"/>
              </a:rPr>
              <a:t>More than one home type can manage same component type</a:t>
            </a:r>
          </a:p>
          <a:p>
            <a:pPr marL="511175" lvl="1" indent="-169863" eaLnBrk="1" hangingPunct="1">
              <a:spcBef>
                <a:spcPct val="30000"/>
              </a:spcBef>
            </a:pPr>
            <a:r>
              <a:rPr lang="en-US" altLang="zh-CN" sz="2000" smtClean="0">
                <a:ea typeface="宋体" pitchFamily="2" charset="-122"/>
              </a:rPr>
              <a:t>However, a component instance is managed by one home instance</a:t>
            </a:r>
          </a:p>
          <a:p>
            <a:pPr marL="169863" indent="-169863" eaLnBrk="1" hangingPunct="1">
              <a:spcBef>
                <a:spcPct val="30000"/>
              </a:spcBef>
            </a:pPr>
            <a:r>
              <a:rPr lang="en-US" altLang="zh-CN" sz="2000" smtClean="0">
                <a:ea typeface="宋体" pitchFamily="2" charset="-122"/>
              </a:rPr>
              <a:t>Standard </a:t>
            </a:r>
            <a:r>
              <a:rPr lang="en-US" altLang="zh-CN" sz="2000" i="1" smtClean="0">
                <a:ea typeface="宋体" pitchFamily="2" charset="-122"/>
                <a:cs typeface="Courier New" pitchFamily="49" charset="0"/>
              </a:rPr>
              <a:t>factory</a:t>
            </a:r>
            <a:r>
              <a:rPr lang="en-US" altLang="zh-CN" sz="2000" smtClean="0">
                <a:ea typeface="宋体" pitchFamily="2" charset="-122"/>
              </a:rPr>
              <a:t> &amp; </a:t>
            </a:r>
            <a:r>
              <a:rPr lang="en-US" altLang="zh-CN" sz="2000" i="1" smtClean="0">
                <a:ea typeface="宋体" pitchFamily="2" charset="-122"/>
              </a:rPr>
              <a:t>finder</a:t>
            </a:r>
            <a:r>
              <a:rPr lang="en-US" altLang="zh-CN" sz="2000" smtClean="0">
                <a:ea typeface="宋体" pitchFamily="2" charset="-122"/>
              </a:rPr>
              <a:t> operations</a:t>
            </a:r>
          </a:p>
          <a:p>
            <a:pPr marL="511175" lvl="1" indent="-169863"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create()</a:t>
            </a:r>
          </a:p>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can have user-defined operations</a:t>
            </a:r>
          </a:p>
        </p:txBody>
      </p:sp>
      <p:sp>
        <p:nvSpPr>
          <p:cNvPr id="19461" name="Text Box 5"/>
          <p:cNvSpPr txBox="1">
            <a:spLocks noChangeArrowheads="1"/>
          </p:cNvSpPr>
          <p:nvPr/>
        </p:nvSpPr>
        <p:spPr bwMode="auto">
          <a:xfrm>
            <a:off x="152400" y="762000"/>
            <a:ext cx="4419600" cy="5181600"/>
          </a:xfrm>
          <a:prstGeom prst="rect">
            <a:avLst/>
          </a:prstGeom>
          <a:noFill/>
          <a:ln w="9525">
            <a:noFill/>
            <a:miter lim="800000"/>
            <a:headEnd/>
            <a:tailEnd/>
          </a:ln>
        </p:spPr>
        <p:txBody>
          <a:bodyPr/>
          <a:lstStyle/>
          <a:p>
            <a:pPr>
              <a:spcBef>
                <a:spcPct val="30000"/>
              </a:spcBef>
            </a:pPr>
            <a:r>
              <a:rPr lang="en-US" altLang="zh-CN" sz="1500" b="1" i="0">
                <a:latin typeface="Courier New" pitchFamily="49" charset="0"/>
                <a:ea typeface="宋体" pitchFamily="2" charset="-122"/>
              </a:rPr>
              <a:t>// IDL 3</a:t>
            </a:r>
          </a:p>
          <a:p>
            <a:pPr>
              <a:spcBef>
                <a:spcPct val="30000"/>
              </a:spcBef>
            </a:pPr>
            <a:r>
              <a:rPr lang="en-US" altLang="zh-CN" sz="1500" b="1" i="0">
                <a:solidFill>
                  <a:srgbClr val="D60093"/>
                </a:solidFill>
                <a:latin typeface="Courier New" pitchFamily="49" charset="0"/>
                <a:ea typeface="宋体" pitchFamily="2" charset="-122"/>
              </a:rPr>
              <a:t>home</a:t>
            </a:r>
            <a:r>
              <a:rPr lang="en-US" altLang="zh-CN" sz="1500" b="1" i="0">
                <a:latin typeface="Courier New" pitchFamily="49" charset="0"/>
                <a:ea typeface="宋体" pitchFamily="2" charset="-122"/>
              </a:rPr>
              <a:t>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manages RateGen</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factory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p>
          <a:p>
            <a:pPr>
              <a:spcBef>
                <a:spcPct val="30000"/>
              </a:spcBef>
            </a:pPr>
            <a:endParaRPr lang="en-US" altLang="zh-CN" sz="1500" b="1" i="0">
              <a:latin typeface="Courier New" pitchFamily="49" charset="0"/>
              <a:ea typeface="宋体" pitchFamily="2" charset="-122"/>
            </a:endParaRPr>
          </a:p>
          <a:p>
            <a:pPr>
              <a:spcBef>
                <a:spcPct val="30000"/>
              </a:spcBef>
            </a:pPr>
            <a:endParaRPr lang="en-US" altLang="zh-CN" sz="1500" b="1" i="0">
              <a:latin typeface="Courier New" pitchFamily="49" charset="0"/>
              <a:ea typeface="宋体" pitchFamily="2" charset="-122"/>
            </a:endParaRPr>
          </a:p>
          <a:p>
            <a:pPr>
              <a:spcBef>
                <a:spcPct val="30000"/>
              </a:spcBef>
            </a:pPr>
            <a:r>
              <a:rPr lang="en-US" altLang="zh-CN" sz="1500" b="1" i="0">
                <a:latin typeface="Courier New" pitchFamily="49" charset="0"/>
                <a:ea typeface="宋体" pitchFamily="2" charset="-122"/>
              </a:rPr>
              <a:t>// Equivalent IDL 2</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Explicit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Components::CCMHome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Implicit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a:t>
            </a:r>
            <a:r>
              <a:rPr lang="en-US" altLang="zh-CN" sz="1500" b="1" i="0">
                <a:solidFill>
                  <a:srgbClr val="D60093"/>
                </a:solidFill>
                <a:latin typeface="Courier New" pitchFamily="49" charset="0"/>
                <a:ea typeface="宋体" pitchFamily="2" charset="-122"/>
              </a:rPr>
              <a:t>Components::KeylessCCMHome</a:t>
            </a:r>
            <a:r>
              <a:rPr lang="en-US" altLang="zh-CN" sz="1500" b="1" i="0">
                <a:latin typeface="Courier New" pitchFamily="49" charset="0"/>
                <a:ea typeface="宋体" pitchFamily="2" charset="-122"/>
              </a:rPr>
              <a:t>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a:t>
            </a:r>
            <a:r>
              <a:rPr lang="en-US" altLang="zh-CN" sz="1500" b="1" i="0">
                <a:solidFill>
                  <a:srgbClr val="D60093"/>
                </a:solidFill>
                <a:latin typeface="Courier New" pitchFamily="49" charset="0"/>
                <a:ea typeface="宋体" pitchFamily="2" charset="-122"/>
              </a:rPr>
              <a:t>create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RateGenHomeExplicit,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RateGenHomeImplicit {}; </a:t>
            </a:r>
          </a:p>
        </p:txBody>
      </p:sp>
      <p:sp>
        <p:nvSpPr>
          <p:cNvPr id="19462" name="AutoShape 6"/>
          <p:cNvSpPr>
            <a:spLocks noChangeArrowheads="1"/>
          </p:cNvSpPr>
          <p:nvPr/>
        </p:nvSpPr>
        <p:spPr bwMode="auto">
          <a:xfrm>
            <a:off x="914400" y="2101850"/>
            <a:ext cx="533400" cy="685800"/>
          </a:xfrm>
          <a:prstGeom prst="downArrow">
            <a:avLst>
              <a:gd name="adj1" fmla="val 50000"/>
              <a:gd name="adj2" fmla="val 32143"/>
            </a:avLst>
          </a:prstGeom>
          <a:noFill/>
          <a:ln w="9525">
            <a:solidFill>
              <a:schemeClr val="tx1"/>
            </a:solidFill>
            <a:miter lim="800000"/>
            <a:headEnd/>
            <a:tailEnd/>
          </a:ln>
        </p:spPr>
        <p:txBody>
          <a:bodyPr anchor="ctr">
            <a:spAutoFit/>
          </a:bodyPr>
          <a:lstStyle/>
          <a:p>
            <a:endParaRPr lang="nl-NL"/>
          </a:p>
        </p:txBody>
      </p:sp>
      <p:graphicFrame>
        <p:nvGraphicFramePr>
          <p:cNvPr id="19458" name="Object 2"/>
          <p:cNvGraphicFramePr>
            <a:graphicFrameLocks noChangeAspect="1"/>
          </p:cNvGraphicFramePr>
          <p:nvPr/>
        </p:nvGraphicFramePr>
        <p:xfrm>
          <a:off x="2901950" y="1825625"/>
          <a:ext cx="1770063" cy="1579563"/>
        </p:xfrm>
        <a:graphic>
          <a:graphicData uri="http://schemas.openxmlformats.org/presentationml/2006/ole">
            <p:oleObj spid="_x0000_s19458" name="Visio" r:id="rId4" imgW="1725399" imgH="1540346" progId="Visio.Drawing.11">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4"/>
          <p:cNvSpPr>
            <a:spLocks noGrp="1"/>
          </p:cNvSpPr>
          <p:nvPr>
            <p:ph type="sldNum" sz="quarter" idx="10"/>
          </p:nvPr>
        </p:nvSpPr>
        <p:spPr>
          <a:noFill/>
        </p:spPr>
        <p:txBody>
          <a:bodyPr/>
          <a:lstStyle/>
          <a:p>
            <a:fld id="{7EAAD9B7-937C-4930-82FE-EAAFAC8C648A}" type="slidenum">
              <a:rPr lang="zh-CN" altLang="en-US" smtClean="0">
                <a:latin typeface="Arial" charset="0"/>
              </a:rPr>
              <a:pPr/>
              <a:t>4</a:t>
            </a:fld>
            <a:endParaRPr lang="en-US" altLang="zh-CN" dirty="0" smtClean="0">
              <a:latin typeface="Arial" charset="0"/>
            </a:endParaRPr>
          </a:p>
        </p:txBody>
      </p:sp>
      <p:sp>
        <p:nvSpPr>
          <p:cNvPr id="77827" name="Rectangle 3"/>
          <p:cNvSpPr>
            <a:spLocks noGrp="1" noChangeArrowheads="1"/>
          </p:cNvSpPr>
          <p:nvPr>
            <p:ph type="body" idx="1"/>
          </p:nvPr>
        </p:nvSpPr>
        <p:spPr>
          <a:noFill/>
        </p:spPr>
        <p:txBody>
          <a:bodyPr anchor="ctr"/>
          <a:lstStyle/>
          <a:p>
            <a:pPr algn="ctr" eaLnBrk="1" hangingPunct="1">
              <a:buFont typeface="Wingdings" pitchFamily="2" charset="2"/>
              <a:buNone/>
            </a:pPr>
            <a:r>
              <a:rPr lang="en-US" altLang="zh-CN" sz="5400" dirty="0" smtClean="0">
                <a:solidFill>
                  <a:srgbClr val="FF3300"/>
                </a:solidFill>
                <a:ea typeface="ＭＳ Ｐゴシック" pitchFamily="34" charset="-128"/>
              </a:rPr>
              <a:t>Motivation &amp; Overview of Component Middleware</a:t>
            </a:r>
          </a:p>
        </p:txBody>
      </p:sp>
      <p:sp>
        <p:nvSpPr>
          <p:cNvPr id="77828"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dirty="0">
                <a:ea typeface="宋体" pitchFamily="2" charset="-122"/>
              </a:rPr>
              <a:t>www.cs.wustl.edu/~schmidt/cuj-16.doc</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F12B80BC-BFD0-46D5-98F0-4FA35A04AC4B}" type="datetime1">
              <a:rPr lang="zh-CN" altLang="en-US">
                <a:ea typeface="宋体" pitchFamily="2" charset="-122"/>
              </a:rPr>
              <a:pPr/>
              <a:t>2010-6-14</a:t>
            </a:fld>
            <a:endParaRPr lang="en-US" altLang="zh-CN">
              <a:ea typeface="宋体" pitchFamily="2" charset="-122"/>
            </a:endParaRPr>
          </a:p>
        </p:txBody>
      </p:sp>
      <p:sp>
        <p:nvSpPr>
          <p:cNvPr id="95235" name="Slide Number Placeholder 4"/>
          <p:cNvSpPr>
            <a:spLocks noGrp="1"/>
          </p:cNvSpPr>
          <p:nvPr>
            <p:ph type="sldNum" sz="quarter" idx="10"/>
          </p:nvPr>
        </p:nvSpPr>
        <p:spPr>
          <a:noFill/>
        </p:spPr>
        <p:txBody>
          <a:bodyPr/>
          <a:lstStyle/>
          <a:p>
            <a:fld id="{9B52AE4D-7A52-49F4-8752-F47B0E992C1C}" type="slidenum">
              <a:rPr lang="zh-CN" altLang="en-US" smtClean="0">
                <a:latin typeface="Arial" charset="0"/>
              </a:rPr>
              <a:pPr/>
              <a:t>40</a:t>
            </a:fld>
            <a:endParaRPr lang="en-US" altLang="zh-CN" smtClean="0">
              <a:latin typeface="Arial" charset="0"/>
            </a:endParaRPr>
          </a:p>
        </p:txBody>
      </p:sp>
      <p:sp>
        <p:nvSpPr>
          <p:cNvPr id="95236" name="Rectangle 3"/>
          <p:cNvSpPr>
            <a:spLocks noGrp="1" noChangeArrowheads="1"/>
          </p:cNvSpPr>
          <p:nvPr>
            <p:ph type="body" idx="1"/>
          </p:nvPr>
        </p:nvSpPr>
        <p:spPr>
          <a:xfrm>
            <a:off x="1773238" y="1066800"/>
            <a:ext cx="6226175"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A Quick CCM Client Example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zh-CN" sz="3200" smtClean="0">
                <a:ea typeface="宋体" pitchFamily="2" charset="-122"/>
              </a:rPr>
              <a:t>Component &amp; Home for Simple </a:t>
            </a:r>
            <a:r>
              <a:rPr lang="en-US" altLang="zh-CN" sz="3200" b="1" smtClean="0">
                <a:latin typeface="Courier New" pitchFamily="49" charset="0"/>
                <a:ea typeface="宋体" pitchFamily="2" charset="-122"/>
              </a:rPr>
              <a:t>HelloWorld</a:t>
            </a:r>
          </a:p>
        </p:txBody>
      </p:sp>
      <p:sp>
        <p:nvSpPr>
          <p:cNvPr id="96259" name="Text Box 3"/>
          <p:cNvSpPr txBox="1">
            <a:spLocks noChangeArrowheads="1"/>
          </p:cNvSpPr>
          <p:nvPr/>
        </p:nvSpPr>
        <p:spPr bwMode="auto">
          <a:xfrm>
            <a:off x="1474788" y="1038225"/>
            <a:ext cx="6194425" cy="3571875"/>
          </a:xfrm>
          <a:prstGeom prst="rect">
            <a:avLst/>
          </a:prstGeom>
          <a:noFill/>
          <a:ln w="9525">
            <a:solidFill>
              <a:schemeClr val="tx1"/>
            </a:solidFill>
            <a:miter lim="800000"/>
            <a:headEnd/>
            <a:tailEnd/>
          </a:ln>
        </p:spPr>
        <p:txBody>
          <a:bodyPr>
            <a:spAutoFit/>
          </a:bodyPr>
          <a:lstStyle/>
          <a:p>
            <a:pPr>
              <a:spcBef>
                <a:spcPct val="20000"/>
              </a:spcBef>
            </a:pPr>
            <a:r>
              <a:rPr lang="en-US" altLang="zh-CN" sz="2000" b="1" i="0">
                <a:latin typeface="Courier New" pitchFamily="49" charset="0"/>
                <a:ea typeface="宋体" pitchFamily="2" charset="-122"/>
              </a:rPr>
              <a:t>interface Hello {</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void sayHello (in string username);</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interface Goodbye {</a:t>
            </a:r>
          </a:p>
          <a:p>
            <a:pPr>
              <a:spcBef>
                <a:spcPct val="20000"/>
              </a:spcBef>
            </a:pPr>
            <a:r>
              <a:rPr lang="en-US" altLang="zh-CN" sz="2000" b="1" i="0">
                <a:latin typeface="Courier New" pitchFamily="49" charset="0"/>
                <a:ea typeface="宋体" pitchFamily="2" charset="-122"/>
              </a:rPr>
              <a:t>  void sayGoodbye (in string username);</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component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supports Hello {</a:t>
            </a:r>
          </a:p>
          <a:p>
            <a:pPr>
              <a:spcBef>
                <a:spcPct val="20000"/>
              </a:spcBef>
            </a:pPr>
            <a:r>
              <a:rPr lang="en-US" altLang="zh-CN" sz="2000" b="1" i="0">
                <a:latin typeface="Courier New" pitchFamily="49" charset="0"/>
                <a:ea typeface="宋体" pitchFamily="2" charset="-122"/>
              </a:rPr>
              <a:t>	provides Goodbye Farewell;</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home </a:t>
            </a:r>
            <a:r>
              <a:rPr lang="en-US" altLang="zh-CN" sz="2000" b="1" i="0">
                <a:solidFill>
                  <a:srgbClr val="FF3300"/>
                </a:solidFill>
                <a:latin typeface="Courier New" pitchFamily="49" charset="0"/>
                <a:ea typeface="宋体" pitchFamily="2" charset="-122"/>
              </a:rPr>
              <a:t>HelloHome</a:t>
            </a:r>
            <a:r>
              <a:rPr lang="en-US" altLang="zh-CN" sz="2000" b="1" i="0">
                <a:latin typeface="Courier New" pitchFamily="49" charset="0"/>
                <a:ea typeface="宋体" pitchFamily="2" charset="-122"/>
              </a:rPr>
              <a:t> manages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a:t>
            </a:r>
          </a:p>
        </p:txBody>
      </p:sp>
      <p:sp>
        <p:nvSpPr>
          <p:cNvPr id="96260" name="Text Box 4"/>
          <p:cNvSpPr txBox="1">
            <a:spLocks noChangeArrowheads="1"/>
          </p:cNvSpPr>
          <p:nvPr/>
        </p:nvSpPr>
        <p:spPr bwMode="auto">
          <a:xfrm>
            <a:off x="1358900" y="4691063"/>
            <a:ext cx="6654800" cy="1200329"/>
          </a:xfrm>
          <a:prstGeom prst="rect">
            <a:avLst/>
          </a:prstGeom>
          <a:noFill/>
          <a:ln w="9525">
            <a:noFill/>
            <a:miter lim="800000"/>
            <a:headEnd/>
            <a:tailEnd/>
          </a:ln>
        </p:spPr>
        <p:txBody>
          <a:bodyPr>
            <a:spAutoFit/>
          </a:bodyPr>
          <a:lstStyle/>
          <a:p>
            <a:pPr marL="169863" indent="-169863">
              <a:spcBef>
                <a:spcPct val="30000"/>
              </a:spcBef>
              <a:buFontTx/>
              <a:buChar char="•"/>
            </a:pPr>
            <a:r>
              <a:rPr lang="en-US" altLang="zh-CN" sz="2000" i="0" dirty="0">
                <a:latin typeface="Arial Unicode MS" pitchFamily="34" charset="-128"/>
                <a:ea typeface="宋体" pitchFamily="2" charset="-122"/>
              </a:rPr>
              <a:t>IDL 3 definitions for</a:t>
            </a:r>
          </a:p>
          <a:p>
            <a:pPr marL="511175" lvl="1" indent="-169863">
              <a:spcBef>
                <a:spcPct val="30000"/>
              </a:spcBef>
              <a:buFontTx/>
              <a:buChar char="•"/>
            </a:pPr>
            <a:r>
              <a:rPr lang="en-US" altLang="zh-CN" sz="2000" i="0" dirty="0">
                <a:latin typeface="Arial Unicode MS" pitchFamily="34" charset="-128"/>
                <a:ea typeface="宋体" pitchFamily="2" charset="-122"/>
              </a:rPr>
              <a:t>Component: </a:t>
            </a:r>
            <a:r>
              <a:rPr lang="en-US" altLang="zh-CN" sz="2000" b="1" i="0" dirty="0" err="1">
                <a:solidFill>
                  <a:srgbClr val="FF3300"/>
                </a:solidFill>
                <a:latin typeface="Courier New" pitchFamily="49" charset="0"/>
                <a:ea typeface="宋体" pitchFamily="2" charset="-122"/>
              </a:rPr>
              <a:t>HelloWorld</a:t>
            </a:r>
            <a:endParaRPr lang="en-US" altLang="zh-CN" sz="2000" b="1" i="0" dirty="0">
              <a:solidFill>
                <a:srgbClr val="FF3300"/>
              </a:solidFill>
              <a:latin typeface="Courier New" pitchFamily="49" charset="0"/>
              <a:ea typeface="宋体" pitchFamily="2" charset="-122"/>
            </a:endParaRPr>
          </a:p>
          <a:p>
            <a:pPr marL="511175" lvl="1" indent="-169863">
              <a:spcBef>
                <a:spcPct val="30000"/>
              </a:spcBef>
              <a:buFontTx/>
              <a:buChar char="•"/>
            </a:pPr>
            <a:r>
              <a:rPr lang="en-US" altLang="zh-CN" sz="2000" i="0" dirty="0">
                <a:latin typeface="Arial Unicode MS" pitchFamily="34" charset="-128"/>
                <a:ea typeface="宋体" pitchFamily="2" charset="-122"/>
              </a:rPr>
              <a:t>Managing home: </a:t>
            </a:r>
            <a:r>
              <a:rPr lang="en-US" altLang="zh-CN" sz="2000" b="1" i="0" dirty="0" err="1" smtClean="0">
                <a:solidFill>
                  <a:srgbClr val="FF3300"/>
                </a:solidFill>
                <a:latin typeface="Courier New" pitchFamily="49" charset="0"/>
                <a:ea typeface="宋体" pitchFamily="2" charset="-122"/>
              </a:rPr>
              <a:t>HelloHome</a:t>
            </a:r>
            <a:endParaRPr lang="en-US" altLang="zh-CN" sz="2000" b="1" i="0" dirty="0">
              <a:solidFill>
                <a:srgbClr val="FF3300"/>
              </a:solidFill>
              <a:latin typeface="Courier New" pitchFamily="49" charset="0"/>
              <a:ea typeface="宋体"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200" smtClean="0">
                <a:ea typeface="宋体" pitchFamily="2" charset="-122"/>
              </a:rPr>
              <a:t>The Client OMG IDL Mapping</a:t>
            </a:r>
          </a:p>
        </p:txBody>
      </p:sp>
      <p:sp>
        <p:nvSpPr>
          <p:cNvPr id="97283" name="Rectangle 3"/>
          <p:cNvSpPr>
            <a:spLocks noGrp="1" noChangeArrowheads="1"/>
          </p:cNvSpPr>
          <p:nvPr>
            <p:ph type="body" idx="1"/>
          </p:nvPr>
        </p:nvSpPr>
        <p:spPr>
          <a:xfrm>
            <a:off x="152400" y="990600"/>
            <a:ext cx="5622925" cy="5181600"/>
          </a:xfrm>
        </p:spPr>
        <p:txBody>
          <a:bodyPr/>
          <a:lstStyle/>
          <a:p>
            <a:pPr marL="168275" indent="-168275" eaLnBrk="1" hangingPunct="1">
              <a:spcBef>
                <a:spcPct val="50000"/>
              </a:spcBef>
            </a:pPr>
            <a:r>
              <a:rPr lang="en-US" altLang="zh-CN" sz="2000" smtClean="0">
                <a:ea typeface="宋体" pitchFamily="2" charset="-122"/>
              </a:rPr>
              <a:t>As we’ve seen, each OMG IDL 3.0 construction has an equivalent in terms of OMG IDL 2.x</a:t>
            </a:r>
          </a:p>
          <a:p>
            <a:pPr marL="168275" indent="-168275" eaLnBrk="1" hangingPunct="1">
              <a:spcBef>
                <a:spcPct val="50000"/>
              </a:spcBef>
            </a:pPr>
            <a:r>
              <a:rPr lang="en-US" altLang="zh-CN" sz="2000" smtClean="0">
                <a:ea typeface="宋体" pitchFamily="2" charset="-122"/>
              </a:rPr>
              <a:t>Component &amp; home types are viewed by clients through the CCM client-side OMG IDL mapping</a:t>
            </a:r>
          </a:p>
          <a:p>
            <a:pPr marL="168275" indent="-168275" eaLnBrk="1" hangingPunct="1">
              <a:spcBef>
                <a:spcPct val="50000"/>
              </a:spcBef>
            </a:pPr>
            <a:r>
              <a:rPr lang="en-US" altLang="zh-CN" sz="2000" smtClean="0">
                <a:ea typeface="宋体" pitchFamily="2" charset="-122"/>
              </a:rPr>
              <a:t>This mapping requires no change in CORBA’s client programming language mapping</a:t>
            </a:r>
          </a:p>
          <a:p>
            <a:pPr marL="512763" lvl="1" indent="-168275" eaLnBrk="1" hangingPunct="1">
              <a:spcBef>
                <a:spcPct val="50000"/>
              </a:spcBef>
            </a:pPr>
            <a:r>
              <a:rPr lang="en-US" altLang="zh-CN" sz="2000" smtClean="0">
                <a:ea typeface="宋体" pitchFamily="2" charset="-122"/>
              </a:rPr>
              <a:t>i.e., clients still use their favorite IDL-oriented tools, such as CORBA stub generators, etc.</a:t>
            </a:r>
          </a:p>
          <a:p>
            <a:pPr marL="168275" indent="-168275" eaLnBrk="1" hangingPunct="1">
              <a:spcBef>
                <a:spcPct val="50000"/>
              </a:spcBef>
            </a:pPr>
            <a:r>
              <a:rPr lang="en-US" altLang="zh-CN" sz="2000" smtClean="0">
                <a:ea typeface="宋体" pitchFamily="2" charset="-122"/>
              </a:rPr>
              <a:t>Clients need not be “component-aware”</a:t>
            </a:r>
          </a:p>
          <a:p>
            <a:pPr marL="512763" lvl="1" indent="-168275" eaLnBrk="1" hangingPunct="1">
              <a:spcBef>
                <a:spcPct val="50000"/>
              </a:spcBef>
            </a:pPr>
            <a:r>
              <a:rPr lang="en-US" altLang="zh-CN" sz="2000" smtClean="0">
                <a:ea typeface="宋体" pitchFamily="2" charset="-122"/>
              </a:rPr>
              <a:t>i.e., they can just invoke interface operations</a:t>
            </a:r>
          </a:p>
        </p:txBody>
      </p:sp>
      <p:sp>
        <p:nvSpPr>
          <p:cNvPr id="97284" name="Rectangle 15"/>
          <p:cNvSpPr>
            <a:spLocks noChangeArrowheads="1"/>
          </p:cNvSpPr>
          <p:nvPr/>
        </p:nvSpPr>
        <p:spPr bwMode="auto">
          <a:xfrm>
            <a:off x="5854700" y="1181100"/>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 2.x</a:t>
            </a:r>
          </a:p>
        </p:txBody>
      </p:sp>
      <p:sp>
        <p:nvSpPr>
          <p:cNvPr id="97285" name="Rectangle 16"/>
          <p:cNvSpPr>
            <a:spLocks noChangeArrowheads="1"/>
          </p:cNvSpPr>
          <p:nvPr/>
        </p:nvSpPr>
        <p:spPr bwMode="auto">
          <a:xfrm>
            <a:off x="7518400" y="3163888"/>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a:t>
            </a:r>
          </a:p>
          <a:p>
            <a:pPr algn="ctr">
              <a:spcBef>
                <a:spcPct val="0"/>
              </a:spcBef>
            </a:pPr>
            <a:r>
              <a:rPr lang="fr-FR" sz="2000" b="1" i="0">
                <a:latin typeface="Tahoma" pitchFamily="34" charset="0"/>
              </a:rPr>
              <a:t>3.0</a:t>
            </a:r>
          </a:p>
        </p:txBody>
      </p:sp>
      <p:sp>
        <p:nvSpPr>
          <p:cNvPr id="97286" name="Rectangle 17"/>
          <p:cNvSpPr>
            <a:spLocks noChangeArrowheads="1"/>
          </p:cNvSpPr>
          <p:nvPr/>
        </p:nvSpPr>
        <p:spPr bwMode="auto">
          <a:xfrm>
            <a:off x="5905500" y="5140325"/>
            <a:ext cx="1658938" cy="1001713"/>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Standard C++/Java</a:t>
            </a:r>
          </a:p>
          <a:p>
            <a:pPr algn="ctr">
              <a:spcBef>
                <a:spcPct val="0"/>
              </a:spcBef>
            </a:pPr>
            <a:r>
              <a:rPr lang="fr-FR" sz="2000" b="1" i="0">
                <a:latin typeface="Tahoma" pitchFamily="34" charset="0"/>
              </a:rPr>
              <a:t>Mappings</a:t>
            </a:r>
          </a:p>
        </p:txBody>
      </p:sp>
      <p:cxnSp>
        <p:nvCxnSpPr>
          <p:cNvPr id="97287" name="AutoShape 18"/>
          <p:cNvCxnSpPr>
            <a:cxnSpLocks noChangeShapeType="1"/>
            <a:stCxn id="97286" idx="0"/>
            <a:endCxn id="97285" idx="2"/>
          </p:cNvCxnSpPr>
          <p:nvPr/>
        </p:nvCxnSpPr>
        <p:spPr bwMode="auto">
          <a:xfrm flipV="1">
            <a:off x="6735763" y="4027488"/>
            <a:ext cx="1503362" cy="1112837"/>
          </a:xfrm>
          <a:prstGeom prst="straightConnector1">
            <a:avLst/>
          </a:prstGeom>
          <a:noFill/>
          <a:ln w="9525">
            <a:solidFill>
              <a:schemeClr val="tx1"/>
            </a:solidFill>
            <a:round/>
            <a:headEnd type="triangle" w="med" len="med"/>
            <a:tailEnd/>
          </a:ln>
        </p:spPr>
      </p:cxnSp>
      <p:cxnSp>
        <p:nvCxnSpPr>
          <p:cNvPr id="97288" name="AutoShape 19"/>
          <p:cNvCxnSpPr>
            <a:cxnSpLocks noChangeShapeType="1"/>
            <a:stCxn id="97285" idx="0"/>
            <a:endCxn id="97284" idx="2"/>
          </p:cNvCxnSpPr>
          <p:nvPr/>
        </p:nvCxnSpPr>
        <p:spPr bwMode="auto">
          <a:xfrm flipH="1" flipV="1">
            <a:off x="6575425" y="2044700"/>
            <a:ext cx="1663700" cy="1119188"/>
          </a:xfrm>
          <a:prstGeom prst="straightConnector1">
            <a:avLst/>
          </a:prstGeom>
          <a:noFill/>
          <a:ln w="9525">
            <a:solidFill>
              <a:schemeClr val="tx1"/>
            </a:solidFill>
            <a:round/>
            <a:headEnd/>
            <a:tailEnd type="triangle" w="med" len="med"/>
          </a:ln>
        </p:spPr>
      </p:cxnSp>
      <p:sp>
        <p:nvSpPr>
          <p:cNvPr id="97289" name="Text Box 20"/>
          <p:cNvSpPr txBox="1">
            <a:spLocks noChangeArrowheads="1"/>
          </p:cNvSpPr>
          <p:nvPr/>
        </p:nvSpPr>
        <p:spPr bwMode="auto">
          <a:xfrm>
            <a:off x="7780338" y="2470150"/>
            <a:ext cx="969962" cy="366713"/>
          </a:xfrm>
          <a:prstGeom prst="rect">
            <a:avLst/>
          </a:prstGeom>
          <a:noFill/>
          <a:ln w="9525">
            <a:noFill/>
            <a:miter lim="800000"/>
            <a:headEnd/>
            <a:tailEnd/>
          </a:ln>
        </p:spPr>
        <p:txBody>
          <a:bodyPr wrap="none">
            <a:spAutoFit/>
          </a:bodyPr>
          <a:lstStyle/>
          <a:p>
            <a:pPr>
              <a:spcBef>
                <a:spcPct val="0"/>
              </a:spcBef>
            </a:pPr>
            <a:r>
              <a:rPr lang="fr-FR">
                <a:latin typeface="Tahoma" pitchFamily="34" charset="0"/>
              </a:rPr>
              <a:t>extends</a:t>
            </a:r>
          </a:p>
        </p:txBody>
      </p:sp>
      <p:sp>
        <p:nvSpPr>
          <p:cNvPr id="97290" name="Text Box 21"/>
          <p:cNvSpPr txBox="1">
            <a:spLocks noChangeArrowheads="1"/>
          </p:cNvSpPr>
          <p:nvPr/>
        </p:nvSpPr>
        <p:spPr bwMode="auto">
          <a:xfrm>
            <a:off x="5810250" y="4532313"/>
            <a:ext cx="1181100" cy="366712"/>
          </a:xfrm>
          <a:prstGeom prst="rect">
            <a:avLst/>
          </a:prstGeom>
          <a:noFill/>
          <a:ln w="9525">
            <a:noFill/>
            <a:miter lim="800000"/>
            <a:headEnd/>
            <a:tailEnd/>
          </a:ln>
        </p:spPr>
        <p:txBody>
          <a:bodyPr wrap="none">
            <a:spAutoFit/>
          </a:bodyPr>
          <a:lstStyle/>
          <a:p>
            <a:pPr>
              <a:spcBef>
                <a:spcPct val="0"/>
              </a:spcBef>
            </a:pPr>
            <a:r>
              <a:rPr lang="fr-FR">
                <a:latin typeface="Tahoma" pitchFamily="34" charset="0"/>
              </a:rPr>
              <a:t>generates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z="3200" smtClean="0">
                <a:ea typeface="宋体" pitchFamily="2" charset="-122"/>
              </a:rPr>
              <a:t>Simple Client for </a:t>
            </a:r>
            <a:r>
              <a:rPr lang="en-US" altLang="zh-CN" sz="3200" b="1" smtClean="0">
                <a:latin typeface="Courier New" pitchFamily="49" charset="0"/>
                <a:ea typeface="宋体" pitchFamily="2" charset="-122"/>
              </a:rPr>
              <a:t>HelloWorld</a:t>
            </a:r>
            <a:r>
              <a:rPr lang="en-US" altLang="zh-CN" sz="3200" smtClean="0">
                <a:ea typeface="宋体" pitchFamily="2" charset="-122"/>
              </a:rPr>
              <a:t> Component</a:t>
            </a:r>
          </a:p>
        </p:txBody>
      </p:sp>
      <p:sp>
        <p:nvSpPr>
          <p:cNvPr id="98307" name="Rectangle 3"/>
          <p:cNvSpPr>
            <a:spLocks noChangeArrowheads="1"/>
          </p:cNvSpPr>
          <p:nvPr/>
        </p:nvSpPr>
        <p:spPr bwMode="auto">
          <a:xfrm>
            <a:off x="76200" y="923925"/>
            <a:ext cx="6067425" cy="4448175"/>
          </a:xfrm>
          <a:prstGeom prst="rect">
            <a:avLst/>
          </a:prstGeom>
          <a:noFill/>
          <a:ln w="9525">
            <a:solidFill>
              <a:schemeClr val="tx1"/>
            </a:solidFill>
            <a:miter lim="800000"/>
            <a:headEnd/>
            <a:tailEnd/>
          </a:ln>
        </p:spPr>
        <p:txBody>
          <a:bodyPr>
            <a:spAutoFit/>
          </a:bodyPr>
          <a:lstStyle/>
          <a:p>
            <a:pPr>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a:spcBef>
                <a:spcPct val="5000"/>
              </a:spcBef>
            </a:pPr>
            <a:r>
              <a:rPr lang="en-US" altLang="zh-CN" sz="1600" b="1" i="0">
                <a:latin typeface="Courier New" pitchFamily="49" charset="0"/>
                <a:ea typeface="宋体" pitchFamily="2" charset="-122"/>
              </a:rPr>
              <a:t> 2 main (int argc, char *argv[])</a:t>
            </a:r>
          </a:p>
          <a:p>
            <a:pPr>
              <a:spcBef>
                <a:spcPct val="5000"/>
              </a:spcBef>
            </a:pPr>
            <a:r>
              <a:rPr lang="en-US" altLang="zh-CN" sz="1600" b="1" i="0">
                <a:latin typeface="Courier New" pitchFamily="49" charset="0"/>
                <a:ea typeface="宋体" pitchFamily="2" charset="-122"/>
              </a:rPr>
              <a:t> 3 {</a:t>
            </a:r>
          </a:p>
          <a:p>
            <a:pPr>
              <a:spcBef>
                <a:spcPct val="5000"/>
              </a:spcBef>
            </a:pPr>
            <a:r>
              <a:rPr lang="en-US" altLang="zh-CN" sz="1600" b="1" i="0">
                <a:latin typeface="Courier New" pitchFamily="49" charset="0"/>
                <a:ea typeface="宋体" pitchFamily="2" charset="-122"/>
              </a:rPr>
              <a:t> 4   CORBA::ORB_var orb = </a:t>
            </a:r>
          </a:p>
          <a:p>
            <a:pPr>
              <a:spcBef>
                <a:spcPct val="5000"/>
              </a:spcBef>
            </a:pPr>
            <a:r>
              <a:rPr lang="en-US" altLang="zh-CN" sz="1600" b="1" i="0">
                <a:latin typeface="Courier New" pitchFamily="49" charset="0"/>
                <a:ea typeface="宋体" pitchFamily="2" charset="-122"/>
              </a:rPr>
              <a:t> 5     CORBA::ORB_init (argc, argv);</a:t>
            </a:r>
          </a:p>
          <a:p>
            <a:pPr>
              <a:spcBef>
                <a:spcPct val="5000"/>
              </a:spcBef>
            </a:pPr>
            <a:r>
              <a:rPr lang="en-US" altLang="zh-CN" sz="1600" b="1" i="0">
                <a:latin typeface="Courier New" pitchFamily="49" charset="0"/>
                <a:ea typeface="宋体" pitchFamily="2" charset="-122"/>
              </a:rPr>
              <a:t> 6   CORBA::Object_var o =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7     orb-&gt;resolve_initial_references </a:t>
            </a:r>
          </a:p>
          <a:p>
            <a:pPr>
              <a:spcBef>
                <a:spcPct val="5000"/>
              </a:spcBef>
            </a:pPr>
            <a:r>
              <a:rPr lang="en-US" altLang="zh-CN" sz="1600" b="1" i="0">
                <a:latin typeface="Courier New" pitchFamily="49" charset="0"/>
                <a:ea typeface="宋体" pitchFamily="2" charset="-122"/>
              </a:rPr>
              <a:t> 8		("NameService");</a:t>
            </a:r>
          </a:p>
          <a:p>
            <a:pPr>
              <a:spcBef>
                <a:spcPct val="5000"/>
              </a:spcBef>
            </a:pPr>
            <a:r>
              <a:rPr lang="en-US" altLang="zh-CN" sz="1600" b="1" i="0">
                <a:latin typeface="Courier New" pitchFamily="49" charset="0"/>
                <a:ea typeface="宋体" pitchFamily="2" charset="-122"/>
              </a:rPr>
              <a:t> 9   CosNaming::NamingContextExt_var nc =</a:t>
            </a:r>
          </a:p>
          <a:p>
            <a:pPr>
              <a:spcBef>
                <a:spcPct val="5000"/>
              </a:spcBef>
            </a:pPr>
            <a:r>
              <a:rPr lang="en-US" altLang="zh-CN" sz="1600" b="1" i="0">
                <a:latin typeface="Courier New" pitchFamily="49" charset="0"/>
                <a:ea typeface="宋体" pitchFamily="2" charset="-122"/>
              </a:rPr>
              <a:t>10     CosNaming::NamingContextExt::_narrow (o);</a:t>
            </a:r>
          </a:p>
          <a:p>
            <a:pPr>
              <a:spcBef>
                <a:spcPct val="5000"/>
              </a:spcBef>
            </a:pPr>
            <a:r>
              <a:rPr lang="en-US" altLang="zh-CN" sz="1600" b="1" i="0">
                <a:latin typeface="Courier New" pitchFamily="49" charset="0"/>
                <a:ea typeface="宋体" pitchFamily="2" charset="-122"/>
              </a:rPr>
              <a:t>11   o = nc-&gt;resolve_str (“myHelloHome");</a:t>
            </a:r>
          </a:p>
          <a:p>
            <a:pPr>
              <a:spcBef>
                <a:spcPct val="5000"/>
              </a:spcBef>
            </a:pPr>
            <a:r>
              <a:rPr lang="en-US" altLang="zh-CN" sz="1600" b="1" i="0">
                <a:latin typeface="Courier New" pitchFamily="49" charset="0"/>
                <a:ea typeface="宋体" pitchFamily="2" charset="-122"/>
              </a:rPr>
              <a:t>12   HelloHome_var hh = HelloHome::_narrow (o);</a:t>
            </a:r>
          </a:p>
          <a:p>
            <a:pPr>
              <a:spcBef>
                <a:spcPct val="5000"/>
              </a:spcBef>
            </a:pPr>
            <a:r>
              <a:rPr lang="en-US" altLang="zh-CN" sz="1600" b="1" i="0">
                <a:solidFill>
                  <a:srgbClr val="D60093"/>
                </a:solidFill>
                <a:latin typeface="Courier New" pitchFamily="49" charset="0"/>
                <a:ea typeface="宋体" pitchFamily="2" charset="-122"/>
              </a:rPr>
              <a:t>13   HelloWorld_var hw = hh-&gt;create ();</a:t>
            </a:r>
          </a:p>
          <a:p>
            <a:pPr>
              <a:spcBef>
                <a:spcPct val="5000"/>
              </a:spcBef>
            </a:pPr>
            <a:r>
              <a:rPr lang="en-US" altLang="zh-CN" sz="1600" b="1" i="0">
                <a:solidFill>
                  <a:srgbClr val="D60093"/>
                </a:solidFill>
                <a:latin typeface="Courier New" pitchFamily="49" charset="0"/>
                <a:ea typeface="宋体" pitchFamily="2" charset="-122"/>
              </a:rPr>
              <a:t>14   hw-&gt;sayHello (“Dennis &amp; Brian”);</a:t>
            </a:r>
          </a:p>
          <a:p>
            <a:pPr>
              <a:spcBef>
                <a:spcPct val="5000"/>
              </a:spcBef>
            </a:pPr>
            <a:r>
              <a:rPr lang="en-US" altLang="zh-CN" sz="1600" b="1" i="0">
                <a:solidFill>
                  <a:srgbClr val="D60093"/>
                </a:solidFill>
                <a:latin typeface="Courier New" pitchFamily="49" charset="0"/>
                <a:ea typeface="宋体" pitchFamily="2" charset="-122"/>
              </a:rPr>
              <a:t>15   hw-&gt;remove ();</a:t>
            </a:r>
          </a:p>
          <a:p>
            <a:pPr>
              <a:spcBef>
                <a:spcPct val="5000"/>
              </a:spcBef>
            </a:pPr>
            <a:r>
              <a:rPr lang="en-US" altLang="zh-CN" sz="1600" b="1" i="0">
                <a:latin typeface="Courier New" pitchFamily="49" charset="0"/>
                <a:ea typeface="宋体" pitchFamily="2" charset="-122"/>
              </a:rPr>
              <a:t>16   return 0;</a:t>
            </a:r>
          </a:p>
          <a:p>
            <a:pPr>
              <a:spcBef>
                <a:spcPct val="5000"/>
              </a:spcBef>
            </a:pPr>
            <a:r>
              <a:rPr lang="en-US" altLang="zh-CN" sz="1600" b="1" i="0">
                <a:latin typeface="Courier New" pitchFamily="49" charset="0"/>
                <a:ea typeface="宋体" pitchFamily="2" charset="-122"/>
              </a:rPr>
              <a:t>17 }</a:t>
            </a:r>
          </a:p>
        </p:txBody>
      </p:sp>
      <p:sp>
        <p:nvSpPr>
          <p:cNvPr id="98308" name="Text Box 4"/>
          <p:cNvSpPr txBox="1">
            <a:spLocks noChangeArrowheads="1"/>
          </p:cNvSpPr>
          <p:nvPr/>
        </p:nvSpPr>
        <p:spPr bwMode="auto">
          <a:xfrm>
            <a:off x="6689725" y="1792288"/>
            <a:ext cx="2301875" cy="457200"/>
          </a:xfrm>
          <a:prstGeom prst="rect">
            <a:avLst/>
          </a:prstGeom>
          <a:noFill/>
          <a:ln w="9525">
            <a:noFill/>
            <a:miter lim="800000"/>
            <a:headEnd/>
            <a:tailEnd/>
          </a:ln>
        </p:spPr>
        <p:txBody>
          <a:bodyPr>
            <a:spAutoFit/>
          </a:bodyPr>
          <a:lstStyle/>
          <a:p>
            <a:pPr algn="ctr"/>
            <a:endParaRPr lang="zh-CN" altLang="en-US" sz="2400" i="0">
              <a:latin typeface="Arial Unicode MS" pitchFamily="34" charset="-128"/>
              <a:ea typeface="宋体" pitchFamily="2" charset="-122"/>
            </a:endParaRPr>
          </a:p>
        </p:txBody>
      </p:sp>
      <p:sp>
        <p:nvSpPr>
          <p:cNvPr id="98309" name="Text Box 5"/>
          <p:cNvSpPr txBox="1">
            <a:spLocks noChangeArrowheads="1"/>
          </p:cNvSpPr>
          <p:nvPr/>
        </p:nvSpPr>
        <p:spPr bwMode="auto">
          <a:xfrm>
            <a:off x="6084888" y="868363"/>
            <a:ext cx="3135312" cy="5172075"/>
          </a:xfrm>
          <a:prstGeom prst="rect">
            <a:avLst/>
          </a:prstGeom>
          <a:noFill/>
          <a:ln w="9525">
            <a:noFill/>
            <a:miter lim="800000"/>
            <a:headEnd/>
            <a:tailEnd/>
          </a:ln>
        </p:spPr>
        <p:txBody>
          <a:bodyPr>
            <a:spAutoFit/>
          </a:bodyPr>
          <a:lstStyle/>
          <a:p>
            <a:pPr marL="115888" indent="-115888">
              <a:spcBef>
                <a:spcPct val="40000"/>
              </a:spcBef>
              <a:buFontTx/>
              <a:buChar char="•"/>
            </a:pPr>
            <a:r>
              <a:rPr lang="en-US" altLang="zh-CN" sz="2000" i="0">
                <a:ea typeface="宋体" pitchFamily="2" charset="-122"/>
              </a:rPr>
              <a:t>Lines 4-10: Perform standard ORB bootstrapping</a:t>
            </a:r>
          </a:p>
          <a:p>
            <a:pPr marL="115888" indent="-115888">
              <a:spcBef>
                <a:spcPct val="40000"/>
              </a:spcBef>
              <a:buFontTx/>
              <a:buChar char="•"/>
            </a:pPr>
            <a:r>
              <a:rPr lang="en-US" altLang="zh-CN" sz="2000" i="0">
                <a:ea typeface="宋体" pitchFamily="2" charset="-122"/>
              </a:rPr>
              <a:t>Lines 11-12: Obtain object reference to home via Naming Service</a:t>
            </a:r>
          </a:p>
          <a:p>
            <a:pPr marL="115888" indent="-115888">
              <a:spcBef>
                <a:spcPct val="40000"/>
              </a:spcBef>
              <a:buFontTx/>
              <a:buChar char="•"/>
            </a:pPr>
            <a:r>
              <a:rPr lang="en-US" altLang="zh-CN" sz="2000" i="0">
                <a:ea typeface="宋体" pitchFamily="2" charset="-122"/>
              </a:rPr>
              <a:t>Line 13: Use home to create component</a:t>
            </a:r>
          </a:p>
          <a:p>
            <a:pPr marL="115888" indent="-115888">
              <a:spcBef>
                <a:spcPct val="40000"/>
              </a:spcBef>
              <a:buFontTx/>
              <a:buChar char="•"/>
            </a:pPr>
            <a:r>
              <a:rPr lang="en-US" altLang="zh-CN" sz="2000" i="0">
                <a:ea typeface="宋体" pitchFamily="2" charset="-122"/>
              </a:rPr>
              <a:t>Line 14: Invoke remote operation</a:t>
            </a:r>
          </a:p>
          <a:p>
            <a:pPr marL="115888" indent="-115888">
              <a:spcBef>
                <a:spcPct val="40000"/>
              </a:spcBef>
              <a:buFontTx/>
              <a:buChar char="•"/>
            </a:pPr>
            <a:r>
              <a:rPr lang="en-US" altLang="zh-CN" sz="2000" i="0">
                <a:ea typeface="宋体" pitchFamily="2" charset="-122"/>
              </a:rPr>
              <a:t>Line 15: Remove component instance</a:t>
            </a:r>
          </a:p>
          <a:p>
            <a:pPr marL="341313" lvl="1" indent="-107950">
              <a:spcBef>
                <a:spcPct val="40000"/>
              </a:spcBef>
              <a:buFontTx/>
              <a:buChar char="•"/>
            </a:pPr>
            <a:r>
              <a:rPr lang="en-US" altLang="zh-CN" i="0">
                <a:ea typeface="宋体" pitchFamily="2" charset="-122"/>
              </a:rPr>
              <a:t>Clients don’t always need to manage component lifecycle directly</a:t>
            </a:r>
          </a:p>
        </p:txBody>
      </p:sp>
      <p:sp>
        <p:nvSpPr>
          <p:cNvPr id="98310" name="Rectangle 6"/>
          <p:cNvSpPr>
            <a:spLocks noChangeArrowheads="1"/>
          </p:cNvSpPr>
          <p:nvPr/>
        </p:nvSpPr>
        <p:spPr bwMode="auto">
          <a:xfrm>
            <a:off x="76200" y="5480050"/>
            <a:ext cx="6096000" cy="712788"/>
          </a:xfrm>
          <a:prstGeom prst="rect">
            <a:avLst/>
          </a:prstGeom>
          <a:noFill/>
          <a:ln w="9525">
            <a:solidFill>
              <a:schemeClr val="tx1"/>
            </a:solidFill>
            <a:miter lim="800000"/>
            <a:headEnd/>
            <a:tailEnd/>
          </a:ln>
        </p:spPr>
        <p:txBody>
          <a:bodyPr>
            <a:spAutoFit/>
          </a:bodyPr>
          <a:lstStyle/>
          <a:p>
            <a:r>
              <a:rPr lang="en-US" altLang="zh-CN" sz="1600" b="1" i="0">
                <a:latin typeface="Courier New" pitchFamily="49" charset="0"/>
                <a:ea typeface="宋体" pitchFamily="2" charset="-122"/>
              </a:rPr>
              <a:t>$ ./hello-client # Triggers this on the server:</a:t>
            </a:r>
          </a:p>
          <a:p>
            <a:r>
              <a:rPr lang="en-US" altLang="zh-CN" sz="1600" b="1" i="0">
                <a:latin typeface="Courier New" pitchFamily="49" charset="0"/>
                <a:ea typeface="宋体" pitchFamily="2" charset="-122"/>
              </a:rPr>
              <a:t>Hello World!  -- from Dennis &amp; Brian.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69C7C05-0D93-4BE4-9BD4-609CDABF2495}" type="datetime1">
              <a:rPr lang="zh-CN" altLang="en-US">
                <a:ea typeface="宋体" pitchFamily="2" charset="-122"/>
              </a:rPr>
              <a:pPr/>
              <a:t>2010-6-14</a:t>
            </a:fld>
            <a:endParaRPr lang="en-US" altLang="zh-CN">
              <a:ea typeface="宋体" pitchFamily="2" charset="-122"/>
            </a:endParaRPr>
          </a:p>
        </p:txBody>
      </p:sp>
      <p:sp>
        <p:nvSpPr>
          <p:cNvPr id="99331" name="Slide Number Placeholder 4"/>
          <p:cNvSpPr>
            <a:spLocks noGrp="1"/>
          </p:cNvSpPr>
          <p:nvPr>
            <p:ph type="sldNum" sz="quarter" idx="10"/>
          </p:nvPr>
        </p:nvSpPr>
        <p:spPr>
          <a:noFill/>
        </p:spPr>
        <p:txBody>
          <a:bodyPr/>
          <a:lstStyle/>
          <a:p>
            <a:fld id="{B8D3FD29-48EB-4469-A9B1-EEDF719F1470}" type="slidenum">
              <a:rPr lang="zh-CN" altLang="en-US" smtClean="0">
                <a:latin typeface="Arial" charset="0"/>
              </a:rPr>
              <a:pPr/>
              <a:t>44</a:t>
            </a:fld>
            <a:endParaRPr lang="en-US" altLang="zh-CN" smtClean="0">
              <a:latin typeface="Arial" charset="0"/>
            </a:endParaRPr>
          </a:p>
        </p:txBody>
      </p:sp>
      <p:sp>
        <p:nvSpPr>
          <p:cNvPr id="99332"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Features in Depth</a:t>
            </a:r>
          </a:p>
        </p:txBody>
      </p:sp>
      <p:sp>
        <p:nvSpPr>
          <p:cNvPr id="99333"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www.cs.wustl.edu/~schmidt/cuj-17.doc</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descr="15209_sq250"/>
          <p:cNvPicPr>
            <a:picLocks noGrp="1" noChangeAspect="1" noChangeArrowheads="1"/>
          </p:cNvPicPr>
          <p:nvPr>
            <p:ph sz="quarter" idx="2"/>
          </p:nvPr>
        </p:nvPicPr>
        <p:blipFill>
          <a:blip r:embed="rId3"/>
          <a:srcRect/>
          <a:stretch>
            <a:fillRect/>
          </a:stretch>
        </p:blipFill>
        <p:spPr>
          <a:xfrm>
            <a:off x="6170613" y="2516188"/>
            <a:ext cx="2703512" cy="2706687"/>
          </a:xfrm>
          <a:noFill/>
        </p:spPr>
      </p:pic>
      <p:sp>
        <p:nvSpPr>
          <p:cNvPr id="100355" name="Rectangle 2"/>
          <p:cNvSpPr>
            <a:spLocks noGrp="1" noChangeArrowheads="1"/>
          </p:cNvSpPr>
          <p:nvPr>
            <p:ph type="title"/>
          </p:nvPr>
        </p:nvSpPr>
        <p:spPr/>
        <p:txBody>
          <a:bodyPr/>
          <a:lstStyle/>
          <a:p>
            <a:pPr eaLnBrk="1" hangingPunct="1"/>
            <a:r>
              <a:rPr lang="en-US" altLang="zh-CN" sz="3200" smtClean="0">
                <a:ea typeface="宋体" pitchFamily="2" charset="-122"/>
              </a:rPr>
              <a:t>Components Can Offer Different Views</a:t>
            </a:r>
          </a:p>
        </p:txBody>
      </p:sp>
      <p:sp>
        <p:nvSpPr>
          <p:cNvPr id="100356" name="Rectangle 3"/>
          <p:cNvSpPr>
            <a:spLocks noGrp="1" noChangeArrowheads="1"/>
          </p:cNvSpPr>
          <p:nvPr>
            <p:ph type="body" sz="half" idx="1"/>
          </p:nvPr>
        </p:nvSpPr>
        <p:spPr>
          <a:xfrm>
            <a:off x="0" y="877888"/>
            <a:ext cx="8820150" cy="5332412"/>
          </a:xfrm>
        </p:spPr>
        <p:txBody>
          <a:bodyPr/>
          <a:lstStyle/>
          <a:p>
            <a:pPr marL="169863" indent="-169863" eaLnBrk="1" hangingPunct="1">
              <a:spcBef>
                <a:spcPct val="60000"/>
              </a:spcBef>
            </a:pPr>
            <a:r>
              <a:rPr lang="en-US" altLang="zh-CN" sz="2000" smtClean="0">
                <a:ea typeface="宋体" pitchFamily="2" charset="-122"/>
              </a:rPr>
              <a:t>Context </a:t>
            </a:r>
          </a:p>
          <a:p>
            <a:pPr marL="511175" lvl="1" indent="-169863" eaLnBrk="1" hangingPunct="1">
              <a:spcBef>
                <a:spcPct val="60000"/>
              </a:spcBef>
            </a:pPr>
            <a:r>
              <a:rPr lang="en-US" altLang="zh-CN" sz="2000" smtClean="0">
                <a:ea typeface="宋体" pitchFamily="2" charset="-122"/>
              </a:rPr>
              <a:t>Components need to collaborate with other types of components</a:t>
            </a:r>
          </a:p>
          <a:p>
            <a:pPr marL="511175" lvl="1" indent="-169863" eaLnBrk="1" hangingPunct="1">
              <a:spcBef>
                <a:spcPct val="60000"/>
              </a:spcBef>
            </a:pPr>
            <a:r>
              <a:rPr lang="en-US" altLang="zh-CN" sz="2000" smtClean="0">
                <a:ea typeface="宋体" pitchFamily="2" charset="-122"/>
              </a:rPr>
              <a:t>These collaborating components may understand different interfaces</a:t>
            </a:r>
          </a:p>
          <a:p>
            <a:pPr marL="169863" indent="-169863" eaLnBrk="1" hangingPunct="1">
              <a:spcBef>
                <a:spcPct val="60000"/>
              </a:spcBef>
            </a:pPr>
            <a:r>
              <a:rPr lang="en-US" altLang="zh-CN" sz="2000" smtClean="0">
                <a:ea typeface="宋体" pitchFamily="2" charset="-122"/>
              </a:rPr>
              <a:t>Problems with CORBA 2.x</a:t>
            </a:r>
          </a:p>
          <a:p>
            <a:pPr marL="511175" lvl="1" indent="-169863" eaLnBrk="1" hangingPunct="1">
              <a:spcBef>
                <a:spcPct val="60000"/>
              </a:spcBef>
            </a:pPr>
            <a:r>
              <a:rPr lang="en-US" altLang="zh-CN" sz="2000" smtClean="0">
                <a:ea typeface="宋体" pitchFamily="2" charset="-122"/>
              </a:rPr>
              <a:t>Hard to extend interface without breaking/bloating it</a:t>
            </a:r>
          </a:p>
          <a:p>
            <a:pPr marL="511175" lvl="1" indent="-169863" eaLnBrk="1" hangingPunct="1">
              <a:spcBef>
                <a:spcPct val="60000"/>
              </a:spcBef>
            </a:pPr>
            <a:r>
              <a:rPr lang="en-US" altLang="zh-CN" sz="2000" smtClean="0">
                <a:ea typeface="宋体" pitchFamily="2" charset="-122"/>
              </a:rPr>
              <a:t>No standard way to acquire new interfaces</a:t>
            </a:r>
          </a:p>
        </p:txBody>
      </p:sp>
      <p:sp>
        <p:nvSpPr>
          <p:cNvPr id="100357" name="Rectangle 17"/>
          <p:cNvSpPr>
            <a:spLocks noChangeArrowheads="1"/>
          </p:cNvSpPr>
          <p:nvPr/>
        </p:nvSpPr>
        <p:spPr bwMode="auto">
          <a:xfrm>
            <a:off x="0" y="3873500"/>
            <a:ext cx="5721350" cy="1814513"/>
          </a:xfrm>
          <a:prstGeom prst="rect">
            <a:avLst/>
          </a:prstGeom>
          <a:noFill/>
          <a:ln w="9525">
            <a:noFill/>
            <a:miter lim="800000"/>
            <a:headEnd/>
            <a:tailEnd/>
          </a:ln>
        </p:spPr>
        <p:txBody>
          <a:bodyPr/>
          <a:lstStyle/>
          <a:p>
            <a:pPr marL="169863" indent="-169863">
              <a:spcBef>
                <a:spcPct val="60000"/>
              </a:spcBef>
              <a:buFontTx/>
              <a:buChar char="•"/>
            </a:pPr>
            <a:r>
              <a:rPr lang="en-US" altLang="zh-CN" sz="2000" i="0">
                <a:ea typeface="宋体" pitchFamily="2" charset="-122"/>
              </a:rPr>
              <a:t>CCM Solution  </a:t>
            </a:r>
          </a:p>
          <a:p>
            <a:pPr marL="454025" lvl="1" indent="-169863">
              <a:spcBef>
                <a:spcPct val="60000"/>
              </a:spcBef>
              <a:buFontTx/>
              <a:buChar char="–"/>
            </a:pPr>
            <a:r>
              <a:rPr lang="en-US" altLang="zh-CN" sz="2000" i="0">
                <a:ea typeface="宋体" pitchFamily="2" charset="-122"/>
              </a:rPr>
              <a:t>Define facets, a.k.a. </a:t>
            </a:r>
            <a:r>
              <a:rPr lang="en-US" altLang="zh-CN" sz="2000">
                <a:ea typeface="宋体" pitchFamily="2" charset="-122"/>
              </a:rPr>
              <a:t>provided </a:t>
            </a:r>
            <a:r>
              <a:rPr lang="en-US" altLang="zh-CN" sz="2000" i="0">
                <a:ea typeface="宋体" pitchFamily="2" charset="-122"/>
              </a:rPr>
              <a:t>interfaces, that embody a view of the component &amp; correspond to roles in which a client may act relatively to the component</a:t>
            </a:r>
          </a:p>
          <a:p>
            <a:pPr marL="736600" lvl="2" indent="-168275">
              <a:spcBef>
                <a:spcPct val="60000"/>
              </a:spcBef>
              <a:buFontTx/>
              <a:buChar char="•"/>
            </a:pPr>
            <a:r>
              <a:rPr lang="en-US" altLang="zh-CN" sz="2000" i="0">
                <a:ea typeface="宋体" pitchFamily="2" charset="-122"/>
              </a:rPr>
              <a:t>Represents the “top of the Lego”</a:t>
            </a:r>
          </a:p>
        </p:txBody>
      </p:sp>
      <p:pic>
        <p:nvPicPr>
          <p:cNvPr id="100358" name="Picture 25" descr="Brick2x4Blue-256">
            <a:hlinkClick r:id="rId4"/>
          </p:cNvPr>
          <p:cNvPicPr>
            <a:picLocks noChangeAspect="1" noChangeArrowheads="1"/>
          </p:cNvPicPr>
          <p:nvPr/>
        </p:nvPicPr>
        <p:blipFill>
          <a:blip r:embed="rId5"/>
          <a:srcRect/>
          <a:stretch>
            <a:fillRect/>
          </a:stretch>
        </p:blipFill>
        <p:spPr bwMode="auto">
          <a:xfrm>
            <a:off x="6259513" y="5108575"/>
            <a:ext cx="1419225" cy="1071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sz="3200" smtClean="0">
                <a:ea typeface="宋体" pitchFamily="2" charset="-122"/>
              </a:rPr>
              <a:t>Component Facets</a:t>
            </a:r>
          </a:p>
        </p:txBody>
      </p:sp>
      <p:sp>
        <p:nvSpPr>
          <p:cNvPr id="20484" name="Rectangle 3"/>
          <p:cNvSpPr>
            <a:spLocks noGrp="1" noChangeArrowheads="1"/>
          </p:cNvSpPr>
          <p:nvPr>
            <p:ph type="body" idx="1"/>
          </p:nvPr>
        </p:nvSpPr>
        <p:spPr>
          <a:xfrm>
            <a:off x="3654425" y="933450"/>
            <a:ext cx="5324475" cy="5345113"/>
          </a:xfrm>
        </p:spPr>
        <p:txBody>
          <a:bodyPr/>
          <a:lstStyle/>
          <a:p>
            <a:pPr marL="169863" indent="-169863" eaLnBrk="1" hangingPunct="1">
              <a:spcBef>
                <a:spcPct val="40000"/>
              </a:spcBef>
            </a:pPr>
            <a:r>
              <a:rPr lang="en-US" altLang="zh-CN" sz="2000" smtClean="0">
                <a:ea typeface="宋体" pitchFamily="2" charset="-122"/>
              </a:rPr>
              <a:t>Facet characteristics:</a:t>
            </a:r>
          </a:p>
          <a:p>
            <a:pPr marL="457200" lvl="1" indent="-169863" eaLnBrk="1" hangingPunct="1">
              <a:spcBef>
                <a:spcPct val="40000"/>
              </a:spcBef>
            </a:pPr>
            <a:r>
              <a:rPr lang="en-US" altLang="zh-CN" sz="2000" smtClean="0">
                <a:ea typeface="宋体" pitchFamily="2" charset="-122"/>
              </a:rPr>
              <a:t>Define </a:t>
            </a:r>
            <a:r>
              <a:rPr lang="en-US" altLang="zh-CN" sz="2000" i="1" smtClean="0">
                <a:ea typeface="宋体" pitchFamily="2" charset="-122"/>
              </a:rPr>
              <a:t>provided</a:t>
            </a:r>
            <a:r>
              <a:rPr lang="en-US" altLang="zh-CN" sz="2000" smtClean="0">
                <a:ea typeface="宋体" pitchFamily="2" charset="-122"/>
              </a:rPr>
              <a:t> operation interfaces</a:t>
            </a:r>
          </a:p>
          <a:p>
            <a:pPr marL="685800" lvl="2" indent="-109538" eaLnBrk="1" hangingPunct="1">
              <a:spcBef>
                <a:spcPct val="40000"/>
              </a:spcBef>
            </a:pPr>
            <a:r>
              <a:rPr lang="en-US" altLang="zh-CN" smtClean="0">
                <a:ea typeface="宋体" pitchFamily="2" charset="-122"/>
              </a:rPr>
              <a:t>Specified with </a:t>
            </a:r>
            <a:r>
              <a:rPr lang="en-US" altLang="zh-CN" b="1" smtClean="0">
                <a:latin typeface="Courier New" pitchFamily="49" charset="0"/>
                <a:ea typeface="宋体" pitchFamily="2" charset="-122"/>
              </a:rPr>
              <a:t>provides</a:t>
            </a:r>
            <a:r>
              <a:rPr lang="en-US" altLang="zh-CN" smtClean="0">
                <a:ea typeface="宋体" pitchFamily="2" charset="-122"/>
              </a:rPr>
              <a:t> keyword</a:t>
            </a:r>
          </a:p>
          <a:p>
            <a:pPr lvl="3" eaLnBrk="1" hangingPunct="1">
              <a:spcBef>
                <a:spcPct val="40000"/>
              </a:spcBef>
            </a:pPr>
            <a:r>
              <a:rPr lang="en-US" altLang="zh-CN" i="1" smtClean="0">
                <a:ea typeface="宋体" pitchFamily="2" charset="-122"/>
              </a:rPr>
              <a:t>Logically</a:t>
            </a:r>
            <a:r>
              <a:rPr lang="en-US" altLang="zh-CN" smtClean="0">
                <a:ea typeface="宋体" pitchFamily="2" charset="-122"/>
              </a:rPr>
              <a:t> represents the component itself, not a separate entity contained by the component</a:t>
            </a:r>
          </a:p>
          <a:p>
            <a:pPr lvl="4" eaLnBrk="1" hangingPunct="1">
              <a:spcBef>
                <a:spcPct val="40000"/>
              </a:spcBef>
              <a:buFontTx/>
              <a:buChar char="•"/>
            </a:pPr>
            <a:r>
              <a:rPr lang="en-US" altLang="zh-CN" smtClean="0">
                <a:ea typeface="宋体" pitchFamily="2" charset="-122"/>
              </a:rPr>
              <a:t>However, facets have independent object references obtained from </a:t>
            </a:r>
            <a:r>
              <a:rPr lang="en-US" altLang="zh-CN" b="1" smtClean="0">
                <a:latin typeface="Courier New" pitchFamily="49" charset="0"/>
                <a:ea typeface="宋体" pitchFamily="2" charset="-122"/>
              </a:rPr>
              <a:t>provide_*()</a:t>
            </a:r>
            <a:r>
              <a:rPr lang="en-US" altLang="zh-CN" smtClean="0">
                <a:ea typeface="宋体" pitchFamily="2" charset="-122"/>
              </a:rPr>
              <a:t> factory operation</a:t>
            </a:r>
          </a:p>
          <a:p>
            <a:pPr lvl="3" eaLnBrk="1" hangingPunct="1">
              <a:spcBef>
                <a:spcPct val="40000"/>
              </a:spcBef>
            </a:pPr>
            <a:r>
              <a:rPr lang="en-US" altLang="zh-CN" smtClean="0">
                <a:ea typeface="宋体" pitchFamily="2" charset="-122"/>
              </a:rPr>
              <a:t>Can be used to implement </a:t>
            </a:r>
            <a:r>
              <a:rPr lang="en-US" altLang="zh-CN" i="1" smtClean="0">
                <a:ea typeface="宋体" pitchFamily="2" charset="-122"/>
              </a:rPr>
              <a:t>Extension Interface</a:t>
            </a:r>
            <a:r>
              <a:rPr lang="en-US" altLang="zh-CN" smtClean="0">
                <a:ea typeface="宋体" pitchFamily="2" charset="-122"/>
              </a:rPr>
              <a:t> pattern</a:t>
            </a:r>
          </a:p>
          <a:p>
            <a:pPr marL="457200" lvl="1" indent="-169863" eaLnBrk="1" hangingPunct="1">
              <a:spcBef>
                <a:spcPct val="40000"/>
              </a:spcBef>
            </a:pPr>
            <a:endParaRPr lang="en-US" altLang="zh-CN" sz="2000" smtClean="0">
              <a:ea typeface="宋体" pitchFamily="2" charset="-122"/>
            </a:endParaRPr>
          </a:p>
        </p:txBody>
      </p:sp>
      <p:sp>
        <p:nvSpPr>
          <p:cNvPr id="20485" name="Text Box 5"/>
          <p:cNvSpPr txBox="1">
            <a:spLocks noChangeArrowheads="1"/>
          </p:cNvSpPr>
          <p:nvPr/>
        </p:nvSpPr>
        <p:spPr bwMode="auto">
          <a:xfrm>
            <a:off x="68263" y="704850"/>
            <a:ext cx="5065712"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interface position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long get_pos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component GPS</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provides</a:t>
            </a:r>
            <a:r>
              <a:rPr lang="en-US" altLang="zh-CN" sz="1600" b="1" i="0">
                <a:latin typeface="Courier New" pitchFamily="49" charset="0"/>
                <a:ea typeface="宋体" pitchFamily="2" charset="-122"/>
              </a:rPr>
              <a:t> position MyLocation;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GPS </a:t>
            </a:r>
          </a:p>
          <a:p>
            <a:pPr>
              <a:spcBef>
                <a:spcPct val="3000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provide_MyLocation ();</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0486" name="AutoShape 7"/>
          <p:cNvSpPr>
            <a:spLocks noChangeArrowheads="1"/>
          </p:cNvSpPr>
          <p:nvPr/>
        </p:nvSpPr>
        <p:spPr bwMode="auto">
          <a:xfrm>
            <a:off x="1371600" y="297338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0482" name="Object 2"/>
          <p:cNvGraphicFramePr>
            <a:graphicFrameLocks noChangeAspect="1"/>
          </p:cNvGraphicFramePr>
          <p:nvPr/>
        </p:nvGraphicFramePr>
        <p:xfrm>
          <a:off x="3294063" y="3252788"/>
          <a:ext cx="1636712" cy="1557337"/>
        </p:xfrm>
        <a:graphic>
          <a:graphicData uri="http://schemas.openxmlformats.org/presentationml/2006/ole">
            <p:oleObj spid="_x0000_s20482" name="Visio" r:id="rId4" imgW="1625240" imgH="1548639" progId="Visio.Drawing.11">
              <p:embed/>
            </p:oleObj>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03250" y="331788"/>
            <a:ext cx="7924800" cy="708025"/>
          </a:xfrm>
        </p:spPr>
        <p:txBody>
          <a:bodyPr/>
          <a:lstStyle/>
          <a:p>
            <a:pPr eaLnBrk="1" hangingPunct="1"/>
            <a:r>
              <a:rPr lang="de-DE" sz="3200" smtClean="0"/>
              <a:t>Extension Interface Pattern</a:t>
            </a:r>
          </a:p>
        </p:txBody>
      </p:sp>
      <p:sp>
        <p:nvSpPr>
          <p:cNvPr id="101379" name="Rectangle 3"/>
          <p:cNvSpPr>
            <a:spLocks noChangeArrowheads="1"/>
          </p:cNvSpPr>
          <p:nvPr/>
        </p:nvSpPr>
        <p:spPr bwMode="auto">
          <a:xfrm>
            <a:off x="168275" y="981075"/>
            <a:ext cx="3644900" cy="3416300"/>
          </a:xfrm>
          <a:prstGeom prst="rect">
            <a:avLst/>
          </a:prstGeom>
          <a:noFill/>
          <a:ln w="12700">
            <a:noFill/>
            <a:miter lim="800000"/>
            <a:headEnd/>
            <a:tailEnd/>
          </a:ln>
        </p:spPr>
        <p:txBody>
          <a:bodyPr>
            <a:spAutoFit/>
          </a:bodyPr>
          <a:lstStyle/>
          <a:p>
            <a:pPr eaLnBrk="0" hangingPunct="0">
              <a:spcBef>
                <a:spcPct val="30000"/>
              </a:spcBef>
              <a:buClr>
                <a:schemeClr val="tx1"/>
              </a:buClr>
              <a:buSzPct val="85000"/>
            </a:pPr>
            <a:r>
              <a:rPr lang="de-DE" sz="2000" i="0"/>
              <a:t>The </a:t>
            </a:r>
            <a:r>
              <a:rPr lang="de-DE" sz="2000"/>
              <a:t>Extension Interface</a:t>
            </a:r>
            <a:r>
              <a:rPr lang="de-DE" sz="2000" i="0"/>
              <a:t> design pattern (POSA2) </a:t>
            </a:r>
            <a:r>
              <a:rPr lang="en-US" altLang="zh-CN" sz="2000" i="0">
                <a:ea typeface="宋体" pitchFamily="2" charset="-122"/>
              </a:rPr>
              <a:t>allows multiple interfaces to be exported by a component to prevent </a:t>
            </a:r>
          </a:p>
          <a:p>
            <a:pPr marL="233363" lvl="1" indent="-117475" eaLnBrk="0" hangingPunct="0">
              <a:spcBef>
                <a:spcPct val="30000"/>
              </a:spcBef>
              <a:buClr>
                <a:schemeClr val="tx1"/>
              </a:buClr>
              <a:buSzPct val="85000"/>
              <a:buFontTx/>
              <a:buChar char="•"/>
            </a:pPr>
            <a:r>
              <a:rPr lang="en-US" altLang="zh-CN" sz="2000" i="0">
                <a:ea typeface="宋体" pitchFamily="2" charset="-122"/>
              </a:rPr>
              <a:t>breaking of client code &amp; </a:t>
            </a:r>
          </a:p>
          <a:p>
            <a:pPr marL="233363" lvl="1" indent="-117475" eaLnBrk="0" hangingPunct="0">
              <a:spcBef>
                <a:spcPct val="30000"/>
              </a:spcBef>
              <a:buClr>
                <a:schemeClr val="tx1"/>
              </a:buClr>
              <a:buSzPct val="85000"/>
              <a:buFontTx/>
              <a:buChar char="•"/>
            </a:pPr>
            <a:r>
              <a:rPr lang="en-US" altLang="zh-CN" sz="2000" i="0">
                <a:ea typeface="宋体" pitchFamily="2" charset="-122"/>
              </a:rPr>
              <a:t>bloating of interfaces </a:t>
            </a:r>
          </a:p>
          <a:p>
            <a:pPr eaLnBrk="0" hangingPunct="0">
              <a:spcBef>
                <a:spcPct val="30000"/>
              </a:spcBef>
              <a:buClr>
                <a:schemeClr val="tx1"/>
              </a:buClr>
              <a:buSzPct val="85000"/>
            </a:pPr>
            <a:r>
              <a:rPr lang="en-US" altLang="zh-CN" sz="2000" i="0">
                <a:ea typeface="宋体" pitchFamily="2" charset="-122"/>
              </a:rPr>
              <a:t>when developers extend or modify component functionality</a:t>
            </a:r>
          </a:p>
        </p:txBody>
      </p:sp>
      <p:sp>
        <p:nvSpPr>
          <p:cNvPr id="101380" name="Rectangle 5"/>
          <p:cNvSpPr>
            <a:spLocks noChangeArrowheads="1"/>
          </p:cNvSpPr>
          <p:nvPr/>
        </p:nvSpPr>
        <p:spPr bwMode="auto">
          <a:xfrm>
            <a:off x="3940175"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1" name="Line 6"/>
          <p:cNvSpPr>
            <a:spLocks noChangeShapeType="1"/>
          </p:cNvSpPr>
          <p:nvPr/>
        </p:nvSpPr>
        <p:spPr bwMode="auto">
          <a:xfrm>
            <a:off x="3935413"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82" name="Rectangle 7"/>
          <p:cNvSpPr>
            <a:spLocks noChangeArrowheads="1"/>
          </p:cNvSpPr>
          <p:nvPr/>
        </p:nvSpPr>
        <p:spPr bwMode="auto">
          <a:xfrm>
            <a:off x="3871913" y="2535238"/>
            <a:ext cx="146526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83" name="Rectangle 8"/>
          <p:cNvSpPr>
            <a:spLocks noChangeArrowheads="1"/>
          </p:cNvSpPr>
          <p:nvPr/>
        </p:nvSpPr>
        <p:spPr bwMode="auto">
          <a:xfrm>
            <a:off x="4168775" y="2232025"/>
            <a:ext cx="966788"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b="1" i="0"/>
              <a:t> </a:t>
            </a:r>
            <a:r>
              <a:rPr lang="de-DE" sz="1600" b="1" i="0"/>
              <a:t>Factory</a:t>
            </a:r>
            <a:endParaRPr lang="de-DE" sz="1400" b="1" i="0"/>
          </a:p>
        </p:txBody>
      </p:sp>
      <p:sp>
        <p:nvSpPr>
          <p:cNvPr id="101384" name="Line 9"/>
          <p:cNvSpPr>
            <a:spLocks noChangeShapeType="1"/>
          </p:cNvSpPr>
          <p:nvPr/>
        </p:nvSpPr>
        <p:spPr bwMode="auto">
          <a:xfrm>
            <a:off x="4572000" y="1608138"/>
            <a:ext cx="0" cy="59055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85" name="Rectangle 10"/>
          <p:cNvSpPr>
            <a:spLocks noChangeArrowheads="1"/>
          </p:cNvSpPr>
          <p:nvPr/>
        </p:nvSpPr>
        <p:spPr bwMode="auto">
          <a:xfrm>
            <a:off x="4324350" y="15906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6" name="Rectangle 11"/>
          <p:cNvSpPr>
            <a:spLocks noChangeArrowheads="1"/>
          </p:cNvSpPr>
          <p:nvPr/>
        </p:nvSpPr>
        <p:spPr bwMode="auto">
          <a:xfrm>
            <a:off x="4324350" y="20478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7" name="Rectangle 12"/>
          <p:cNvSpPr>
            <a:spLocks noChangeArrowheads="1"/>
          </p:cNvSpPr>
          <p:nvPr/>
        </p:nvSpPr>
        <p:spPr bwMode="auto">
          <a:xfrm>
            <a:off x="4538663" y="1743075"/>
            <a:ext cx="1328737" cy="274638"/>
          </a:xfrm>
          <a:prstGeom prst="rect">
            <a:avLst/>
          </a:prstGeom>
          <a:noFill/>
          <a:ln w="9525">
            <a:noFill/>
            <a:miter lim="800000"/>
            <a:headEnd/>
            <a:tailEnd/>
          </a:ln>
        </p:spPr>
        <p:txBody>
          <a:bodyPr lIns="92075" tIns="46038" rIns="92075" bIns="46038">
            <a:spAutoFit/>
          </a:bodyPr>
          <a:lstStyle/>
          <a:p>
            <a:r>
              <a:rPr lang="de-DE" sz="1200" i="0"/>
              <a:t>CreateInstance</a:t>
            </a:r>
          </a:p>
        </p:txBody>
      </p:sp>
      <p:sp>
        <p:nvSpPr>
          <p:cNvPr id="101388" name="Rectangle 13"/>
          <p:cNvSpPr>
            <a:spLocks noChangeArrowheads="1"/>
          </p:cNvSpPr>
          <p:nvPr/>
        </p:nvSpPr>
        <p:spPr bwMode="auto">
          <a:xfrm>
            <a:off x="6000750"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9" name="Line 14"/>
          <p:cNvSpPr>
            <a:spLocks noChangeShapeType="1"/>
          </p:cNvSpPr>
          <p:nvPr/>
        </p:nvSpPr>
        <p:spPr bwMode="auto">
          <a:xfrm>
            <a:off x="5995988"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0" name="Rectangle 15"/>
          <p:cNvSpPr>
            <a:spLocks noChangeArrowheads="1"/>
          </p:cNvSpPr>
          <p:nvPr/>
        </p:nvSpPr>
        <p:spPr bwMode="auto">
          <a:xfrm>
            <a:off x="5945188" y="2506663"/>
            <a:ext cx="161131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91" name="Rectangle 16"/>
          <p:cNvSpPr>
            <a:spLocks noChangeArrowheads="1"/>
          </p:cNvSpPr>
          <p:nvPr/>
        </p:nvSpPr>
        <p:spPr bwMode="auto">
          <a:xfrm>
            <a:off x="5945188" y="2193925"/>
            <a:ext cx="13604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Component</a:t>
            </a:r>
            <a:endParaRPr lang="de-DE" sz="1400" b="1" i="0"/>
          </a:p>
        </p:txBody>
      </p:sp>
      <p:sp>
        <p:nvSpPr>
          <p:cNvPr id="101392" name="Line 17"/>
          <p:cNvSpPr>
            <a:spLocks noChangeShapeType="1"/>
          </p:cNvSpPr>
          <p:nvPr/>
        </p:nvSpPr>
        <p:spPr bwMode="auto">
          <a:xfrm>
            <a:off x="5262563" y="2444750"/>
            <a:ext cx="738187"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93" name="Rectangle 18"/>
          <p:cNvSpPr>
            <a:spLocks noChangeArrowheads="1"/>
          </p:cNvSpPr>
          <p:nvPr/>
        </p:nvSpPr>
        <p:spPr bwMode="auto">
          <a:xfrm>
            <a:off x="5446713" y="2428875"/>
            <a:ext cx="1328737" cy="274638"/>
          </a:xfrm>
          <a:prstGeom prst="rect">
            <a:avLst/>
          </a:prstGeom>
          <a:noFill/>
          <a:ln w="9525">
            <a:noFill/>
            <a:miter lim="800000"/>
            <a:headEnd/>
            <a:tailEnd/>
          </a:ln>
        </p:spPr>
        <p:txBody>
          <a:bodyPr lIns="92075" tIns="46038" rIns="92075" bIns="46038">
            <a:spAutoFit/>
          </a:bodyPr>
          <a:lstStyle/>
          <a:p>
            <a:r>
              <a:rPr lang="de-DE" sz="1200" i="0"/>
              <a:t>new</a:t>
            </a:r>
            <a:endParaRPr lang="de-DE" sz="1000" i="0"/>
          </a:p>
        </p:txBody>
      </p:sp>
      <p:sp>
        <p:nvSpPr>
          <p:cNvPr id="101394" name="Rectangle 19"/>
          <p:cNvSpPr>
            <a:spLocks noChangeArrowheads="1"/>
          </p:cNvSpPr>
          <p:nvPr/>
        </p:nvSpPr>
        <p:spPr bwMode="auto">
          <a:xfrm>
            <a:off x="5681663" y="2273300"/>
            <a:ext cx="233362"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95" name="Rectangle 20"/>
          <p:cNvSpPr>
            <a:spLocks noChangeArrowheads="1"/>
          </p:cNvSpPr>
          <p:nvPr/>
        </p:nvSpPr>
        <p:spPr bwMode="auto">
          <a:xfrm>
            <a:off x="5213350" y="2247900"/>
            <a:ext cx="233363"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396" name="Rectangle 21"/>
          <p:cNvSpPr>
            <a:spLocks noChangeArrowheads="1"/>
          </p:cNvSpPr>
          <p:nvPr/>
        </p:nvSpPr>
        <p:spPr bwMode="auto">
          <a:xfrm>
            <a:off x="7640638" y="99695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97" name="Line 22"/>
          <p:cNvSpPr>
            <a:spLocks noChangeShapeType="1"/>
          </p:cNvSpPr>
          <p:nvPr/>
        </p:nvSpPr>
        <p:spPr bwMode="auto">
          <a:xfrm>
            <a:off x="7635875" y="1295400"/>
            <a:ext cx="1325563"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8" name="Rectangle 23"/>
          <p:cNvSpPr>
            <a:spLocks noChangeArrowheads="1"/>
          </p:cNvSpPr>
          <p:nvPr/>
        </p:nvSpPr>
        <p:spPr bwMode="auto">
          <a:xfrm>
            <a:off x="7634288" y="1287463"/>
            <a:ext cx="1327150" cy="274637"/>
          </a:xfrm>
          <a:prstGeom prst="rect">
            <a:avLst/>
          </a:prstGeom>
          <a:noFill/>
          <a:ln w="9525">
            <a:noFill/>
            <a:miter lim="800000"/>
            <a:headEnd/>
            <a:tailEnd/>
          </a:ln>
        </p:spPr>
        <p:txBody>
          <a:bodyPr lIns="92075" tIns="46038" rIns="92075" bIns="46038">
            <a:spAutoFit/>
          </a:bodyPr>
          <a:lstStyle/>
          <a:p>
            <a:r>
              <a:rPr lang="de-DE" sz="1200" i="0"/>
              <a:t>cueryInterface</a:t>
            </a:r>
            <a:endParaRPr lang="de-DE" sz="1000" i="0"/>
          </a:p>
        </p:txBody>
      </p:sp>
      <p:sp>
        <p:nvSpPr>
          <p:cNvPr id="101399" name="Rectangle 24"/>
          <p:cNvSpPr>
            <a:spLocks noChangeArrowheads="1"/>
          </p:cNvSpPr>
          <p:nvPr/>
        </p:nvSpPr>
        <p:spPr bwMode="auto">
          <a:xfrm>
            <a:off x="7770813" y="1012825"/>
            <a:ext cx="646112"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a:t>Root</a:t>
            </a:r>
            <a:endParaRPr lang="de-DE" sz="1400" b="1"/>
          </a:p>
        </p:txBody>
      </p:sp>
      <p:sp>
        <p:nvSpPr>
          <p:cNvPr id="101400" name="Rectangle 25"/>
          <p:cNvSpPr>
            <a:spLocks noChangeArrowheads="1"/>
          </p:cNvSpPr>
          <p:nvPr/>
        </p:nvSpPr>
        <p:spPr bwMode="auto">
          <a:xfrm>
            <a:off x="6186488" y="3386138"/>
            <a:ext cx="1066800" cy="457200"/>
          </a:xfrm>
          <a:prstGeom prst="rect">
            <a:avLst/>
          </a:prstGeom>
          <a:noFill/>
          <a:ln w="9525">
            <a:noFill/>
            <a:miter lim="800000"/>
            <a:headEnd/>
            <a:tailEnd/>
          </a:ln>
        </p:spPr>
        <p:txBody>
          <a:bodyPr lIns="92075" tIns="46038" rIns="92075" bIns="46038">
            <a:spAutoFit/>
          </a:bodyPr>
          <a:lstStyle/>
          <a:p>
            <a:r>
              <a:rPr lang="de-DE" sz="1200" i="0"/>
              <a:t>Implemented by</a:t>
            </a:r>
            <a:endParaRPr lang="de-DE" sz="1000" i="0"/>
          </a:p>
        </p:txBody>
      </p:sp>
      <p:sp>
        <p:nvSpPr>
          <p:cNvPr id="101401" name="Rectangle 26"/>
          <p:cNvSpPr>
            <a:spLocks noChangeArrowheads="1"/>
          </p:cNvSpPr>
          <p:nvPr/>
        </p:nvSpPr>
        <p:spPr bwMode="auto">
          <a:xfrm>
            <a:off x="6858000" y="3154363"/>
            <a:ext cx="390525"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402" name="Freeform 27"/>
          <p:cNvSpPr>
            <a:spLocks/>
          </p:cNvSpPr>
          <p:nvPr/>
        </p:nvSpPr>
        <p:spPr bwMode="auto">
          <a:xfrm>
            <a:off x="7770813" y="1597025"/>
            <a:ext cx="236537" cy="230188"/>
          </a:xfrm>
          <a:custGeom>
            <a:avLst/>
            <a:gdLst>
              <a:gd name="T0" fmla="*/ 2147483647 w 145"/>
              <a:gd name="T1" fmla="*/ 0 h 145"/>
              <a:gd name="T2" fmla="*/ 2147483647 w 145"/>
              <a:gd name="T3" fmla="*/ 2147483647 h 145"/>
              <a:gd name="T4" fmla="*/ 0 w 145"/>
              <a:gd name="T5" fmla="*/ 2147483647 h 145"/>
              <a:gd name="T6" fmla="*/ 2147483647 w 145"/>
              <a:gd name="T7" fmla="*/ 0 h 145"/>
              <a:gd name="T8" fmla="*/ 0 60000 65536"/>
              <a:gd name="T9" fmla="*/ 0 60000 65536"/>
              <a:gd name="T10" fmla="*/ 0 60000 65536"/>
              <a:gd name="T11" fmla="*/ 0 60000 65536"/>
              <a:gd name="T12" fmla="*/ 0 w 145"/>
              <a:gd name="T13" fmla="*/ 0 h 145"/>
              <a:gd name="T14" fmla="*/ 145 w 145"/>
              <a:gd name="T15" fmla="*/ 145 h 145"/>
            </a:gdLst>
            <a:ahLst/>
            <a:cxnLst>
              <a:cxn ang="T8">
                <a:pos x="T0" y="T1"/>
              </a:cxn>
              <a:cxn ang="T9">
                <a:pos x="T2" y="T3"/>
              </a:cxn>
              <a:cxn ang="T10">
                <a:pos x="T4" y="T5"/>
              </a:cxn>
              <a:cxn ang="T11">
                <a:pos x="T6" y="T7"/>
              </a:cxn>
            </a:cxnLst>
            <a:rect l="T12" t="T13" r="T14" b="T15"/>
            <a:pathLst>
              <a:path w="145" h="145">
                <a:moveTo>
                  <a:pt x="72" y="0"/>
                </a:moveTo>
                <a:lnTo>
                  <a:pt x="144" y="144"/>
                </a:lnTo>
                <a:lnTo>
                  <a:pt x="0" y="144"/>
                </a:lnTo>
                <a:lnTo>
                  <a:pt x="72" y="0"/>
                </a:lnTo>
              </a:path>
            </a:pathLst>
          </a:custGeom>
          <a:solidFill>
            <a:srgbClr val="FFFFFF"/>
          </a:solidFill>
          <a:ln w="12700" cap="rnd">
            <a:solidFill>
              <a:schemeClr val="tx1"/>
            </a:solidFill>
            <a:round/>
            <a:headEnd/>
            <a:tailEnd/>
          </a:ln>
        </p:spPr>
        <p:txBody>
          <a:bodyPr/>
          <a:lstStyle/>
          <a:p>
            <a:endParaRPr lang="nl-NL"/>
          </a:p>
        </p:txBody>
      </p:sp>
      <p:sp>
        <p:nvSpPr>
          <p:cNvPr id="101403" name="Line 28"/>
          <p:cNvSpPr>
            <a:spLocks noChangeShapeType="1"/>
          </p:cNvSpPr>
          <p:nvPr/>
        </p:nvSpPr>
        <p:spPr bwMode="auto">
          <a:xfrm>
            <a:off x="7888288" y="1836738"/>
            <a:ext cx="0" cy="144145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4" name="Rectangle 29"/>
          <p:cNvSpPr>
            <a:spLocks noChangeArrowheads="1"/>
          </p:cNvSpPr>
          <p:nvPr/>
        </p:nvSpPr>
        <p:spPr bwMode="auto">
          <a:xfrm>
            <a:off x="7848600" y="1968500"/>
            <a:ext cx="1162050" cy="274638"/>
          </a:xfrm>
          <a:prstGeom prst="rect">
            <a:avLst/>
          </a:prstGeom>
          <a:noFill/>
          <a:ln w="9525">
            <a:noFill/>
            <a:miter lim="800000"/>
            <a:headEnd/>
            <a:tailEnd/>
          </a:ln>
        </p:spPr>
        <p:txBody>
          <a:bodyPr lIns="92075" tIns="46038" rIns="92075" bIns="46038">
            <a:spAutoFit/>
          </a:bodyPr>
          <a:lstStyle/>
          <a:p>
            <a:r>
              <a:rPr lang="de-DE" sz="1200" i="0"/>
              <a:t>&lt;&lt;extends&gt;&gt;</a:t>
            </a:r>
          </a:p>
        </p:txBody>
      </p:sp>
      <p:sp>
        <p:nvSpPr>
          <p:cNvPr id="101405" name="Line 30"/>
          <p:cNvSpPr>
            <a:spLocks noChangeShapeType="1"/>
          </p:cNvSpPr>
          <p:nvPr/>
        </p:nvSpPr>
        <p:spPr bwMode="auto">
          <a:xfrm>
            <a:off x="5029200" y="1225550"/>
            <a:ext cx="2611438"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6" name="Rectangle 31"/>
          <p:cNvSpPr>
            <a:spLocks noChangeArrowheads="1"/>
          </p:cNvSpPr>
          <p:nvPr/>
        </p:nvSpPr>
        <p:spPr bwMode="auto">
          <a:xfrm>
            <a:off x="5592763" y="996950"/>
            <a:ext cx="1592262" cy="457200"/>
          </a:xfrm>
          <a:prstGeom prst="rect">
            <a:avLst/>
          </a:prstGeom>
          <a:noFill/>
          <a:ln w="9525">
            <a:noFill/>
            <a:miter lim="800000"/>
            <a:headEnd/>
            <a:tailEnd/>
          </a:ln>
        </p:spPr>
        <p:txBody>
          <a:bodyPr lIns="92075" tIns="46038" rIns="92075" bIns="46038">
            <a:spAutoFit/>
          </a:bodyPr>
          <a:lstStyle/>
          <a:p>
            <a:r>
              <a:rPr lang="de-DE" sz="1200"/>
              <a:t>Ask for a reference to an interface</a:t>
            </a:r>
          </a:p>
        </p:txBody>
      </p:sp>
      <p:sp>
        <p:nvSpPr>
          <p:cNvPr id="101407" name="Line 32"/>
          <p:cNvSpPr>
            <a:spLocks noChangeShapeType="1"/>
          </p:cNvSpPr>
          <p:nvPr/>
        </p:nvSpPr>
        <p:spPr bwMode="auto">
          <a:xfrm>
            <a:off x="5038725" y="1530350"/>
            <a:ext cx="2451100" cy="1588"/>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8" name="Line 33"/>
          <p:cNvSpPr>
            <a:spLocks noChangeShapeType="1"/>
          </p:cNvSpPr>
          <p:nvPr/>
        </p:nvSpPr>
        <p:spPr bwMode="auto">
          <a:xfrm>
            <a:off x="7489825" y="1531938"/>
            <a:ext cx="0" cy="1450975"/>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9" name="Rectangle 34"/>
          <p:cNvSpPr>
            <a:spLocks noChangeArrowheads="1"/>
          </p:cNvSpPr>
          <p:nvPr/>
        </p:nvSpPr>
        <p:spPr bwMode="auto">
          <a:xfrm>
            <a:off x="5973763" y="1514475"/>
            <a:ext cx="1365250" cy="457200"/>
          </a:xfrm>
          <a:prstGeom prst="rect">
            <a:avLst/>
          </a:prstGeom>
          <a:noFill/>
          <a:ln w="9525">
            <a:noFill/>
            <a:miter lim="800000"/>
            <a:headEnd/>
            <a:tailEnd/>
          </a:ln>
        </p:spPr>
        <p:txBody>
          <a:bodyPr lIns="92075" tIns="46038" rIns="92075" bIns="46038">
            <a:spAutoFit/>
          </a:bodyPr>
          <a:lstStyle/>
          <a:p>
            <a:r>
              <a:rPr lang="de-DE" sz="1200"/>
              <a:t>Call an operation on an interface</a:t>
            </a:r>
          </a:p>
        </p:txBody>
      </p:sp>
      <p:sp>
        <p:nvSpPr>
          <p:cNvPr id="101410" name="Rectangle 35"/>
          <p:cNvSpPr>
            <a:spLocks noChangeArrowheads="1"/>
          </p:cNvSpPr>
          <p:nvPr/>
        </p:nvSpPr>
        <p:spPr bwMode="auto">
          <a:xfrm>
            <a:off x="3921125" y="3244850"/>
            <a:ext cx="1314450" cy="7620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1" name="Line 36"/>
          <p:cNvSpPr>
            <a:spLocks noChangeShapeType="1"/>
          </p:cNvSpPr>
          <p:nvPr/>
        </p:nvSpPr>
        <p:spPr bwMode="auto">
          <a:xfrm>
            <a:off x="3916363" y="35433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2" name="Rectangle 37"/>
          <p:cNvSpPr>
            <a:spLocks noChangeArrowheads="1"/>
          </p:cNvSpPr>
          <p:nvPr/>
        </p:nvSpPr>
        <p:spPr bwMode="auto">
          <a:xfrm>
            <a:off x="3914775" y="3503613"/>
            <a:ext cx="1327150" cy="549275"/>
          </a:xfrm>
          <a:prstGeom prst="rect">
            <a:avLst/>
          </a:prstGeom>
          <a:noFill/>
          <a:ln w="9525">
            <a:noFill/>
            <a:miter lim="800000"/>
            <a:headEnd/>
            <a:tailEnd/>
          </a:ln>
        </p:spPr>
        <p:txBody>
          <a:bodyPr lIns="92075" tIns="46038" rIns="92075" bIns="46038">
            <a:spAutoFit/>
          </a:bodyPr>
          <a:lstStyle/>
          <a:p>
            <a:r>
              <a:rPr lang="de-DE" sz="1200" i="0"/>
              <a:t>initialize</a:t>
            </a:r>
          </a:p>
          <a:p>
            <a:r>
              <a:rPr lang="de-DE" sz="1200" i="0"/>
              <a:t>uninititialize</a:t>
            </a:r>
            <a:endParaRPr lang="de-DE" sz="1000" i="0"/>
          </a:p>
        </p:txBody>
      </p:sp>
      <p:sp>
        <p:nvSpPr>
          <p:cNvPr id="101413" name="Rectangle 38"/>
          <p:cNvSpPr>
            <a:spLocks noChangeArrowheads="1"/>
          </p:cNvSpPr>
          <p:nvPr/>
        </p:nvSpPr>
        <p:spPr bwMode="auto">
          <a:xfrm>
            <a:off x="4148138" y="3260725"/>
            <a:ext cx="8651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Server</a:t>
            </a:r>
            <a:endParaRPr lang="de-DE" sz="1400" b="1" i="0"/>
          </a:p>
        </p:txBody>
      </p:sp>
      <p:sp>
        <p:nvSpPr>
          <p:cNvPr id="101414" name="AutoShape 39"/>
          <p:cNvSpPr>
            <a:spLocks noChangeArrowheads="1"/>
          </p:cNvSpPr>
          <p:nvPr/>
        </p:nvSpPr>
        <p:spPr bwMode="auto">
          <a:xfrm>
            <a:off x="4479925" y="3016250"/>
            <a:ext cx="157163" cy="2286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15" name="Line 40"/>
          <p:cNvSpPr>
            <a:spLocks noChangeShapeType="1"/>
          </p:cNvSpPr>
          <p:nvPr/>
        </p:nvSpPr>
        <p:spPr bwMode="auto">
          <a:xfrm flipV="1">
            <a:off x="4559300" y="2836863"/>
            <a:ext cx="0" cy="179387"/>
          </a:xfrm>
          <a:prstGeom prst="line">
            <a:avLst/>
          </a:prstGeom>
          <a:noFill/>
          <a:ln w="12700">
            <a:solidFill>
              <a:schemeClr val="tx1"/>
            </a:solidFill>
            <a:round/>
            <a:headEnd type="none" w="sm" len="sm"/>
            <a:tailEnd type="none" w="sm" len="sm"/>
          </a:ln>
        </p:spPr>
        <p:txBody>
          <a:bodyPr wrap="none" anchor="ctr"/>
          <a:lstStyle/>
          <a:p>
            <a:endParaRPr lang="nl-NL"/>
          </a:p>
        </p:txBody>
      </p:sp>
      <p:grpSp>
        <p:nvGrpSpPr>
          <p:cNvPr id="101416" name="Group 41"/>
          <p:cNvGrpSpPr>
            <a:grpSpLocks/>
          </p:cNvGrpSpPr>
          <p:nvPr/>
        </p:nvGrpSpPr>
        <p:grpSpPr bwMode="auto">
          <a:xfrm>
            <a:off x="5241925" y="2828925"/>
            <a:ext cx="914400" cy="644525"/>
            <a:chOff x="874" y="3542"/>
            <a:chExt cx="562" cy="406"/>
          </a:xfrm>
        </p:grpSpPr>
        <p:sp>
          <p:nvSpPr>
            <p:cNvPr id="101437" name="AutoShape 42"/>
            <p:cNvSpPr>
              <a:spLocks noChangeArrowheads="1"/>
            </p:cNvSpPr>
            <p:nvPr/>
          </p:nvSpPr>
          <p:spPr bwMode="auto">
            <a:xfrm>
              <a:off x="874" y="3852"/>
              <a:ext cx="144" cy="96"/>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38" name="Line 43"/>
            <p:cNvSpPr>
              <a:spLocks noChangeShapeType="1"/>
            </p:cNvSpPr>
            <p:nvPr/>
          </p:nvSpPr>
          <p:spPr bwMode="auto">
            <a:xfrm>
              <a:off x="1019" y="3900"/>
              <a:ext cx="417"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39" name="Line 44"/>
            <p:cNvSpPr>
              <a:spLocks noChangeShapeType="1"/>
            </p:cNvSpPr>
            <p:nvPr/>
          </p:nvSpPr>
          <p:spPr bwMode="auto">
            <a:xfrm flipV="1">
              <a:off x="1436" y="3542"/>
              <a:ext cx="0" cy="359"/>
            </a:xfrm>
            <a:prstGeom prst="line">
              <a:avLst/>
            </a:prstGeom>
            <a:noFill/>
            <a:ln w="12700">
              <a:solidFill>
                <a:schemeClr val="tx1"/>
              </a:solidFill>
              <a:round/>
              <a:headEnd type="none" w="sm" len="sm"/>
              <a:tailEnd type="none" w="sm" len="sm"/>
            </a:ln>
          </p:spPr>
          <p:txBody>
            <a:bodyPr wrap="none" anchor="ctr"/>
            <a:lstStyle/>
            <a:p>
              <a:endParaRPr lang="nl-NL"/>
            </a:p>
          </p:txBody>
        </p:sp>
      </p:grpSp>
      <p:sp>
        <p:nvSpPr>
          <p:cNvPr id="101417" name="Rectangle 45"/>
          <p:cNvSpPr>
            <a:spLocks noChangeArrowheads="1"/>
          </p:cNvSpPr>
          <p:nvPr/>
        </p:nvSpPr>
        <p:spPr bwMode="auto">
          <a:xfrm>
            <a:off x="7265988" y="2973388"/>
            <a:ext cx="1314450" cy="10477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8" name="Line 46"/>
          <p:cNvSpPr>
            <a:spLocks noChangeShapeType="1"/>
          </p:cNvSpPr>
          <p:nvPr/>
        </p:nvSpPr>
        <p:spPr bwMode="auto">
          <a:xfrm>
            <a:off x="7270750" y="3487738"/>
            <a:ext cx="1327150"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9" name="Rectangle 47"/>
          <p:cNvSpPr>
            <a:spLocks noChangeArrowheads="1"/>
          </p:cNvSpPr>
          <p:nvPr/>
        </p:nvSpPr>
        <p:spPr bwMode="auto">
          <a:xfrm>
            <a:off x="7231063" y="3490913"/>
            <a:ext cx="1327150" cy="549275"/>
          </a:xfrm>
          <a:prstGeom prst="rect">
            <a:avLst/>
          </a:prstGeom>
          <a:noFill/>
          <a:ln w="9525">
            <a:noFill/>
            <a:miter lim="800000"/>
            <a:headEnd/>
            <a:tailEnd/>
          </a:ln>
        </p:spPr>
        <p:txBody>
          <a:bodyPr lIns="92075" tIns="46038" rIns="92075" bIns="46038">
            <a:spAutoFit/>
          </a:bodyPr>
          <a:lstStyle/>
          <a:p>
            <a:r>
              <a:rPr lang="de-DE" sz="1200" i="0"/>
              <a:t>queryInterface</a:t>
            </a:r>
          </a:p>
          <a:p>
            <a:r>
              <a:rPr lang="de-DE" sz="1200" i="0"/>
              <a:t>service_i</a:t>
            </a:r>
          </a:p>
        </p:txBody>
      </p:sp>
      <p:sp>
        <p:nvSpPr>
          <p:cNvPr id="101420" name="Rectangle 48"/>
          <p:cNvSpPr>
            <a:spLocks noChangeArrowheads="1"/>
          </p:cNvSpPr>
          <p:nvPr/>
        </p:nvSpPr>
        <p:spPr bwMode="auto">
          <a:xfrm>
            <a:off x="7350125" y="2954338"/>
            <a:ext cx="1154113" cy="581025"/>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Extension</a:t>
            </a:r>
          </a:p>
          <a:p>
            <a:pPr>
              <a:spcBef>
                <a:spcPct val="0"/>
              </a:spcBef>
            </a:pPr>
            <a:r>
              <a:rPr lang="de-DE" sz="1600" b="1" i="0"/>
              <a:t>Interface</a:t>
            </a:r>
            <a:r>
              <a:rPr lang="de-DE" sz="1400" b="1"/>
              <a:t> i</a:t>
            </a:r>
          </a:p>
        </p:txBody>
      </p:sp>
      <p:sp>
        <p:nvSpPr>
          <p:cNvPr id="101421" name="AutoShape 49"/>
          <p:cNvSpPr>
            <a:spLocks noChangeArrowheads="1"/>
          </p:cNvSpPr>
          <p:nvPr/>
        </p:nvSpPr>
        <p:spPr bwMode="auto">
          <a:xfrm rot="5400000" flipH="1">
            <a:off x="6221413" y="2865438"/>
            <a:ext cx="234950" cy="1524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22" name="Line 50"/>
          <p:cNvSpPr>
            <a:spLocks noChangeShapeType="1"/>
          </p:cNvSpPr>
          <p:nvPr/>
        </p:nvSpPr>
        <p:spPr bwMode="auto">
          <a:xfrm flipH="1">
            <a:off x="6342063" y="3408363"/>
            <a:ext cx="917575"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3" name="Line 51"/>
          <p:cNvSpPr>
            <a:spLocks noChangeShapeType="1"/>
          </p:cNvSpPr>
          <p:nvPr/>
        </p:nvSpPr>
        <p:spPr bwMode="auto">
          <a:xfrm flipV="1">
            <a:off x="6342063" y="3059113"/>
            <a:ext cx="1587" cy="341312"/>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4" name="Rectangle 52"/>
          <p:cNvSpPr>
            <a:spLocks noChangeArrowheads="1"/>
          </p:cNvSpPr>
          <p:nvPr/>
        </p:nvSpPr>
        <p:spPr bwMode="auto">
          <a:xfrm>
            <a:off x="3940175" y="100330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25" name="Line 53"/>
          <p:cNvSpPr>
            <a:spLocks noChangeShapeType="1"/>
          </p:cNvSpPr>
          <p:nvPr/>
        </p:nvSpPr>
        <p:spPr bwMode="auto">
          <a:xfrm>
            <a:off x="3935413" y="130175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6" name="Rectangle 54"/>
          <p:cNvSpPr>
            <a:spLocks noChangeArrowheads="1"/>
          </p:cNvSpPr>
          <p:nvPr/>
        </p:nvSpPr>
        <p:spPr bwMode="auto">
          <a:xfrm>
            <a:off x="3933825" y="1293813"/>
            <a:ext cx="1327150" cy="274637"/>
          </a:xfrm>
          <a:prstGeom prst="rect">
            <a:avLst/>
          </a:prstGeom>
          <a:noFill/>
          <a:ln w="9525">
            <a:noFill/>
            <a:miter lim="800000"/>
            <a:headEnd/>
            <a:tailEnd/>
          </a:ln>
        </p:spPr>
        <p:txBody>
          <a:bodyPr lIns="92075" tIns="46038" rIns="92075" bIns="46038">
            <a:spAutoFit/>
          </a:bodyPr>
          <a:lstStyle/>
          <a:p>
            <a:r>
              <a:rPr lang="de-DE" sz="1200" i="0"/>
              <a:t>callService</a:t>
            </a:r>
          </a:p>
        </p:txBody>
      </p:sp>
      <p:sp>
        <p:nvSpPr>
          <p:cNvPr id="101427" name="Rectangle 55"/>
          <p:cNvSpPr>
            <a:spLocks noChangeArrowheads="1"/>
          </p:cNvSpPr>
          <p:nvPr/>
        </p:nvSpPr>
        <p:spPr bwMode="auto">
          <a:xfrm>
            <a:off x="4225925" y="996950"/>
            <a:ext cx="749300"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Client</a:t>
            </a:r>
          </a:p>
        </p:txBody>
      </p:sp>
      <p:grpSp>
        <p:nvGrpSpPr>
          <p:cNvPr id="3" name="Group 65"/>
          <p:cNvGrpSpPr>
            <a:grpSpLocks/>
          </p:cNvGrpSpPr>
          <p:nvPr/>
        </p:nvGrpSpPr>
        <p:grpSpPr bwMode="auto">
          <a:xfrm>
            <a:off x="2322513" y="4119563"/>
            <a:ext cx="4911725" cy="2051050"/>
            <a:chOff x="1463" y="2595"/>
            <a:chExt cx="3094" cy="1292"/>
          </a:xfrm>
        </p:grpSpPr>
        <p:sp>
          <p:nvSpPr>
            <p:cNvPr id="101429" name="Line 56"/>
            <p:cNvSpPr>
              <a:spLocks noChangeShapeType="1"/>
            </p:cNvSpPr>
            <p:nvPr/>
          </p:nvSpPr>
          <p:spPr bwMode="auto">
            <a:xfrm>
              <a:off x="2284" y="2935"/>
              <a:ext cx="736" cy="1"/>
            </a:xfrm>
            <a:prstGeom prst="line">
              <a:avLst/>
            </a:prstGeom>
            <a:noFill/>
            <a:ln w="12700">
              <a:solidFill>
                <a:schemeClr val="tx1"/>
              </a:solidFill>
              <a:round/>
              <a:headEnd/>
              <a:tailEnd type="triangle" w="med" len="med"/>
            </a:ln>
          </p:spPr>
          <p:txBody>
            <a:bodyPr wrap="none"/>
            <a:lstStyle/>
            <a:p>
              <a:endParaRPr lang="nl-NL"/>
            </a:p>
          </p:txBody>
        </p:sp>
        <p:sp>
          <p:nvSpPr>
            <p:cNvPr id="101430" name="Line 57"/>
            <p:cNvSpPr>
              <a:spLocks noChangeShapeType="1"/>
            </p:cNvSpPr>
            <p:nvPr/>
          </p:nvSpPr>
          <p:spPr bwMode="auto">
            <a:xfrm flipH="1">
              <a:off x="2283" y="3128"/>
              <a:ext cx="737" cy="0"/>
            </a:xfrm>
            <a:prstGeom prst="line">
              <a:avLst/>
            </a:prstGeom>
            <a:noFill/>
            <a:ln w="12700">
              <a:solidFill>
                <a:schemeClr val="tx1"/>
              </a:solidFill>
              <a:round/>
              <a:headEnd/>
              <a:tailEnd type="triangle" w="med" len="med"/>
            </a:ln>
          </p:spPr>
          <p:txBody>
            <a:bodyPr wrap="none"/>
            <a:lstStyle/>
            <a:p>
              <a:endParaRPr lang="nl-NL"/>
            </a:p>
          </p:txBody>
        </p:sp>
        <p:sp>
          <p:nvSpPr>
            <p:cNvPr id="101431" name="Rectangle 58"/>
            <p:cNvSpPr>
              <a:spLocks noChangeArrowheads="1"/>
            </p:cNvSpPr>
            <p:nvPr/>
          </p:nvSpPr>
          <p:spPr bwMode="auto">
            <a:xfrm>
              <a:off x="2145" y="2943"/>
              <a:ext cx="1021" cy="192"/>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1432" name="Rectangle 59"/>
            <p:cNvSpPr>
              <a:spLocks noChangeArrowheads="1"/>
            </p:cNvSpPr>
            <p:nvPr/>
          </p:nvSpPr>
          <p:spPr bwMode="auto">
            <a:xfrm>
              <a:off x="1463" y="2892"/>
              <a:ext cx="624" cy="84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1433" name="Picture 60" descr="TAO3"/>
            <p:cNvPicPr>
              <a:picLocks noChangeAspect="1" noChangeArrowheads="1"/>
            </p:cNvPicPr>
            <p:nvPr/>
          </p:nvPicPr>
          <p:blipFill>
            <a:blip r:embed="rId2"/>
            <a:srcRect/>
            <a:stretch>
              <a:fillRect/>
            </a:stretch>
          </p:blipFill>
          <p:spPr bwMode="auto">
            <a:xfrm>
              <a:off x="3126" y="2595"/>
              <a:ext cx="1431" cy="1292"/>
            </a:xfrm>
            <a:prstGeom prst="rect">
              <a:avLst/>
            </a:prstGeom>
            <a:noFill/>
            <a:ln w="9525">
              <a:noFill/>
              <a:miter lim="800000"/>
              <a:headEnd/>
              <a:tailEnd/>
            </a:ln>
          </p:spPr>
        </p:pic>
        <p:sp>
          <p:nvSpPr>
            <p:cNvPr id="101434" name="Line 61"/>
            <p:cNvSpPr>
              <a:spLocks noChangeShapeType="1"/>
            </p:cNvSpPr>
            <p:nvPr/>
          </p:nvSpPr>
          <p:spPr bwMode="auto">
            <a:xfrm>
              <a:off x="2284" y="3324"/>
              <a:ext cx="736" cy="1"/>
            </a:xfrm>
            <a:prstGeom prst="line">
              <a:avLst/>
            </a:prstGeom>
            <a:noFill/>
            <a:ln w="12700">
              <a:solidFill>
                <a:schemeClr val="tx1"/>
              </a:solidFill>
              <a:round/>
              <a:headEnd/>
              <a:tailEnd type="triangle" w="med" len="med"/>
            </a:ln>
          </p:spPr>
          <p:txBody>
            <a:bodyPr wrap="none"/>
            <a:lstStyle/>
            <a:p>
              <a:endParaRPr lang="nl-NL"/>
            </a:p>
          </p:txBody>
        </p:sp>
        <p:sp>
          <p:nvSpPr>
            <p:cNvPr id="101435" name="Line 62"/>
            <p:cNvSpPr>
              <a:spLocks noChangeShapeType="1"/>
            </p:cNvSpPr>
            <p:nvPr/>
          </p:nvSpPr>
          <p:spPr bwMode="auto">
            <a:xfrm flipH="1">
              <a:off x="2283" y="3517"/>
              <a:ext cx="737" cy="0"/>
            </a:xfrm>
            <a:prstGeom prst="line">
              <a:avLst/>
            </a:prstGeom>
            <a:noFill/>
            <a:ln w="12700">
              <a:solidFill>
                <a:schemeClr val="tx1"/>
              </a:solidFill>
              <a:round/>
              <a:headEnd/>
              <a:tailEnd type="triangle" w="med" len="med"/>
            </a:ln>
          </p:spPr>
          <p:txBody>
            <a:bodyPr wrap="none"/>
            <a:lstStyle/>
            <a:p>
              <a:endParaRPr lang="nl-NL"/>
            </a:p>
          </p:txBody>
        </p:sp>
        <p:sp>
          <p:nvSpPr>
            <p:cNvPr id="101436" name="Rectangle 63"/>
            <p:cNvSpPr>
              <a:spLocks noChangeArrowheads="1"/>
            </p:cNvSpPr>
            <p:nvPr/>
          </p:nvSpPr>
          <p:spPr bwMode="auto">
            <a:xfrm>
              <a:off x="2333" y="3332"/>
              <a:ext cx="655" cy="192"/>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z="3200" smtClean="0">
                <a:ea typeface="宋体" pitchFamily="2" charset="-122"/>
              </a:rPr>
              <a:t>Using Other Components</a:t>
            </a:r>
          </a:p>
        </p:txBody>
      </p:sp>
      <p:sp>
        <p:nvSpPr>
          <p:cNvPr id="102403" name="Rectangle 3"/>
          <p:cNvSpPr>
            <a:spLocks noGrp="1" noChangeArrowheads="1"/>
          </p:cNvSpPr>
          <p:nvPr>
            <p:ph type="body" idx="1"/>
          </p:nvPr>
        </p:nvSpPr>
        <p:spPr>
          <a:xfrm>
            <a:off x="123825" y="885825"/>
            <a:ext cx="6853238" cy="5181600"/>
          </a:xfrm>
        </p:spPr>
        <p:txBody>
          <a:bodyPr/>
          <a:lstStyle/>
          <a:p>
            <a:pPr marL="173038" indent="-173038" eaLnBrk="1" hangingPunct="1">
              <a:spcBef>
                <a:spcPct val="40000"/>
              </a:spcBef>
            </a:pPr>
            <a:r>
              <a:rPr lang="en-US" altLang="zh-CN" sz="2000" smtClean="0">
                <a:ea typeface="宋体" pitchFamily="2" charset="-122"/>
              </a:rPr>
              <a:t>Context </a:t>
            </a:r>
          </a:p>
          <a:p>
            <a:pPr marL="517525" lvl="1" indent="-173038" eaLnBrk="1" hangingPunct="1">
              <a:spcBef>
                <a:spcPct val="40000"/>
              </a:spcBef>
            </a:pPr>
            <a:r>
              <a:rPr lang="en-US" altLang="zh-CN" sz="2000" smtClean="0">
                <a:ea typeface="宋体" pitchFamily="2" charset="-122"/>
              </a:rPr>
              <a:t>Components need to collaborate with several different types of components/applications</a:t>
            </a:r>
          </a:p>
          <a:p>
            <a:pPr marL="517525" lvl="1" indent="-173038" eaLnBrk="1" hangingPunct="1">
              <a:spcBef>
                <a:spcPct val="40000"/>
              </a:spcBef>
            </a:pPr>
            <a:r>
              <a:rPr lang="en-US" altLang="zh-CN" sz="2000" smtClean="0">
                <a:ea typeface="宋体" pitchFamily="2" charset="-122"/>
              </a:rPr>
              <a:t>These collaborating components/applications may provide different types of interfaces</a:t>
            </a:r>
          </a:p>
          <a:p>
            <a:pPr marL="173038" indent="-173038" eaLnBrk="1" hangingPunct="1">
              <a:spcBef>
                <a:spcPct val="40000"/>
              </a:spcBef>
            </a:pPr>
            <a:r>
              <a:rPr lang="en-US" altLang="zh-CN" sz="2000" smtClean="0">
                <a:ea typeface="宋体" pitchFamily="2" charset="-122"/>
              </a:rPr>
              <a:t>Problems with CORBA 2.x</a:t>
            </a:r>
          </a:p>
          <a:p>
            <a:pPr marL="517525" lvl="1" indent="-173038" eaLnBrk="1" hangingPunct="1">
              <a:spcBef>
                <a:spcPct val="40000"/>
              </a:spcBef>
            </a:pPr>
            <a:r>
              <a:rPr lang="en-US" altLang="zh-CN" sz="2000" smtClean="0">
                <a:ea typeface="宋体" pitchFamily="2" charset="-122"/>
              </a:rPr>
              <a:t>No standard way to specify interface dependencies</a:t>
            </a:r>
          </a:p>
          <a:p>
            <a:pPr marL="517525" lvl="1" indent="-173038" eaLnBrk="1" hangingPunct="1">
              <a:spcBef>
                <a:spcPct val="40000"/>
              </a:spcBef>
            </a:pPr>
            <a:r>
              <a:rPr lang="en-US" altLang="zh-CN" sz="2000" smtClean="0">
                <a:ea typeface="宋体" pitchFamily="2" charset="-122"/>
              </a:rPr>
              <a:t>No standard way to connect an interface to a component</a:t>
            </a:r>
          </a:p>
          <a:p>
            <a:pPr marL="173038" indent="-173038" eaLnBrk="1" hangingPunct="1">
              <a:spcBef>
                <a:spcPct val="40000"/>
              </a:spcBef>
            </a:pPr>
            <a:r>
              <a:rPr lang="en-US" altLang="zh-CN" sz="2000" smtClean="0">
                <a:ea typeface="宋体" pitchFamily="2" charset="-122"/>
              </a:rPr>
              <a:t>CCM Solution </a:t>
            </a:r>
          </a:p>
          <a:p>
            <a:pPr marL="517525" lvl="1" indent="-173038" eaLnBrk="1" hangingPunct="1">
              <a:spcBef>
                <a:spcPct val="40000"/>
              </a:spcBef>
            </a:pPr>
            <a:r>
              <a:rPr lang="en-US" altLang="zh-CN" sz="2000" smtClean="0">
                <a:ea typeface="宋体" pitchFamily="2" charset="-122"/>
              </a:rPr>
              <a:t>Define receptacles, a.k.a. </a:t>
            </a:r>
            <a:r>
              <a:rPr lang="en-US" altLang="zh-CN" sz="2000" i="1" smtClean="0">
                <a:ea typeface="宋体" pitchFamily="2" charset="-122"/>
              </a:rPr>
              <a:t>required</a:t>
            </a:r>
            <a:r>
              <a:rPr lang="en-US" altLang="zh-CN" sz="2000" smtClean="0">
                <a:ea typeface="宋体" pitchFamily="2" charset="-122"/>
              </a:rPr>
              <a:t> interfaces, which are distinct named connection points for potential connectivity</a:t>
            </a:r>
          </a:p>
          <a:p>
            <a:pPr marL="914400" lvl="2" indent="-223838" eaLnBrk="1" hangingPunct="1">
              <a:spcBef>
                <a:spcPct val="40000"/>
              </a:spcBef>
            </a:pPr>
            <a:r>
              <a:rPr lang="en-US" altLang="zh-CN" smtClean="0">
                <a:ea typeface="宋体" pitchFamily="2" charset="-122"/>
              </a:rPr>
              <a:t>Represents the “bottom of the Lego”</a:t>
            </a:r>
          </a:p>
        </p:txBody>
      </p:sp>
      <p:pic>
        <p:nvPicPr>
          <p:cNvPr id="102404" name="Picture 4" descr="PH-7"/>
          <p:cNvPicPr>
            <a:picLocks noChangeAspect="1" noChangeArrowheads="1"/>
          </p:cNvPicPr>
          <p:nvPr/>
        </p:nvPicPr>
        <p:blipFill>
          <a:blip r:embed="rId2"/>
          <a:srcRect/>
          <a:stretch>
            <a:fillRect/>
          </a:stretch>
        </p:blipFill>
        <p:spPr bwMode="auto">
          <a:xfrm>
            <a:off x="6953250" y="3316288"/>
            <a:ext cx="2133600" cy="1871662"/>
          </a:xfrm>
          <a:prstGeom prst="rect">
            <a:avLst/>
          </a:prstGeom>
          <a:noFill/>
          <a:ln w="9525">
            <a:noFill/>
            <a:miter lim="800000"/>
            <a:headEnd/>
            <a:tailEnd/>
          </a:ln>
        </p:spPr>
      </p:pic>
      <p:pic>
        <p:nvPicPr>
          <p:cNvPr id="102405" name="Picture 5" descr="PH-8"/>
          <p:cNvPicPr>
            <a:picLocks noChangeAspect="1" noChangeArrowheads="1"/>
          </p:cNvPicPr>
          <p:nvPr/>
        </p:nvPicPr>
        <p:blipFill>
          <a:blip r:embed="rId3"/>
          <a:srcRect/>
          <a:stretch>
            <a:fillRect/>
          </a:stretch>
        </p:blipFill>
        <p:spPr bwMode="auto">
          <a:xfrm>
            <a:off x="6953250" y="1103313"/>
            <a:ext cx="2133600" cy="1817687"/>
          </a:xfrm>
          <a:prstGeom prst="rect">
            <a:avLst/>
          </a:prstGeom>
          <a:noFill/>
          <a:ln w="9525">
            <a:noFill/>
            <a:miter lim="800000"/>
            <a:headEnd/>
            <a:tailEnd/>
          </a:ln>
        </p:spPr>
      </p:pic>
      <p:pic>
        <p:nvPicPr>
          <p:cNvPr id="102406" name="Picture 6" descr="027b">
            <a:hlinkClick r:id="rId4"/>
          </p:cNvPr>
          <p:cNvPicPr>
            <a:picLocks noChangeAspect="1" noChangeArrowheads="1"/>
          </p:cNvPicPr>
          <p:nvPr/>
        </p:nvPicPr>
        <p:blipFill>
          <a:blip r:embed="rId5"/>
          <a:srcRect/>
          <a:stretch>
            <a:fillRect/>
          </a:stretch>
        </p:blipFill>
        <p:spPr bwMode="auto">
          <a:xfrm>
            <a:off x="5380038" y="5559425"/>
            <a:ext cx="1000125"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sz="3200" smtClean="0">
                <a:ea typeface="宋体" pitchFamily="2" charset="-122"/>
              </a:rPr>
              <a:t>Component Receptacles</a:t>
            </a:r>
          </a:p>
        </p:txBody>
      </p:sp>
      <p:sp>
        <p:nvSpPr>
          <p:cNvPr id="21508" name="Rectangle 3"/>
          <p:cNvSpPr>
            <a:spLocks noGrp="1" noChangeArrowheads="1"/>
          </p:cNvSpPr>
          <p:nvPr>
            <p:ph type="body" idx="1"/>
          </p:nvPr>
        </p:nvSpPr>
        <p:spPr>
          <a:xfrm>
            <a:off x="3246438" y="969963"/>
            <a:ext cx="5897562" cy="5419725"/>
          </a:xfrm>
        </p:spPr>
        <p:txBody>
          <a:bodyPr/>
          <a:lstStyle/>
          <a:p>
            <a:pPr marL="169863" indent="-169863" eaLnBrk="1" hangingPunct="1">
              <a:spcBef>
                <a:spcPct val="30000"/>
              </a:spcBef>
            </a:pPr>
            <a:r>
              <a:rPr lang="en-US" altLang="zh-CN" sz="2000" smtClean="0">
                <a:ea typeface="宋体" pitchFamily="2" charset="-122"/>
              </a:rPr>
              <a:t>Receptacle characteristics</a:t>
            </a:r>
          </a:p>
          <a:p>
            <a:pPr marL="517525" lvl="1" indent="-173038" eaLnBrk="1" hangingPunct="1">
              <a:spcBef>
                <a:spcPct val="30000"/>
              </a:spcBef>
            </a:pPr>
            <a:r>
              <a:rPr lang="en-US" altLang="zh-CN" sz="2000" smtClean="0">
                <a:ea typeface="宋体" pitchFamily="2" charset="-122"/>
              </a:rPr>
              <a:t>Define a way to connect one or more </a:t>
            </a:r>
            <a:r>
              <a:rPr lang="en-US" altLang="zh-CN" sz="2000" i="1" smtClean="0">
                <a:ea typeface="宋体" pitchFamily="2" charset="-122"/>
              </a:rPr>
              <a:t>required</a:t>
            </a:r>
            <a:r>
              <a:rPr lang="en-US" altLang="zh-CN" sz="2000" smtClean="0">
                <a:ea typeface="宋体" pitchFamily="2" charset="-122"/>
              </a:rPr>
              <a:t> interfaces to this component</a:t>
            </a:r>
          </a:p>
          <a:p>
            <a:pPr marL="858838" lvl="2" indent="-173038" eaLnBrk="1" hangingPunct="1">
              <a:spcBef>
                <a:spcPct val="30000"/>
              </a:spcBef>
            </a:pPr>
            <a:r>
              <a:rPr lang="en-US" altLang="zh-CN" smtClean="0">
                <a:ea typeface="宋体" pitchFamily="2" charset="-122"/>
              </a:rPr>
              <a:t>Specified with </a:t>
            </a:r>
            <a:r>
              <a:rPr lang="en-US" altLang="zh-CN" b="1" smtClean="0">
                <a:latin typeface="Courier New" pitchFamily="49" charset="0"/>
                <a:ea typeface="宋体" pitchFamily="2" charset="-122"/>
              </a:rPr>
              <a:t>uses</a:t>
            </a:r>
            <a:r>
              <a:rPr lang="en-US" altLang="zh-CN" smtClean="0">
                <a:ea typeface="宋体" pitchFamily="2" charset="-122"/>
              </a:rPr>
              <a:t> (</a:t>
            </a:r>
            <a:r>
              <a:rPr lang="en-US" altLang="zh-CN" b="1" smtClean="0">
                <a:latin typeface="Courier New" pitchFamily="49" charset="0"/>
                <a:ea typeface="宋体" pitchFamily="2" charset="-122"/>
              </a:rPr>
              <a:t>multiple</a:t>
            </a:r>
            <a:r>
              <a:rPr lang="en-US" altLang="zh-CN" smtClean="0">
                <a:ea typeface="宋体" pitchFamily="2" charset="-122"/>
              </a:rPr>
              <a:t>) keyword</a:t>
            </a:r>
          </a:p>
          <a:p>
            <a:pPr marL="858838" lvl="2" indent="-173038" eaLnBrk="1" hangingPunct="1">
              <a:spcBef>
                <a:spcPct val="30000"/>
              </a:spcBef>
            </a:pPr>
            <a:r>
              <a:rPr lang="en-US" altLang="zh-CN" smtClean="0">
                <a:ea typeface="宋体" pitchFamily="2" charset="-122"/>
              </a:rPr>
              <a:t>Can be </a:t>
            </a:r>
            <a:r>
              <a:rPr lang="en-US" altLang="zh-CN" i="1" smtClean="0">
                <a:ea typeface="宋体" pitchFamily="2" charset="-122"/>
              </a:rPr>
              <a:t>simplex</a:t>
            </a:r>
            <a:r>
              <a:rPr lang="en-US" altLang="zh-CN" smtClean="0">
                <a:ea typeface="宋体" pitchFamily="2" charset="-122"/>
              </a:rPr>
              <a:t> or </a:t>
            </a:r>
            <a:r>
              <a:rPr lang="en-US" altLang="zh-CN" i="1" smtClean="0">
                <a:ea typeface="宋体" pitchFamily="2" charset="-122"/>
              </a:rPr>
              <a:t>multiplex</a:t>
            </a:r>
          </a:p>
          <a:p>
            <a:pPr marL="2057400" lvl="3" indent="-171450" eaLnBrk="1" hangingPunct="1">
              <a:spcBef>
                <a:spcPct val="30000"/>
              </a:spcBef>
            </a:pPr>
            <a:r>
              <a:rPr lang="en-US" altLang="zh-CN" smtClean="0">
                <a:ea typeface="宋体" pitchFamily="2" charset="-122"/>
              </a:rPr>
              <a:t>Connections are established </a:t>
            </a:r>
            <a:r>
              <a:rPr lang="en-US" altLang="zh-CN" i="1" smtClean="0">
                <a:ea typeface="宋体" pitchFamily="2" charset="-122"/>
              </a:rPr>
              <a:t>statically</a:t>
            </a:r>
            <a:r>
              <a:rPr lang="en-US" altLang="zh-CN" smtClean="0">
                <a:ea typeface="宋体" pitchFamily="2" charset="-122"/>
              </a:rPr>
              <a:t> via tools during deployment phase</a:t>
            </a:r>
          </a:p>
          <a:p>
            <a:pPr marL="2057400" lvl="3" indent="-171450" eaLnBrk="1" hangingPunct="1">
              <a:spcBef>
                <a:spcPct val="30000"/>
              </a:spcBef>
            </a:pPr>
            <a:r>
              <a:rPr lang="en-US" altLang="zh-CN" smtClean="0">
                <a:ea typeface="宋体" pitchFamily="2" charset="-122"/>
              </a:rPr>
              <a:t>Connections are managed </a:t>
            </a:r>
            <a:r>
              <a:rPr lang="en-US" altLang="zh-CN" i="1" smtClean="0">
                <a:ea typeface="宋体" pitchFamily="2" charset="-122"/>
              </a:rPr>
              <a:t>dynamically</a:t>
            </a:r>
            <a:r>
              <a:rPr lang="en-US" altLang="zh-CN" smtClean="0">
                <a:ea typeface="宋体" pitchFamily="2" charset="-122"/>
              </a:rPr>
              <a:t> at run-time by containers to offer interactions with clients or other components via callbacks</a:t>
            </a:r>
          </a:p>
          <a:p>
            <a:pPr marL="2057400" lvl="3" indent="-171450" eaLnBrk="1" hangingPunct="1">
              <a:spcBef>
                <a:spcPct val="30000"/>
              </a:spcBef>
            </a:pPr>
            <a:r>
              <a:rPr lang="en-US" altLang="zh-CN" smtClean="0">
                <a:ea typeface="宋体" pitchFamily="2" charset="-122"/>
              </a:rPr>
              <a:t>CCM also enables connection establishment during run-time</a:t>
            </a:r>
          </a:p>
        </p:txBody>
      </p:sp>
      <p:sp>
        <p:nvSpPr>
          <p:cNvPr id="21509" name="Text Box 6"/>
          <p:cNvSpPr txBox="1">
            <a:spLocks noChangeArrowheads="1"/>
          </p:cNvSpPr>
          <p:nvPr/>
        </p:nvSpPr>
        <p:spPr bwMode="auto">
          <a:xfrm>
            <a:off x="0" y="952500"/>
            <a:ext cx="57467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uses</a:t>
            </a:r>
            <a:r>
              <a:rPr lang="en-US" altLang="zh-CN" sz="1600" b="1" i="0">
                <a:latin typeface="Courier New" pitchFamily="49" charset="0"/>
                <a:ea typeface="宋体" pitchFamily="2" charset="-122"/>
              </a:rPr>
              <a:t> position 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p>
          <a:p>
            <a:pPr>
              <a:spcBef>
                <a:spcPct val="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connect_GPSLocation </a:t>
            </a:r>
          </a:p>
          <a:p>
            <a:pPr>
              <a:spcBef>
                <a:spcPct val="0"/>
              </a:spcBef>
            </a:pPr>
            <a:r>
              <a:rPr lang="en-US" altLang="zh-CN" sz="1600" b="1" i="0">
                <a:latin typeface="Courier New" pitchFamily="49" charset="0"/>
                <a:ea typeface="宋体" pitchFamily="2" charset="-122"/>
              </a:rPr>
              <a:t>         (in position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disconnect_GPSLocation();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get_connection_GPSLocation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1510" name="AutoShape 7"/>
          <p:cNvSpPr>
            <a:spLocks noChangeArrowheads="1"/>
          </p:cNvSpPr>
          <p:nvPr/>
        </p:nvSpPr>
        <p:spPr bwMode="auto">
          <a:xfrm>
            <a:off x="838200" y="2397125"/>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1506" name="Object 2"/>
          <p:cNvGraphicFramePr>
            <a:graphicFrameLocks noChangeAspect="1"/>
          </p:cNvGraphicFramePr>
          <p:nvPr/>
        </p:nvGraphicFramePr>
        <p:xfrm>
          <a:off x="3208338" y="3178175"/>
          <a:ext cx="1628775" cy="1438275"/>
        </p:xfrm>
        <a:graphic>
          <a:graphicData uri="http://schemas.openxmlformats.org/presentationml/2006/ole">
            <p:oleObj spid="_x0000_s21506"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0325" y="342900"/>
            <a:ext cx="9251950" cy="838200"/>
          </a:xfrm>
        </p:spPr>
        <p:txBody>
          <a:bodyPr/>
          <a:lstStyle/>
          <a:p>
            <a:pPr eaLnBrk="1" hangingPunct="1"/>
            <a:r>
              <a:rPr lang="en-US" altLang="zh-CN" sz="3200" dirty="0" smtClean="0">
                <a:ea typeface="宋体" pitchFamily="2" charset="-122"/>
              </a:rPr>
              <a:t>Where We Started: Object-Oriented Programming</a:t>
            </a:r>
          </a:p>
        </p:txBody>
      </p:sp>
      <p:sp>
        <p:nvSpPr>
          <p:cNvPr id="78851" name="Rectangle 3"/>
          <p:cNvSpPr>
            <a:spLocks noGrp="1" noChangeArrowheads="1"/>
          </p:cNvSpPr>
          <p:nvPr>
            <p:ph type="body" idx="1"/>
          </p:nvPr>
        </p:nvSpPr>
        <p:spPr>
          <a:xfrm>
            <a:off x="0" y="1111250"/>
            <a:ext cx="6562725" cy="831850"/>
          </a:xfrm>
        </p:spPr>
        <p:txBody>
          <a:bodyPr/>
          <a:lstStyle/>
          <a:p>
            <a:pPr marL="169863" indent="-169863" eaLnBrk="1" hangingPunct="1">
              <a:spcBef>
                <a:spcPct val="40000"/>
              </a:spcBef>
            </a:pPr>
            <a:r>
              <a:rPr lang="en-US" altLang="zh-CN" sz="2000" dirty="0" smtClean="0">
                <a:ea typeface="宋体" pitchFamily="2" charset="-122"/>
              </a:rPr>
              <a:t>Object-oriented (OO) programming simplified software development through higher level abstractions &amp; patterns, e.g.,</a:t>
            </a:r>
          </a:p>
          <a:p>
            <a:pPr marL="169863" indent="-169863" eaLnBrk="1" hangingPunct="1">
              <a:spcBef>
                <a:spcPct val="40000"/>
              </a:spcBef>
            </a:pPr>
            <a:endParaRPr lang="zh-CN" altLang="en-US" sz="2000" smtClean="0">
              <a:ea typeface="宋体" pitchFamily="2" charset="-122"/>
            </a:endParaRPr>
          </a:p>
        </p:txBody>
      </p:sp>
      <p:sp>
        <p:nvSpPr>
          <p:cNvPr id="497794" name="Rectangle 130"/>
          <p:cNvSpPr>
            <a:spLocks noChangeArrowheads="1"/>
          </p:cNvSpPr>
          <p:nvPr/>
        </p:nvSpPr>
        <p:spPr bwMode="auto">
          <a:xfrm>
            <a:off x="830263" y="5480050"/>
            <a:ext cx="7475537" cy="711200"/>
          </a:xfrm>
          <a:prstGeom prst="rect">
            <a:avLst/>
          </a:prstGeom>
          <a:solidFill>
            <a:srgbClr val="FFFF99"/>
          </a:solidFill>
          <a:ln w="9525">
            <a:solidFill>
              <a:schemeClr val="tx1"/>
            </a:solidFill>
            <a:miter lim="800000"/>
            <a:headEnd/>
            <a:tailEnd/>
          </a:ln>
        </p:spPr>
        <p:txBody>
          <a:bodyPr>
            <a:spAutoFit/>
          </a:bodyPr>
          <a:lstStyle/>
          <a:p>
            <a:pPr algn="ctr">
              <a:spcBef>
                <a:spcPct val="0"/>
              </a:spcBef>
            </a:pPr>
            <a:r>
              <a:rPr lang="en-US" altLang="zh-CN" sz="2000" b="1" i="0" dirty="0">
                <a:ea typeface="宋体" pitchFamily="2" charset="-122"/>
              </a:rPr>
              <a:t>Well-written OO programs exhibit recurring structures that promote abstraction, flexibility, modularity, &amp; elegance</a:t>
            </a:r>
          </a:p>
        </p:txBody>
      </p:sp>
      <p:grpSp>
        <p:nvGrpSpPr>
          <p:cNvPr id="2" name="Group 136"/>
          <p:cNvGrpSpPr>
            <a:grpSpLocks/>
          </p:cNvGrpSpPr>
          <p:nvPr/>
        </p:nvGrpSpPr>
        <p:grpSpPr bwMode="auto">
          <a:xfrm>
            <a:off x="327025" y="2794000"/>
            <a:ext cx="8347075" cy="2428875"/>
            <a:chOff x="206" y="1874"/>
            <a:chExt cx="5258" cy="1530"/>
          </a:xfrm>
        </p:grpSpPr>
        <p:sp>
          <p:nvSpPr>
            <p:cNvPr id="78863" name="Rectangle 117"/>
            <p:cNvSpPr>
              <a:spLocks noChangeArrowheads="1"/>
            </p:cNvSpPr>
            <p:nvPr/>
          </p:nvSpPr>
          <p:spPr bwMode="auto">
            <a:xfrm>
              <a:off x="206" y="1874"/>
              <a:ext cx="3300"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dirty="0">
                  <a:ea typeface="宋体" pitchFamily="2" charset="-122"/>
                </a:rPr>
                <a:t>Decoupling interfaces &amp; implementations</a:t>
              </a:r>
            </a:p>
          </p:txBody>
        </p:sp>
        <p:pic>
          <p:nvPicPr>
            <p:cNvPr id="78864" name="Picture 133" descr="bridge-omt"/>
            <p:cNvPicPr>
              <a:picLocks noChangeAspect="1" noChangeArrowheads="1"/>
            </p:cNvPicPr>
            <p:nvPr/>
          </p:nvPicPr>
          <p:blipFill>
            <a:blip r:embed="rId2"/>
            <a:srcRect/>
            <a:stretch>
              <a:fillRect/>
            </a:stretch>
          </p:blipFill>
          <p:spPr bwMode="auto">
            <a:xfrm>
              <a:off x="277" y="2234"/>
              <a:ext cx="5187" cy="1170"/>
            </a:xfrm>
            <a:prstGeom prst="rect">
              <a:avLst/>
            </a:prstGeom>
            <a:noFill/>
            <a:ln w="9525">
              <a:noFill/>
              <a:miter lim="800000"/>
              <a:headEnd/>
              <a:tailEnd/>
            </a:ln>
          </p:spPr>
        </p:pic>
        <p:sp>
          <p:nvSpPr>
            <p:cNvPr id="78865" name="Rectangle 134"/>
            <p:cNvSpPr>
              <a:spLocks noChangeArrowheads="1"/>
            </p:cNvSpPr>
            <p:nvPr/>
          </p:nvSpPr>
          <p:spPr bwMode="auto">
            <a:xfrm>
              <a:off x="1537" y="2309"/>
              <a:ext cx="384" cy="113"/>
            </a:xfrm>
            <a:prstGeom prst="rect">
              <a:avLst/>
            </a:prstGeom>
            <a:solidFill>
              <a:schemeClr val="bg1"/>
            </a:solidFill>
            <a:ln w="9525">
              <a:noFill/>
              <a:miter lim="800000"/>
              <a:headEnd/>
              <a:tailEnd/>
            </a:ln>
          </p:spPr>
          <p:txBody>
            <a:bodyPr wrap="none" anchor="ctr">
              <a:spAutoFit/>
            </a:bodyPr>
            <a:lstStyle/>
            <a:p>
              <a:endParaRPr lang="nl-NL" dirty="0"/>
            </a:p>
          </p:txBody>
        </p:sp>
        <p:sp>
          <p:nvSpPr>
            <p:cNvPr id="78866" name="Rectangle 135"/>
            <p:cNvSpPr>
              <a:spLocks noChangeArrowheads="1"/>
            </p:cNvSpPr>
            <p:nvPr/>
          </p:nvSpPr>
          <p:spPr bwMode="auto">
            <a:xfrm>
              <a:off x="4310" y="2310"/>
              <a:ext cx="531" cy="101"/>
            </a:xfrm>
            <a:prstGeom prst="rect">
              <a:avLst/>
            </a:prstGeom>
            <a:solidFill>
              <a:schemeClr val="bg1"/>
            </a:solidFill>
            <a:ln w="9525">
              <a:noFill/>
              <a:miter lim="800000"/>
              <a:headEnd/>
              <a:tailEnd/>
            </a:ln>
          </p:spPr>
          <p:txBody>
            <a:bodyPr anchor="ctr">
              <a:spAutoFit/>
            </a:bodyPr>
            <a:lstStyle/>
            <a:p>
              <a:endParaRPr lang="nl-NL" dirty="0"/>
            </a:p>
          </p:txBody>
        </p:sp>
      </p:grpSp>
      <p:grpSp>
        <p:nvGrpSpPr>
          <p:cNvPr id="3" name="Group 145"/>
          <p:cNvGrpSpPr>
            <a:grpSpLocks/>
          </p:cNvGrpSpPr>
          <p:nvPr/>
        </p:nvGrpSpPr>
        <p:grpSpPr bwMode="auto">
          <a:xfrm>
            <a:off x="328613" y="1533525"/>
            <a:ext cx="7659687" cy="1489075"/>
            <a:chOff x="207" y="966"/>
            <a:chExt cx="4825" cy="938"/>
          </a:xfrm>
        </p:grpSpPr>
        <p:sp>
          <p:nvSpPr>
            <p:cNvPr id="78855" name="Rectangle 111"/>
            <p:cNvSpPr>
              <a:spLocks noChangeArrowheads="1"/>
            </p:cNvSpPr>
            <p:nvPr/>
          </p:nvSpPr>
          <p:spPr bwMode="auto">
            <a:xfrm>
              <a:off x="207" y="1390"/>
              <a:ext cx="2969"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dirty="0">
                  <a:ea typeface="宋体" pitchFamily="2" charset="-122"/>
                </a:rPr>
                <a:t>Associating related data &amp; operations</a:t>
              </a:r>
            </a:p>
          </p:txBody>
        </p:sp>
        <p:grpSp>
          <p:nvGrpSpPr>
            <p:cNvPr id="78856" name="Group 144"/>
            <p:cNvGrpSpPr>
              <a:grpSpLocks/>
            </p:cNvGrpSpPr>
            <p:nvPr/>
          </p:nvGrpSpPr>
          <p:grpSpPr bwMode="auto">
            <a:xfrm>
              <a:off x="4035" y="966"/>
              <a:ext cx="997" cy="938"/>
              <a:chOff x="4063" y="983"/>
              <a:chExt cx="997" cy="938"/>
            </a:xfrm>
          </p:grpSpPr>
          <p:sp>
            <p:nvSpPr>
              <p:cNvPr id="78857" name="Rectangle 137"/>
              <p:cNvSpPr>
                <a:spLocks noChangeArrowheads="1"/>
              </p:cNvSpPr>
              <p:nvPr/>
            </p:nvSpPr>
            <p:spPr bwMode="auto">
              <a:xfrm>
                <a:off x="4221" y="999"/>
                <a:ext cx="689" cy="900"/>
              </a:xfrm>
              <a:prstGeom prst="rect">
                <a:avLst/>
              </a:prstGeom>
              <a:solidFill>
                <a:srgbClr val="EAEAEA"/>
              </a:solidFill>
              <a:ln w="9525">
                <a:solidFill>
                  <a:schemeClr val="tx1"/>
                </a:solidFill>
                <a:miter lim="800000"/>
                <a:headEnd/>
                <a:tailEnd/>
              </a:ln>
            </p:spPr>
            <p:txBody>
              <a:bodyPr anchor="ctr">
                <a:spAutoFit/>
              </a:bodyPr>
              <a:lstStyle/>
              <a:p>
                <a:endParaRPr lang="nl-NL" dirty="0"/>
              </a:p>
            </p:txBody>
          </p:sp>
          <p:sp>
            <p:nvSpPr>
              <p:cNvPr id="78858" name="Rectangle 138"/>
              <p:cNvSpPr>
                <a:spLocks noChangeArrowheads="1"/>
              </p:cNvSpPr>
              <p:nvPr/>
            </p:nvSpPr>
            <p:spPr bwMode="auto">
              <a:xfrm>
                <a:off x="4063" y="1048"/>
                <a:ext cx="997" cy="772"/>
              </a:xfrm>
              <a:prstGeom prst="rect">
                <a:avLst/>
              </a:prstGeom>
              <a:noFill/>
              <a:ln w="12700">
                <a:noFill/>
                <a:miter lim="800000"/>
                <a:headEnd/>
                <a:tailEnd/>
              </a:ln>
            </p:spPr>
            <p:txBody>
              <a:bodyPr wrap="none" anchor="ctr"/>
              <a:lstStyle/>
              <a:p>
                <a:pPr algn="ctr" eaLnBrk="0" hangingPunct="0">
                  <a:spcBef>
                    <a:spcPct val="0"/>
                  </a:spcBef>
                </a:pPr>
                <a:r>
                  <a:rPr lang="en-US" altLang="zh-CN" sz="1400" i="0" dirty="0">
                    <a:ea typeface="宋体" pitchFamily="2" charset="-122"/>
                  </a:rPr>
                  <a:t>operation</a:t>
                </a:r>
                <a:r>
                  <a:rPr lang="en-US" altLang="zh-CN" sz="1400" dirty="0">
                    <a:ea typeface="宋体" pitchFamily="2" charset="-122"/>
                  </a:rPr>
                  <a:t>1</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2</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3</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n</a:t>
                </a:r>
                <a:r>
                  <a:rPr lang="en-US" altLang="zh-CN" sz="1400" i="0" dirty="0">
                    <a:ea typeface="宋体" pitchFamily="2" charset="-122"/>
                  </a:rPr>
                  <a:t>()</a:t>
                </a:r>
              </a:p>
            </p:txBody>
          </p:sp>
          <p:sp>
            <p:nvSpPr>
              <p:cNvPr id="78859" name="Line 139"/>
              <p:cNvSpPr>
                <a:spLocks noChangeShapeType="1"/>
              </p:cNvSpPr>
              <p:nvPr/>
            </p:nvSpPr>
            <p:spPr bwMode="auto">
              <a:xfrm flipV="1">
                <a:off x="4220" y="1153"/>
                <a:ext cx="682" cy="0"/>
              </a:xfrm>
              <a:prstGeom prst="line">
                <a:avLst/>
              </a:prstGeom>
              <a:noFill/>
              <a:ln w="12700">
                <a:solidFill>
                  <a:schemeClr val="tx1"/>
                </a:solidFill>
                <a:round/>
                <a:headEnd/>
                <a:tailEnd/>
              </a:ln>
            </p:spPr>
            <p:txBody>
              <a:bodyPr wrap="none"/>
              <a:lstStyle/>
              <a:p>
                <a:endParaRPr lang="nl-NL" dirty="0"/>
              </a:p>
            </p:txBody>
          </p:sp>
          <p:sp>
            <p:nvSpPr>
              <p:cNvPr id="78860" name="Rectangle 141"/>
              <p:cNvSpPr>
                <a:spLocks noChangeArrowheads="1"/>
              </p:cNvSpPr>
              <p:nvPr/>
            </p:nvSpPr>
            <p:spPr bwMode="auto">
              <a:xfrm>
                <a:off x="4201" y="1729"/>
                <a:ext cx="494" cy="192"/>
              </a:xfrm>
              <a:prstGeom prst="rect">
                <a:avLst/>
              </a:prstGeom>
              <a:noFill/>
              <a:ln w="9525">
                <a:noFill/>
                <a:miter lim="800000"/>
                <a:headEnd/>
                <a:tailEnd/>
              </a:ln>
            </p:spPr>
            <p:txBody>
              <a:bodyPr>
                <a:spAutoFit/>
              </a:bodyPr>
              <a:lstStyle/>
              <a:p>
                <a:pPr marL="233363" indent="-233363">
                  <a:spcBef>
                    <a:spcPct val="30000"/>
                  </a:spcBef>
                </a:pPr>
                <a:r>
                  <a:rPr lang="en-US" altLang="zh-CN" sz="1400" i="0" dirty="0">
                    <a:ea typeface="宋体" pitchFamily="2" charset="-122"/>
                  </a:rPr>
                  <a:t>data</a:t>
                </a:r>
              </a:p>
            </p:txBody>
          </p:sp>
          <p:sp>
            <p:nvSpPr>
              <p:cNvPr id="78861" name="Rectangle 142"/>
              <p:cNvSpPr>
                <a:spLocks noChangeArrowheads="1"/>
              </p:cNvSpPr>
              <p:nvPr/>
            </p:nvSpPr>
            <p:spPr bwMode="auto">
              <a:xfrm>
                <a:off x="4144" y="983"/>
                <a:ext cx="788" cy="192"/>
              </a:xfrm>
              <a:prstGeom prst="rect">
                <a:avLst/>
              </a:prstGeom>
              <a:noFill/>
              <a:ln w="9525">
                <a:noFill/>
                <a:miter lim="800000"/>
                <a:headEnd/>
                <a:tailEnd/>
              </a:ln>
            </p:spPr>
            <p:txBody>
              <a:bodyPr>
                <a:spAutoFit/>
              </a:bodyPr>
              <a:lstStyle/>
              <a:p>
                <a:pPr marL="233363" indent="-233363" algn="ctr">
                  <a:spcBef>
                    <a:spcPct val="30000"/>
                  </a:spcBef>
                </a:pPr>
                <a:r>
                  <a:rPr lang="en-US" altLang="zh-CN" sz="1400" i="0" dirty="0">
                    <a:ea typeface="宋体" pitchFamily="2" charset="-122"/>
                  </a:rPr>
                  <a:t>class X</a:t>
                </a:r>
              </a:p>
            </p:txBody>
          </p:sp>
          <p:sp>
            <p:nvSpPr>
              <p:cNvPr id="78862" name="Line 143"/>
              <p:cNvSpPr>
                <a:spLocks noChangeShapeType="1"/>
              </p:cNvSpPr>
              <p:nvPr/>
            </p:nvSpPr>
            <p:spPr bwMode="auto">
              <a:xfrm flipV="1">
                <a:off x="4220" y="1746"/>
                <a:ext cx="682" cy="0"/>
              </a:xfrm>
              <a:prstGeom prst="line">
                <a:avLst/>
              </a:prstGeom>
              <a:noFill/>
              <a:ln w="12700">
                <a:solidFill>
                  <a:schemeClr val="tx1"/>
                </a:solidFill>
                <a:round/>
                <a:headEnd/>
                <a:tailEnd/>
              </a:ln>
            </p:spPr>
            <p:txBody>
              <a:bodyPr wrap="none"/>
              <a:lstStyle/>
              <a:p>
                <a:endParaRPr lang="nl-NL"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7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79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z="3200" smtClean="0">
                <a:ea typeface="宋体" pitchFamily="2" charset="-122"/>
              </a:rPr>
              <a:t>Event Passing</a:t>
            </a:r>
          </a:p>
        </p:txBody>
      </p:sp>
      <p:sp>
        <p:nvSpPr>
          <p:cNvPr id="103427" name="Rectangle 3"/>
          <p:cNvSpPr>
            <a:spLocks noGrp="1" noChangeArrowheads="1"/>
          </p:cNvSpPr>
          <p:nvPr>
            <p:ph type="body" sz="half" idx="1"/>
          </p:nvPr>
        </p:nvSpPr>
        <p:spPr>
          <a:xfrm>
            <a:off x="0" y="790575"/>
            <a:ext cx="6543675" cy="5334000"/>
          </a:xfrm>
        </p:spPr>
        <p:txBody>
          <a:bodyPr/>
          <a:lstStyle/>
          <a:p>
            <a:pPr marL="169863" indent="-169863" eaLnBrk="1" hangingPunct="1">
              <a:spcBef>
                <a:spcPct val="30000"/>
              </a:spcBef>
            </a:pPr>
            <a:r>
              <a:rPr lang="en-US" altLang="zh-CN" sz="2000" smtClean="0">
                <a:ea typeface="宋体" pitchFamily="2" charset="-122"/>
              </a:rPr>
              <a:t>Context </a:t>
            </a:r>
          </a:p>
          <a:p>
            <a:pPr marL="511175" lvl="1" indent="-169863" eaLnBrk="1" hangingPunct="1">
              <a:spcBef>
                <a:spcPct val="30000"/>
              </a:spcBef>
            </a:pPr>
            <a:r>
              <a:rPr lang="en-US" altLang="zh-CN" sz="2000" smtClean="0">
                <a:ea typeface="宋体" pitchFamily="2" charset="-122"/>
              </a:rPr>
              <a:t>Components often want to communicate using publisher/subscriber message passing mechanism</a:t>
            </a:r>
          </a:p>
          <a:p>
            <a:pPr marL="169863" indent="-169863" eaLnBrk="1" hangingPunct="1">
              <a:spcBef>
                <a:spcPct val="30000"/>
              </a:spcBef>
            </a:pPr>
            <a:r>
              <a:rPr lang="en-US" altLang="zh-CN" sz="2000" smtClean="0">
                <a:ea typeface="宋体" pitchFamily="2" charset="-122"/>
              </a:rPr>
              <a:t>Problems with CORBA 2.x</a:t>
            </a:r>
          </a:p>
          <a:p>
            <a:pPr marL="511175" lvl="1" indent="-169863" eaLnBrk="1" hangingPunct="1">
              <a:spcBef>
                <a:spcPct val="30000"/>
              </a:spcBef>
            </a:pPr>
            <a:r>
              <a:rPr lang="en-US" altLang="zh-CN" sz="2000" smtClean="0">
                <a:ea typeface="宋体" pitchFamily="2" charset="-122"/>
              </a:rPr>
              <a:t>Standard CORBA Event Service is dynamically typed, i.e., there’s </a:t>
            </a:r>
            <a:r>
              <a:rPr lang="en-US" altLang="zh-CN" sz="2000" smtClean="0">
                <a:ea typeface="宋体" pitchFamily="2" charset="-122"/>
                <a:sym typeface="Wingdings" pitchFamily="2" charset="2"/>
              </a:rPr>
              <a:t>no static type-checking connecting publishers/subscribe</a:t>
            </a:r>
            <a:endParaRPr lang="en-US" altLang="zh-CN" sz="2000" smtClean="0">
              <a:ea typeface="宋体" pitchFamily="2" charset="-122"/>
            </a:endParaRPr>
          </a:p>
          <a:p>
            <a:pPr marL="511175" lvl="1" indent="-169863" eaLnBrk="1" hangingPunct="1">
              <a:spcBef>
                <a:spcPct val="30000"/>
              </a:spcBef>
            </a:pPr>
            <a:r>
              <a:rPr lang="en-US" altLang="zh-CN" sz="2000" smtClean="0">
                <a:ea typeface="宋体" pitchFamily="2" charset="-122"/>
              </a:rPr>
              <a:t>Non-trivial to extend request/response interfaces to support event passing</a:t>
            </a:r>
          </a:p>
          <a:p>
            <a:pPr marL="511175" lvl="1" indent="-169863" eaLnBrk="1" hangingPunct="1">
              <a:spcBef>
                <a:spcPct val="30000"/>
              </a:spcBef>
            </a:pPr>
            <a:r>
              <a:rPr lang="en-US" altLang="zh-CN" sz="2000" smtClean="0">
                <a:ea typeface="宋体" pitchFamily="2" charset="-122"/>
              </a:rPr>
              <a:t>No standard way to specify an object’s capability to generate &amp; process events</a:t>
            </a:r>
          </a:p>
          <a:p>
            <a:pPr marL="169863" indent="-169863" eaLnBrk="1" hangingPunct="1">
              <a:spcBef>
                <a:spcPct val="30000"/>
              </a:spcBef>
            </a:pPr>
            <a:r>
              <a:rPr lang="en-US" altLang="zh-CN" sz="2000" smtClean="0">
                <a:ea typeface="宋体" pitchFamily="2" charset="-122"/>
              </a:rPr>
              <a:t>CCM Solution </a:t>
            </a:r>
          </a:p>
          <a:p>
            <a:pPr marL="511175" lvl="1" indent="-169863" eaLnBrk="1" hangingPunct="1">
              <a:spcBef>
                <a:spcPct val="30000"/>
              </a:spcBef>
            </a:pPr>
            <a:r>
              <a:rPr lang="en-US" altLang="zh-CN" sz="2000" smtClean="0">
                <a:ea typeface="宋体" pitchFamily="2" charset="-122"/>
              </a:rPr>
              <a:t>Standard </a:t>
            </a:r>
            <a:r>
              <a:rPr lang="en-US" altLang="zh-CN" sz="2000" b="1" smtClean="0">
                <a:latin typeface="Courier New" pitchFamily="49" charset="0"/>
                <a:ea typeface="宋体" pitchFamily="2" charset="-122"/>
              </a:rPr>
              <a:t>eventtype</a:t>
            </a:r>
            <a:r>
              <a:rPr lang="en-US" altLang="zh-CN" sz="2000" smtClean="0">
                <a:ea typeface="宋体" pitchFamily="2" charset="-122"/>
              </a:rPr>
              <a:t> &amp; </a:t>
            </a:r>
            <a:r>
              <a:rPr lang="en-US" altLang="zh-CN" sz="2000" b="1" smtClean="0">
                <a:latin typeface="Courier New" pitchFamily="49" charset="0"/>
                <a:ea typeface="宋体" pitchFamily="2" charset="-122"/>
              </a:rPr>
              <a:t>eventtype</a:t>
            </a:r>
            <a:r>
              <a:rPr lang="en-US" altLang="zh-CN" sz="2000" smtClean="0">
                <a:ea typeface="宋体" pitchFamily="2" charset="-122"/>
              </a:rPr>
              <a:t> consumer interface (which are based on </a:t>
            </a:r>
            <a:r>
              <a:rPr lang="en-US" altLang="zh-CN" sz="2000" b="1" smtClean="0">
                <a:latin typeface="Courier New" pitchFamily="49" charset="0"/>
                <a:ea typeface="宋体" pitchFamily="2" charset="-122"/>
              </a:rPr>
              <a:t>valuetypes</a:t>
            </a:r>
            <a:r>
              <a:rPr lang="en-US" altLang="zh-CN" sz="2000" smtClean="0">
                <a:ea typeface="宋体" pitchFamily="2" charset="-122"/>
              </a:rPr>
              <a:t>)</a:t>
            </a:r>
          </a:p>
          <a:p>
            <a:pPr marL="511175" lvl="1" indent="-169863" eaLnBrk="1" hangingPunct="1">
              <a:spcBef>
                <a:spcPct val="30000"/>
              </a:spcBef>
            </a:pPr>
            <a:r>
              <a:rPr lang="en-US" altLang="zh-CN" sz="2000" smtClean="0">
                <a:ea typeface="宋体" pitchFamily="2" charset="-122"/>
              </a:rPr>
              <a:t>Event sources &amp; event sinks (“push mode” only)</a:t>
            </a:r>
          </a:p>
        </p:txBody>
      </p:sp>
      <p:pic>
        <p:nvPicPr>
          <p:cNvPr id="103428" name="Picture 4" descr="mailbox"/>
          <p:cNvPicPr>
            <a:picLocks noGrp="1" noChangeAspect="1" noChangeArrowheads="1"/>
          </p:cNvPicPr>
          <p:nvPr>
            <p:ph sz="quarter" idx="2"/>
          </p:nvPr>
        </p:nvPicPr>
        <p:blipFill>
          <a:blip r:embed="rId2"/>
          <a:srcRect/>
          <a:stretch>
            <a:fillRect/>
          </a:stretch>
        </p:blipFill>
        <p:spPr>
          <a:xfrm>
            <a:off x="6592888" y="914400"/>
            <a:ext cx="2551112" cy="3100388"/>
          </a:xfrm>
          <a:noFill/>
        </p:spPr>
      </p:pic>
      <p:pic>
        <p:nvPicPr>
          <p:cNvPr id="103429" name="Picture 6" descr="ygmlogo"/>
          <p:cNvPicPr>
            <a:picLocks noGrp="1" noChangeAspect="1" noChangeArrowheads="1"/>
          </p:cNvPicPr>
          <p:nvPr>
            <p:ph sz="quarter" idx="3"/>
          </p:nvPr>
        </p:nvPicPr>
        <p:blipFill>
          <a:blip r:embed="rId3"/>
          <a:srcRect/>
          <a:stretch>
            <a:fillRect/>
          </a:stretch>
        </p:blipFill>
        <p:spPr>
          <a:xfrm>
            <a:off x="6553200" y="4251325"/>
            <a:ext cx="2590800" cy="1920875"/>
          </a:xfr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z="3200" smtClean="0">
                <a:ea typeface="宋体" pitchFamily="2" charset="-122"/>
              </a:rPr>
              <a:t>CORBA Valuetypes</a:t>
            </a:r>
          </a:p>
        </p:txBody>
      </p:sp>
      <p:pic>
        <p:nvPicPr>
          <p:cNvPr id="104451" name="Picture 3" descr="pass-by-value-time1"/>
          <p:cNvPicPr>
            <a:picLocks noGrp="1" noChangeAspect="1" noChangeArrowheads="1"/>
          </p:cNvPicPr>
          <p:nvPr>
            <p:ph sz="quarter" idx="1"/>
          </p:nvPr>
        </p:nvPicPr>
        <p:blipFill>
          <a:blip r:embed="rId2"/>
          <a:srcRect/>
          <a:stretch>
            <a:fillRect/>
          </a:stretch>
        </p:blipFill>
        <p:spPr>
          <a:xfrm>
            <a:off x="327025" y="865188"/>
            <a:ext cx="1295400" cy="5067300"/>
          </a:xfrm>
          <a:noFill/>
        </p:spPr>
      </p:pic>
      <p:sp>
        <p:nvSpPr>
          <p:cNvPr id="104452" name="Rectangle 4"/>
          <p:cNvSpPr>
            <a:spLocks noGrp="1" noChangeArrowheads="1"/>
          </p:cNvSpPr>
          <p:nvPr>
            <p:ph type="body" sz="half" idx="3"/>
          </p:nvPr>
        </p:nvSpPr>
        <p:spPr>
          <a:xfrm>
            <a:off x="1752600" y="923925"/>
            <a:ext cx="7239000" cy="5337175"/>
          </a:xfrm>
        </p:spPr>
        <p:txBody>
          <a:bodyPr/>
          <a:lstStyle/>
          <a:p>
            <a:pPr marL="169863" indent="-169863" eaLnBrk="1" hangingPunct="1">
              <a:spcBef>
                <a:spcPct val="30000"/>
              </a:spcBef>
            </a:pPr>
            <a:r>
              <a:rPr lang="en-US" altLang="zh-CN" sz="2000" smtClean="0">
                <a:ea typeface="宋体" pitchFamily="2" charset="-122"/>
              </a:rPr>
              <a:t>Context</a:t>
            </a:r>
          </a:p>
          <a:p>
            <a:pPr marL="511175" lvl="1" indent="-169863" eaLnBrk="1" hangingPunct="1">
              <a:spcBef>
                <a:spcPct val="30000"/>
              </a:spcBef>
            </a:pPr>
            <a:r>
              <a:rPr lang="en-US" altLang="zh-CN" sz="2000" smtClean="0">
                <a:ea typeface="宋体" pitchFamily="2" charset="-122"/>
              </a:rPr>
              <a:t>Parameters of IDL operations that are an </a:t>
            </a:r>
            <a:r>
              <a:rPr lang="en-US" altLang="zh-CN" sz="2000" b="1" smtClean="0">
                <a:latin typeface="Courier New" pitchFamily="49" charset="0"/>
                <a:ea typeface="宋体" pitchFamily="2" charset="-122"/>
              </a:rPr>
              <a:t>interface</a:t>
            </a:r>
            <a:r>
              <a:rPr lang="en-US" altLang="zh-CN" sz="2000" smtClean="0">
                <a:ea typeface="宋体" pitchFamily="2" charset="-122"/>
              </a:rPr>
              <a:t> type always have </a:t>
            </a:r>
            <a:r>
              <a:rPr lang="en-US" altLang="zh-CN" sz="2000" i="1" smtClean="0">
                <a:ea typeface="宋体" pitchFamily="2" charset="-122"/>
              </a:rPr>
              <a:t>pass-by-reference</a:t>
            </a:r>
            <a:r>
              <a:rPr lang="en-US" altLang="zh-CN" sz="2000" smtClean="0">
                <a:ea typeface="宋体" pitchFamily="2" charset="-122"/>
              </a:rPr>
              <a:t> semantics (even </a:t>
            </a:r>
            <a:r>
              <a:rPr lang="en-US" altLang="zh-CN" sz="2000" b="1" smtClean="0">
                <a:latin typeface="Courier New" pitchFamily="49" charset="0"/>
                <a:ea typeface="宋体" pitchFamily="2" charset="-122"/>
              </a:rPr>
              <a:t>in</a:t>
            </a:r>
            <a:r>
              <a:rPr lang="en-US" altLang="zh-CN" sz="2000" smtClean="0">
                <a:ea typeface="宋体" pitchFamily="2" charset="-122"/>
              </a:rPr>
              <a:t> parameters)</a:t>
            </a:r>
          </a:p>
          <a:p>
            <a:pPr marL="511175" lvl="1" indent="-169863" eaLnBrk="1" hangingPunct="1">
              <a:spcBef>
                <a:spcPct val="30000"/>
              </a:spcBef>
            </a:pPr>
            <a:r>
              <a:rPr lang="en-US" altLang="zh-CN" sz="2000" smtClean="0">
                <a:ea typeface="宋体" pitchFamily="2" charset="-122"/>
              </a:rPr>
              <a:t>IDL interfaces hide implementations from clients</a:t>
            </a:r>
          </a:p>
          <a:p>
            <a:pPr marL="169863" indent="-169863" eaLnBrk="1" hangingPunct="1">
              <a:spcBef>
                <a:spcPct val="30000"/>
              </a:spcBef>
            </a:pPr>
            <a:r>
              <a:rPr lang="en-US" altLang="zh-CN" sz="2000" smtClean="0">
                <a:ea typeface="宋体" pitchFamily="2" charset="-122"/>
              </a:rPr>
              <a:t>Problems </a:t>
            </a:r>
          </a:p>
          <a:p>
            <a:pPr marL="511175" lvl="1" indent="-169863" eaLnBrk="1" hangingPunct="1">
              <a:spcBef>
                <a:spcPct val="30000"/>
              </a:spcBef>
            </a:pPr>
            <a:r>
              <a:rPr lang="en-US" altLang="zh-CN" sz="2000" smtClean="0">
                <a:ea typeface="宋体" pitchFamily="2" charset="-122"/>
              </a:rPr>
              <a:t>Clients cannot instantiate CORBA objects</a:t>
            </a:r>
          </a:p>
          <a:p>
            <a:pPr marL="511175" lvl="1" indent="-169863" eaLnBrk="1" hangingPunct="1">
              <a:spcBef>
                <a:spcPct val="30000"/>
              </a:spcBef>
            </a:pPr>
            <a:r>
              <a:rPr lang="en-US" altLang="zh-CN" sz="2000" smtClean="0">
                <a:ea typeface="宋体" pitchFamily="2" charset="-122"/>
              </a:rPr>
              <a:t>IDL </a:t>
            </a:r>
            <a:r>
              <a:rPr lang="en-US" altLang="zh-CN" sz="2000" b="1" smtClean="0">
                <a:latin typeface="Courier New" pitchFamily="49" charset="0"/>
                <a:ea typeface="宋体" pitchFamily="2" charset="-122"/>
              </a:rPr>
              <a:t>structs</a:t>
            </a:r>
            <a:r>
              <a:rPr lang="en-US" altLang="zh-CN" sz="2000" smtClean="0">
                <a:ea typeface="宋体" pitchFamily="2" charset="-122"/>
              </a:rPr>
              <a:t> are passed by value, but don’t support operations or inheritance</a:t>
            </a:r>
          </a:p>
          <a:p>
            <a:pPr marL="169863" indent="-169863" eaLnBrk="1" hangingPunct="1">
              <a:spcBef>
                <a:spcPct val="30000"/>
              </a:spcBef>
            </a:pPr>
            <a:r>
              <a:rPr lang="en-US" altLang="zh-CN" sz="2000" smtClean="0">
                <a:ea typeface="宋体" pitchFamily="2" charset="-122"/>
              </a:rPr>
              <a:t>CORBA Solution </a:t>
            </a:r>
          </a:p>
          <a:p>
            <a:pPr marL="511175" lvl="1" indent="-169863" eaLnBrk="1" hangingPunct="1">
              <a:spcBef>
                <a:spcPct val="30000"/>
              </a:spcBef>
            </a:pPr>
            <a:r>
              <a:rPr lang="en-US" altLang="zh-CN" sz="2000" smtClean="0">
                <a:ea typeface="宋体" pitchFamily="2" charset="-122"/>
              </a:rPr>
              <a:t>The IDL </a:t>
            </a:r>
            <a:r>
              <a:rPr lang="en-US" altLang="zh-CN" sz="2000" b="1" smtClean="0">
                <a:latin typeface="Courier New" pitchFamily="49" charset="0"/>
                <a:ea typeface="宋体" pitchFamily="2" charset="-122"/>
              </a:rPr>
              <a:t>valuetype</a:t>
            </a:r>
          </a:p>
          <a:p>
            <a:pPr marL="860425" lvl="2" indent="-169863" eaLnBrk="1" hangingPunct="1">
              <a:spcBef>
                <a:spcPct val="30000"/>
              </a:spcBef>
            </a:pPr>
            <a:r>
              <a:rPr lang="en-US" altLang="zh-CN" smtClean="0">
                <a:ea typeface="宋体" pitchFamily="2" charset="-122"/>
              </a:rPr>
              <a:t>Always passed by value</a:t>
            </a:r>
          </a:p>
          <a:p>
            <a:pPr marL="860425" lvl="2" indent="-169863" eaLnBrk="1" hangingPunct="1">
              <a:spcBef>
                <a:spcPct val="30000"/>
              </a:spcBef>
            </a:pPr>
            <a:r>
              <a:rPr lang="en-US" altLang="zh-CN" smtClean="0">
                <a:ea typeface="宋体" pitchFamily="2" charset="-122"/>
              </a:rPr>
              <a:t>Can have both operations &amp; state</a:t>
            </a:r>
          </a:p>
          <a:p>
            <a:pPr marL="860425" lvl="2" indent="-169863" eaLnBrk="1" hangingPunct="1">
              <a:spcBef>
                <a:spcPct val="30000"/>
              </a:spcBef>
            </a:pPr>
            <a:r>
              <a:rPr lang="en-US" altLang="zh-CN" smtClean="0">
                <a:ea typeface="宋体" pitchFamily="2" charset="-122"/>
              </a:rPr>
              <a:t>Supports inheritance</a:t>
            </a:r>
          </a:p>
        </p:txBody>
      </p:sp>
      <p:pic>
        <p:nvPicPr>
          <p:cNvPr id="680965" name="Picture 5" descr="pass-by-value-time2"/>
          <p:cNvPicPr>
            <a:picLocks noGrp="1" noChangeAspect="1" noChangeArrowheads="1"/>
          </p:cNvPicPr>
          <p:nvPr>
            <p:ph sz="quarter" idx="2"/>
          </p:nvPr>
        </p:nvPicPr>
        <p:blipFill>
          <a:blip r:embed="rId3"/>
          <a:srcRect/>
          <a:stretch>
            <a:fillRect/>
          </a:stretch>
        </p:blipFill>
        <p:spPr>
          <a:xfrm>
            <a:off x="322263" y="862013"/>
            <a:ext cx="1296987" cy="506571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0965"/>
                                        </p:tgtEl>
                                        <p:attrNameLst>
                                          <p:attrName>style.visibility</p:attrName>
                                        </p:attrNameLst>
                                      </p:cBhvr>
                                      <p:to>
                                        <p:strVal val="visible"/>
                                      </p:to>
                                    </p:set>
                                    <p:animEffect transition="in" filter="blinds(horizontal)">
                                      <p:cBhvr>
                                        <p:cTn id="7" dur="500"/>
                                        <p:tgtEl>
                                          <p:spTgt spid="68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ltLang="zh-CN" sz="3200" smtClean="0">
                <a:ea typeface="宋体" pitchFamily="2" charset="-122"/>
              </a:rPr>
              <a:t>Component Events</a:t>
            </a:r>
          </a:p>
        </p:txBody>
      </p:sp>
      <p:sp>
        <p:nvSpPr>
          <p:cNvPr id="22532" name="Rectangle 3"/>
          <p:cNvSpPr>
            <a:spLocks noGrp="1" noChangeArrowheads="1"/>
          </p:cNvSpPr>
          <p:nvPr>
            <p:ph type="body" sz="half" idx="1"/>
          </p:nvPr>
        </p:nvSpPr>
        <p:spPr>
          <a:xfrm>
            <a:off x="5149850" y="3143250"/>
            <a:ext cx="3841750" cy="1905000"/>
          </a:xfrm>
        </p:spPr>
        <p:txBody>
          <a:bodyPr/>
          <a:lstStyle/>
          <a:p>
            <a:pPr marL="169863" indent="-169863" eaLnBrk="1" hangingPunct="1">
              <a:spcBef>
                <a:spcPct val="50000"/>
              </a:spcBef>
            </a:pPr>
            <a:endParaRPr lang="zh-CN" altLang="en-US" sz="2000" smtClean="0">
              <a:ea typeface="宋体" pitchFamily="2" charset="-122"/>
            </a:endParaRPr>
          </a:p>
          <a:p>
            <a:pPr marL="169863" indent="-169863" eaLnBrk="1" hangingPunct="1">
              <a:spcBef>
                <a:spcPct val="50000"/>
              </a:spcBef>
              <a:buClr>
                <a:schemeClr val="tx1"/>
              </a:buClr>
              <a:buSzPct val="85000"/>
            </a:pPr>
            <a:r>
              <a:rPr lang="en-US" altLang="zh-CN" sz="2000" smtClean="0">
                <a:ea typeface="宋体" pitchFamily="2" charset="-122"/>
              </a:rPr>
              <a:t>Events are implemented as IDL </a:t>
            </a:r>
            <a:r>
              <a:rPr lang="en-US" altLang="zh-CN" sz="2000" b="1" smtClean="0">
                <a:latin typeface="Courier New" pitchFamily="49" charset="0"/>
                <a:ea typeface="宋体" pitchFamily="2" charset="-122"/>
              </a:rPr>
              <a:t>valuetypes</a:t>
            </a:r>
          </a:p>
          <a:p>
            <a:pPr marL="169863" indent="-169863" eaLnBrk="1" hangingPunct="1">
              <a:spcBef>
                <a:spcPct val="50000"/>
              </a:spcBef>
              <a:buClr>
                <a:schemeClr val="tx1"/>
              </a:buClr>
              <a:buSzPct val="85000"/>
            </a:pPr>
            <a:r>
              <a:rPr lang="en-US" altLang="zh-CN" sz="2000" smtClean="0">
                <a:ea typeface="宋体" pitchFamily="2" charset="-122"/>
              </a:rPr>
              <a:t>Defined with the new IDL 3 </a:t>
            </a:r>
            <a:r>
              <a:rPr lang="en-US" altLang="zh-CN" sz="2000" b="1" smtClean="0">
                <a:latin typeface="Courier New" pitchFamily="49" charset="0"/>
                <a:ea typeface="宋体" pitchFamily="2" charset="-122"/>
                <a:cs typeface="Courier New" pitchFamily="49" charset="0"/>
              </a:rPr>
              <a:t>eventtype</a:t>
            </a:r>
            <a:r>
              <a:rPr lang="en-US" altLang="zh-CN" sz="2000" smtClean="0">
                <a:ea typeface="宋体" pitchFamily="2" charset="-122"/>
              </a:rPr>
              <a:t> keyword</a:t>
            </a:r>
          </a:p>
          <a:p>
            <a:pPr marL="514350" lvl="1" indent="-171450" eaLnBrk="1" hangingPunct="1">
              <a:spcBef>
                <a:spcPct val="50000"/>
              </a:spcBef>
              <a:buClr>
                <a:schemeClr val="tx1"/>
              </a:buClr>
              <a:buSzPct val="85000"/>
            </a:pPr>
            <a:r>
              <a:rPr lang="en-US" altLang="zh-CN" sz="2000" smtClean="0">
                <a:ea typeface="宋体" pitchFamily="2" charset="-122"/>
              </a:rPr>
              <a:t>This keyword triggers generation of additional interfaces &amp; glue code</a:t>
            </a:r>
          </a:p>
        </p:txBody>
      </p:sp>
      <p:sp>
        <p:nvSpPr>
          <p:cNvPr id="22533" name="Text Box 4"/>
          <p:cNvSpPr txBox="1">
            <a:spLocks noChangeArrowheads="1"/>
          </p:cNvSpPr>
          <p:nvPr/>
        </p:nvSpPr>
        <p:spPr bwMode="auto">
          <a:xfrm>
            <a:off x="228600" y="1019175"/>
            <a:ext cx="57594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solidFill>
                  <a:srgbClr val="D60093"/>
                </a:solidFill>
                <a:latin typeface="Courier New" pitchFamily="49" charset="0"/>
                <a:ea typeface="宋体" pitchFamily="2" charset="-122"/>
              </a:rPr>
              <a:t>eventtype</a:t>
            </a:r>
            <a:r>
              <a:rPr lang="en-US" altLang="zh-CN" sz="1600" b="1" i="0">
                <a:latin typeface="Courier New" pitchFamily="49" charset="0"/>
                <a:ea typeface="宋体" pitchFamily="2" charset="-122"/>
              </a:rPr>
              <a:t> 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valuetype tick : Components::EventBase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interface tickConsumer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Components::EventConsumerBase {</a:t>
            </a:r>
          </a:p>
          <a:p>
            <a:pPr>
              <a:spcBef>
                <a:spcPct val="30000"/>
              </a:spcBef>
            </a:pPr>
            <a:r>
              <a:rPr lang="en-US" altLang="zh-CN" sz="1600" b="1" i="0">
                <a:latin typeface="Courier New" pitchFamily="49" charset="0"/>
                <a:ea typeface="宋体" pitchFamily="2" charset="-122"/>
              </a:rPr>
              <a:t>  void push_tick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 the_tick);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2534" name="AutoShape 5"/>
          <p:cNvSpPr>
            <a:spLocks noChangeArrowheads="1"/>
          </p:cNvSpPr>
          <p:nvPr/>
        </p:nvSpPr>
        <p:spPr bwMode="auto">
          <a:xfrm>
            <a:off x="1219200" y="219233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2530" name="Object 2"/>
          <p:cNvGraphicFramePr>
            <a:graphicFrameLocks noChangeAspect="1"/>
          </p:cNvGraphicFramePr>
          <p:nvPr>
            <p:ph sz="half" idx="2"/>
          </p:nvPr>
        </p:nvGraphicFramePr>
        <p:xfrm>
          <a:off x="3733800" y="1389063"/>
          <a:ext cx="5638800" cy="2325687"/>
        </p:xfrm>
        <a:graphic>
          <a:graphicData uri="http://schemas.openxmlformats.org/presentationml/2006/ole">
            <p:oleObj spid="_x0000_s22530" name="Visio" r:id="rId4" imgW="4695217" imgH="1935889" progId="Visio.Drawing.11">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Sources</a:t>
            </a:r>
          </a:p>
        </p:txBody>
      </p:sp>
      <p:sp>
        <p:nvSpPr>
          <p:cNvPr id="23556" name="Rectangle 3"/>
          <p:cNvSpPr>
            <a:spLocks noGrp="1" noChangeArrowheads="1"/>
          </p:cNvSpPr>
          <p:nvPr>
            <p:ph type="body" idx="1"/>
          </p:nvPr>
        </p:nvSpPr>
        <p:spPr>
          <a:xfrm>
            <a:off x="4219575" y="1062038"/>
            <a:ext cx="4924425" cy="4539704"/>
          </a:xfrm>
          <a:noFill/>
        </p:spPr>
        <p:txBody>
          <a:bodyPr>
            <a:spAutoFit/>
          </a:bodyPr>
          <a:lstStyle/>
          <a:p>
            <a:pPr marL="119063" indent="-119063" eaLnBrk="1" hangingPunct="1">
              <a:spcBef>
                <a:spcPct val="35000"/>
              </a:spcBef>
            </a:pPr>
            <a:r>
              <a:rPr lang="en-US" altLang="zh-CN" sz="2000" dirty="0" smtClean="0">
                <a:ea typeface="宋体" pitchFamily="2" charset="-122"/>
              </a:rPr>
              <a:t>Event source characteristics</a:t>
            </a:r>
          </a:p>
          <a:p>
            <a:pPr marL="457200" lvl="1" indent="-223838" eaLnBrk="1" hangingPunct="1">
              <a:spcBef>
                <a:spcPct val="35000"/>
              </a:spcBef>
            </a:pPr>
            <a:r>
              <a:rPr lang="en-US" altLang="zh-CN" sz="2000" dirty="0" smtClean="0">
                <a:ea typeface="宋体" pitchFamily="2" charset="-122"/>
              </a:rPr>
              <a:t>Named connection points for event production</a:t>
            </a:r>
          </a:p>
          <a:p>
            <a:pPr marL="457200" lvl="1" indent="-223838" eaLnBrk="1" hangingPunct="1">
              <a:spcBef>
                <a:spcPct val="35000"/>
              </a:spcBef>
            </a:pPr>
            <a:r>
              <a:rPr lang="en-US" altLang="zh-CN" sz="2000" dirty="0" smtClean="0">
                <a:ea typeface="宋体" pitchFamily="2" charset="-122"/>
              </a:rPr>
              <a:t>Two kinds of event sources: </a:t>
            </a:r>
            <a:r>
              <a:rPr lang="en-US" altLang="zh-CN" sz="2000" i="1" dirty="0" smtClean="0">
                <a:ea typeface="宋体" pitchFamily="2" charset="-122"/>
              </a:rPr>
              <a:t>publisher &amp; emitter</a:t>
            </a:r>
          </a:p>
          <a:p>
            <a:pPr marL="685800" lvl="2" indent="-109538" eaLnBrk="1" hangingPunct="1">
              <a:spcBef>
                <a:spcPct val="35000"/>
              </a:spcBef>
            </a:pPr>
            <a:r>
              <a:rPr lang="en-US" altLang="zh-CN" b="1" dirty="0" smtClean="0">
                <a:latin typeface="Courier New" pitchFamily="49" charset="0"/>
                <a:ea typeface="宋体" pitchFamily="2" charset="-122"/>
              </a:rPr>
              <a:t>publishes</a:t>
            </a:r>
            <a:r>
              <a:rPr lang="en-US" altLang="zh-CN" dirty="0" smtClean="0">
                <a:ea typeface="宋体" pitchFamily="2" charset="-122"/>
              </a:rPr>
              <a:t> = may be multiple consumers</a:t>
            </a:r>
          </a:p>
          <a:p>
            <a:pPr marL="685800" lvl="2" indent="-109538" eaLnBrk="1" hangingPunct="1">
              <a:spcBef>
                <a:spcPct val="35000"/>
              </a:spcBef>
            </a:pPr>
            <a:r>
              <a:rPr lang="en-US" altLang="zh-CN" b="1" dirty="0" smtClean="0">
                <a:latin typeface="Courier New" pitchFamily="49" charset="0"/>
                <a:ea typeface="宋体" pitchFamily="2" charset="-122"/>
              </a:rPr>
              <a:t>emits</a:t>
            </a:r>
            <a:r>
              <a:rPr lang="en-US" altLang="zh-CN" dirty="0" smtClean="0">
                <a:ea typeface="宋体" pitchFamily="2" charset="-122"/>
              </a:rPr>
              <a:t> = only one consumer</a:t>
            </a:r>
            <a:endParaRPr lang="en-US" altLang="zh-CN" i="1" dirty="0" smtClean="0">
              <a:ea typeface="宋体" pitchFamily="2" charset="-122"/>
            </a:endParaRPr>
          </a:p>
          <a:p>
            <a:pPr marL="457200" lvl="1" indent="-223838" eaLnBrk="1" hangingPunct="1">
              <a:spcBef>
                <a:spcPct val="35000"/>
              </a:spcBef>
            </a:pPr>
            <a:r>
              <a:rPr lang="en-US" altLang="zh-CN" sz="2000" dirty="0" smtClean="0">
                <a:ea typeface="宋体" pitchFamily="2" charset="-122"/>
              </a:rPr>
              <a:t>Two ways to connect with event sinks</a:t>
            </a:r>
          </a:p>
          <a:p>
            <a:pPr marL="685800" lvl="2" indent="-109538" eaLnBrk="1" hangingPunct="1">
              <a:spcBef>
                <a:spcPct val="35000"/>
              </a:spcBef>
              <a:buFontTx/>
              <a:buAutoNum type="arabicPeriod"/>
            </a:pPr>
            <a:r>
              <a:rPr lang="en-US" altLang="zh-CN" dirty="0" smtClean="0">
                <a:ea typeface="宋体" pitchFamily="2" charset="-122"/>
              </a:rPr>
              <a:t>Consumer connects directly</a:t>
            </a:r>
            <a:endParaRPr lang="en-US" altLang="zh-CN" i="1" dirty="0" smtClean="0">
              <a:ea typeface="宋体" pitchFamily="2" charset="-122"/>
            </a:endParaRPr>
          </a:p>
          <a:p>
            <a:pPr marL="685800" lvl="2" indent="-109538" eaLnBrk="1" hangingPunct="1">
              <a:spcBef>
                <a:spcPct val="35000"/>
              </a:spcBef>
              <a:buFontTx/>
              <a:buAutoNum type="arabicPeriod"/>
            </a:pPr>
            <a:r>
              <a:rPr lang="en-US" altLang="zh-CN" dirty="0" smtClean="0">
                <a:ea typeface="宋体" pitchFamily="2" charset="-122"/>
              </a:rPr>
              <a:t>CCM container mediates access to </a:t>
            </a:r>
            <a:r>
              <a:rPr lang="en-US" altLang="zh-CN" dirty="0" err="1" smtClean="0">
                <a:ea typeface="宋体" pitchFamily="2" charset="-122"/>
              </a:rPr>
              <a:t>CosEvent</a:t>
            </a:r>
            <a:r>
              <a:rPr lang="en-US" altLang="zh-CN" dirty="0" smtClean="0">
                <a:ea typeface="宋体" pitchFamily="2" charset="-122"/>
              </a:rPr>
              <a:t> channels</a:t>
            </a:r>
          </a:p>
        </p:txBody>
      </p:sp>
      <p:sp>
        <p:nvSpPr>
          <p:cNvPr id="23557" name="Text Box 5"/>
          <p:cNvSpPr txBox="1">
            <a:spLocks noChangeArrowheads="1"/>
          </p:cNvSpPr>
          <p:nvPr/>
        </p:nvSpPr>
        <p:spPr bwMode="auto">
          <a:xfrm>
            <a:off x="152400" y="733425"/>
            <a:ext cx="4670425"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RateGen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publishes</a:t>
            </a:r>
            <a:r>
              <a:rPr lang="en-US" altLang="zh-CN" sz="1600" b="1" i="0">
                <a:latin typeface="Courier New" pitchFamily="49" charset="0"/>
                <a:ea typeface="宋体" pitchFamily="2" charset="-122"/>
              </a:rPr>
              <a:t> tick 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chemeClr val="bg2"/>
                </a:solidFill>
                <a:latin typeface="Courier New" pitchFamily="49" charset="0"/>
                <a:ea typeface="宋体" pitchFamily="2" charset="-122"/>
              </a:rPr>
              <a:t>emits tick Trigger</a:t>
            </a:r>
            <a:r>
              <a:rPr lang="en-US" altLang="zh-CN" sz="1400" b="1" i="0">
                <a:solidFill>
                  <a:schemeClr val="bg2"/>
                </a:solidFill>
                <a:latin typeface="Courier New" pitchFamily="49" charset="0"/>
                <a:ea typeface="宋体" pitchFamily="2" charset="-122"/>
              </a:rPr>
              <a:t>;</a:t>
            </a:r>
            <a:r>
              <a:rPr lang="en-US" altLang="zh-CN" sz="1600" b="1" i="0">
                <a:latin typeface="Courier New" pitchFamily="49" charset="0"/>
                <a:ea typeface="宋体" pitchFamily="2" charset="-122"/>
              </a:rP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p>
          <a:p>
            <a:pPr>
              <a:spcBef>
                <a:spcPct val="30000"/>
              </a:spcBef>
            </a:pP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Components::Cookie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tickConsumer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unsubscribe_Pulse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Components::Cookie ck);</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3558" name="AutoShape 6"/>
          <p:cNvSpPr>
            <a:spLocks noChangeArrowheads="1"/>
          </p:cNvSpPr>
          <p:nvPr/>
        </p:nvSpPr>
        <p:spPr bwMode="auto">
          <a:xfrm>
            <a:off x="1219200" y="2117725"/>
            <a:ext cx="609600" cy="1257300"/>
          </a:xfrm>
          <a:prstGeom prst="downArrow">
            <a:avLst>
              <a:gd name="adj1" fmla="val 50000"/>
              <a:gd name="adj2" fmla="val 51563"/>
            </a:avLst>
          </a:prstGeom>
          <a:noFill/>
          <a:ln w="9525">
            <a:solidFill>
              <a:schemeClr val="tx1"/>
            </a:solidFill>
            <a:miter lim="800000"/>
            <a:headEnd/>
            <a:tailEnd/>
          </a:ln>
        </p:spPr>
        <p:txBody>
          <a:bodyPr anchor="ctr">
            <a:spAutoFit/>
          </a:bodyPr>
          <a:lstStyle/>
          <a:p>
            <a:endParaRPr lang="nl-NL"/>
          </a:p>
        </p:txBody>
      </p:sp>
      <p:graphicFrame>
        <p:nvGraphicFramePr>
          <p:cNvPr id="23554" name="Object 2"/>
          <p:cNvGraphicFramePr>
            <a:graphicFrameLocks noChangeAspect="1"/>
          </p:cNvGraphicFramePr>
          <p:nvPr/>
        </p:nvGraphicFramePr>
        <p:xfrm>
          <a:off x="2917825" y="2038350"/>
          <a:ext cx="1436688" cy="1616075"/>
        </p:xfrm>
        <a:graphic>
          <a:graphicData uri="http://schemas.openxmlformats.org/presentationml/2006/ole">
            <p:oleObj spid="_x0000_s23554" name="Visio" r:id="rId4" imgW="1277926" imgH="1436863" progId="Visio.Drawing.11">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z="3200" smtClean="0">
                <a:ea typeface="宋体" pitchFamily="2" charset="-122"/>
              </a:rPr>
              <a:t>CCM Cookies</a:t>
            </a:r>
          </a:p>
        </p:txBody>
      </p:sp>
      <p:sp>
        <p:nvSpPr>
          <p:cNvPr id="105475" name="Rectangle 3"/>
          <p:cNvSpPr>
            <a:spLocks noGrp="1" noChangeArrowheads="1"/>
          </p:cNvSpPr>
          <p:nvPr>
            <p:ph type="body" sz="half" idx="1"/>
          </p:nvPr>
        </p:nvSpPr>
        <p:spPr>
          <a:xfrm>
            <a:off x="0" y="800100"/>
            <a:ext cx="5154613" cy="5105400"/>
          </a:xfrm>
        </p:spPr>
        <p:txBody>
          <a:bodyPr/>
          <a:lstStyle/>
          <a:p>
            <a:pPr eaLnBrk="1" hangingPunct="1">
              <a:spcBef>
                <a:spcPct val="5000"/>
              </a:spcBef>
              <a:buFontTx/>
              <a:buNone/>
            </a:pPr>
            <a:r>
              <a:rPr lang="en-US" altLang="zh-CN" sz="1600" b="1" smtClean="0">
                <a:latin typeface="Courier New" pitchFamily="49" charset="0"/>
                <a:ea typeface="宋体" pitchFamily="2" charset="-122"/>
              </a:rPr>
              <a:t>module Components</a:t>
            </a:r>
          </a:p>
          <a:p>
            <a:pPr eaLnBrk="1" hangingPunct="1">
              <a:spcBef>
                <a:spcPct val="5000"/>
              </a:spcBef>
              <a:buFontTx/>
              <a:buNone/>
            </a:pP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valuetype </a:t>
            </a:r>
            <a:r>
              <a:rPr lang="en-US" altLang="zh-CN" sz="1600" b="1" smtClean="0">
                <a:solidFill>
                  <a:srgbClr val="D60093"/>
                </a:solidFill>
                <a:latin typeface="Courier New" pitchFamily="49" charset="0"/>
                <a:ea typeface="宋体" pitchFamily="2" charset="-122"/>
              </a:rPr>
              <a:t>Cookie</a:t>
            </a:r>
          </a:p>
          <a:p>
            <a:pPr eaLnBrk="1" hangingPunct="1">
              <a:spcBef>
                <a:spcPct val="5000"/>
              </a:spcBef>
              <a:buFontTx/>
              <a:buNone/>
            </a:pPr>
            <a:r>
              <a:rPr lang="en-US" altLang="zh-CN" sz="1600" b="1" smtClean="0">
                <a:solidFill>
                  <a:srgbClr val="D60093"/>
                </a:solidFill>
                <a:latin typeface="Courier New" pitchFamily="49" charset="0"/>
                <a:ea typeface="宋体" pitchFamily="2" charset="-122"/>
              </a:rPr>
              <a:t>  </a:t>
            </a: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private CORBA::OctetSeq </a:t>
            </a:r>
          </a:p>
          <a:p>
            <a:pPr eaLnBrk="1" hangingPunct="1">
              <a:spcBef>
                <a:spcPct val="5000"/>
              </a:spcBef>
              <a:buFontTx/>
              <a:buNone/>
            </a:pPr>
            <a:r>
              <a:rPr lang="en-US" altLang="zh-CN" sz="1600" b="1" smtClean="0">
                <a:latin typeface="Courier New" pitchFamily="49" charset="0"/>
                <a:ea typeface="宋体" pitchFamily="2" charset="-122"/>
              </a:rPr>
              <a:t>            cookieValue;</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Receptacles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connect (…);</a:t>
            </a:r>
          </a:p>
          <a:p>
            <a:pPr eaLnBrk="1" hangingPunct="1">
              <a:spcBef>
                <a:spcPct val="5000"/>
              </a:spcBef>
              <a:buFontTx/>
              <a:buNone/>
            </a:pPr>
            <a:r>
              <a:rPr lang="en-US" altLang="zh-CN" sz="1600" b="1" smtClean="0">
                <a:latin typeface="Courier New" pitchFamily="49" charset="0"/>
                <a:ea typeface="宋体" pitchFamily="2" charset="-122"/>
              </a:rPr>
              <a:t>    void disconnect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Events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subscribe (…);</a:t>
            </a:r>
          </a:p>
          <a:p>
            <a:pPr eaLnBrk="1" hangingPunct="1">
              <a:spcBef>
                <a:spcPct val="5000"/>
              </a:spcBef>
              <a:buFontTx/>
              <a:buNone/>
            </a:pPr>
            <a:r>
              <a:rPr lang="en-US" altLang="zh-CN" sz="1600" b="1" smtClean="0">
                <a:latin typeface="Courier New" pitchFamily="49" charset="0"/>
                <a:ea typeface="宋体" pitchFamily="2" charset="-122"/>
              </a:rPr>
              <a:t>    void unsubscribe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a:t>
            </a:r>
          </a:p>
        </p:txBody>
      </p:sp>
      <p:sp>
        <p:nvSpPr>
          <p:cNvPr id="105476" name="Rectangle 4"/>
          <p:cNvSpPr>
            <a:spLocks noGrp="1" noChangeArrowheads="1"/>
          </p:cNvSpPr>
          <p:nvPr>
            <p:ph type="body" sz="half" idx="2"/>
          </p:nvPr>
        </p:nvSpPr>
        <p:spPr>
          <a:xfrm>
            <a:off x="4418013" y="990600"/>
            <a:ext cx="4573587" cy="5029200"/>
          </a:xfrm>
        </p:spPr>
        <p:txBody>
          <a:bodyPr/>
          <a:lstStyle/>
          <a:p>
            <a:pPr marL="169863" indent="-169863" eaLnBrk="1" hangingPunct="1">
              <a:lnSpc>
                <a:spcPct val="90000"/>
              </a:lnSpc>
              <a:spcBef>
                <a:spcPct val="40000"/>
              </a:spcBef>
            </a:pPr>
            <a:r>
              <a:rPr lang="en-US" altLang="zh-CN" sz="2000" smtClean="0">
                <a:ea typeface="宋体" pitchFamily="2" charset="-122"/>
              </a:rPr>
              <a:t>Context</a:t>
            </a:r>
          </a:p>
          <a:p>
            <a:pPr marL="511175" lvl="1" indent="-169863" eaLnBrk="1" hangingPunct="1">
              <a:lnSpc>
                <a:spcPct val="90000"/>
              </a:lnSpc>
              <a:spcBef>
                <a:spcPct val="40000"/>
              </a:spcBef>
            </a:pPr>
            <a:r>
              <a:rPr lang="en-US" altLang="zh-CN" sz="2000" smtClean="0">
                <a:ea typeface="宋体" pitchFamily="2" charset="-122"/>
              </a:rPr>
              <a:t>Event sources &amp; receptacles correlate </a:t>
            </a:r>
            <a:r>
              <a:rPr lang="en-US" altLang="zh-CN" sz="2000" b="1" smtClean="0">
                <a:latin typeface="Courier New" pitchFamily="49" charset="0"/>
                <a:ea typeface="宋体" pitchFamily="2" charset="-122"/>
              </a:rPr>
              <a:t>connect()</a:t>
            </a:r>
            <a:r>
              <a:rPr lang="en-US" altLang="zh-CN" sz="2000" smtClean="0">
                <a:ea typeface="宋体" pitchFamily="2" charset="-122"/>
              </a:rPr>
              <a:t> &amp; </a:t>
            </a:r>
            <a:r>
              <a:rPr lang="en-US" altLang="zh-CN" sz="2000" b="1" smtClean="0">
                <a:latin typeface="Courier New" pitchFamily="49" charset="0"/>
                <a:ea typeface="宋体" pitchFamily="2" charset="-122"/>
              </a:rPr>
              <a:t>disconnect()</a:t>
            </a:r>
            <a:r>
              <a:rPr lang="en-US" altLang="zh-CN" sz="2000" smtClean="0">
                <a:ea typeface="宋体" pitchFamily="2" charset="-122"/>
              </a:rPr>
              <a:t> operations</a:t>
            </a:r>
          </a:p>
          <a:p>
            <a:pPr marL="169863" indent="-169863" eaLnBrk="1" hangingPunct="1">
              <a:lnSpc>
                <a:spcPct val="90000"/>
              </a:lnSpc>
              <a:spcBef>
                <a:spcPct val="40000"/>
              </a:spcBef>
            </a:pPr>
            <a:r>
              <a:rPr lang="en-US" altLang="zh-CN" sz="2000" smtClean="0">
                <a:ea typeface="宋体" pitchFamily="2" charset="-122"/>
              </a:rPr>
              <a:t>Problem</a:t>
            </a:r>
          </a:p>
          <a:p>
            <a:pPr marL="511175" lvl="1" indent="-169863" eaLnBrk="1" hangingPunct="1">
              <a:lnSpc>
                <a:spcPct val="90000"/>
              </a:lnSpc>
              <a:spcBef>
                <a:spcPct val="40000"/>
              </a:spcBef>
            </a:pPr>
            <a:r>
              <a:rPr lang="en-US" altLang="zh-CN" sz="2000" smtClean="0">
                <a:ea typeface="宋体" pitchFamily="2" charset="-122"/>
              </a:rPr>
              <a:t>Object references cannot reliably be tested for equivalence</a:t>
            </a:r>
          </a:p>
          <a:p>
            <a:pPr marL="169863" indent="-169863" eaLnBrk="1" hangingPunct="1">
              <a:lnSpc>
                <a:spcPct val="90000"/>
              </a:lnSpc>
              <a:spcBef>
                <a:spcPct val="40000"/>
              </a:spcBef>
            </a:pPr>
            <a:r>
              <a:rPr lang="en-US" altLang="zh-CN" sz="2000" smtClean="0">
                <a:ea typeface="宋体" pitchFamily="2" charset="-122"/>
              </a:rPr>
              <a:t>CCM Solution</a:t>
            </a:r>
          </a:p>
          <a:p>
            <a:pPr marL="511175" lvl="1" indent="-169863" eaLnBrk="1" hangingPunct="1">
              <a:lnSpc>
                <a:spcPct val="90000"/>
              </a:lnSpc>
              <a:spcBef>
                <a:spcPct val="40000"/>
              </a:spcBef>
            </a:pPr>
            <a:r>
              <a:rPr lang="en-US" altLang="zh-CN" sz="2000" b="1" smtClean="0">
                <a:latin typeface="Courier New" pitchFamily="49" charset="0"/>
                <a:ea typeface="宋体" pitchFamily="2" charset="-122"/>
              </a:rPr>
              <a:t>Cookie</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860425" lvl="2" indent="-169863" eaLnBrk="1" hangingPunct="1">
              <a:lnSpc>
                <a:spcPct val="90000"/>
              </a:lnSpc>
              <a:spcBef>
                <a:spcPct val="40000"/>
              </a:spcBef>
            </a:pPr>
            <a:r>
              <a:rPr lang="en-US" altLang="zh-CN" smtClean="0">
                <a:ea typeface="宋体" pitchFamily="2" charset="-122"/>
              </a:rPr>
              <a:t>Generated by receptacle or event source implementation</a:t>
            </a:r>
          </a:p>
          <a:p>
            <a:pPr marL="860425" lvl="2" indent="-169863" eaLnBrk="1" hangingPunct="1">
              <a:lnSpc>
                <a:spcPct val="90000"/>
              </a:lnSpc>
              <a:spcBef>
                <a:spcPct val="40000"/>
              </a:spcBef>
            </a:pPr>
            <a:r>
              <a:rPr lang="en-US" altLang="zh-CN" smtClean="0">
                <a:ea typeface="宋体" pitchFamily="2" charset="-122"/>
              </a:rPr>
              <a:t>Retained by client until needed for </a:t>
            </a:r>
            <a:r>
              <a:rPr lang="en-US" altLang="zh-CN" b="1" smtClean="0">
                <a:latin typeface="Courier New" pitchFamily="49" charset="0"/>
                <a:ea typeface="宋体" pitchFamily="2" charset="-122"/>
              </a:rPr>
              <a:t>disconnect()</a:t>
            </a:r>
          </a:p>
          <a:p>
            <a:pPr marL="860425" lvl="2" indent="-169863" eaLnBrk="1" hangingPunct="1">
              <a:lnSpc>
                <a:spcPct val="90000"/>
              </a:lnSpc>
              <a:spcBef>
                <a:spcPct val="40000"/>
              </a:spcBef>
            </a:pPr>
            <a:r>
              <a:rPr lang="en-US" altLang="zh-CN" smtClean="0">
                <a:ea typeface="宋体" pitchFamily="2" charset="-122"/>
              </a:rPr>
              <a:t>Used as a unique id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Sinks</a:t>
            </a:r>
          </a:p>
        </p:txBody>
      </p:sp>
      <p:sp>
        <p:nvSpPr>
          <p:cNvPr id="24580" name="Rectangle 3"/>
          <p:cNvSpPr>
            <a:spLocks noGrp="1" noChangeArrowheads="1"/>
          </p:cNvSpPr>
          <p:nvPr>
            <p:ph type="body" idx="1"/>
          </p:nvPr>
        </p:nvSpPr>
        <p:spPr>
          <a:xfrm>
            <a:off x="4889500" y="1239838"/>
            <a:ext cx="4100513" cy="4484687"/>
          </a:xfrm>
        </p:spPr>
        <p:txBody>
          <a:bodyPr/>
          <a:lstStyle/>
          <a:p>
            <a:pPr marL="169863" indent="-169863" eaLnBrk="1" hangingPunct="1">
              <a:spcBef>
                <a:spcPct val="40000"/>
              </a:spcBef>
            </a:pPr>
            <a:r>
              <a:rPr lang="en-US" altLang="zh-CN" sz="2000" smtClean="0">
                <a:ea typeface="宋体" pitchFamily="2" charset="-122"/>
              </a:rPr>
              <a:t>Event sink characteristics</a:t>
            </a:r>
          </a:p>
          <a:p>
            <a:pPr marL="511175" lvl="1" indent="-169863" eaLnBrk="1" hangingPunct="1">
              <a:spcBef>
                <a:spcPct val="40000"/>
              </a:spcBef>
            </a:pPr>
            <a:r>
              <a:rPr lang="en-US" altLang="zh-CN" sz="2000" smtClean="0">
                <a:ea typeface="宋体" pitchFamily="2" charset="-122"/>
              </a:rPr>
              <a:t>Named connection points into which events of a specific type may be pushed</a:t>
            </a:r>
          </a:p>
          <a:p>
            <a:pPr marL="511175" lvl="1" indent="-169863" eaLnBrk="1" hangingPunct="1">
              <a:spcBef>
                <a:spcPct val="40000"/>
              </a:spcBef>
            </a:pPr>
            <a:r>
              <a:rPr lang="en-US" altLang="zh-CN" sz="2000" smtClean="0">
                <a:ea typeface="宋体" pitchFamily="2" charset="-122"/>
              </a:rPr>
              <a:t>Multiple event sinks of same type can subscribe to the same event sources</a:t>
            </a:r>
          </a:p>
          <a:p>
            <a:pPr marL="511175" lvl="1" indent="-169863" eaLnBrk="1" hangingPunct="1">
              <a:spcBef>
                <a:spcPct val="40000"/>
              </a:spcBef>
            </a:pPr>
            <a:r>
              <a:rPr lang="en-US" altLang="zh-CN" sz="2000" smtClean="0">
                <a:ea typeface="宋体" pitchFamily="2" charset="-122"/>
              </a:rPr>
              <a:t>No distinction between emitter &amp; publisher</a:t>
            </a:r>
          </a:p>
          <a:p>
            <a:pPr marL="511175" lvl="1" indent="-169863" eaLnBrk="1" hangingPunct="1">
              <a:spcBef>
                <a:spcPct val="40000"/>
              </a:spcBef>
            </a:pPr>
            <a:r>
              <a:rPr lang="en-US" altLang="zh-CN" sz="2000" smtClean="0">
                <a:ea typeface="宋体" pitchFamily="2" charset="-122"/>
              </a:rPr>
              <a:t>Connected to event sources via object reference obtained from </a:t>
            </a:r>
            <a:r>
              <a:rPr lang="en-US" altLang="zh-CN" sz="2000" b="1" smtClean="0">
                <a:latin typeface="Courier New" pitchFamily="49" charset="0"/>
                <a:ea typeface="宋体" pitchFamily="2" charset="-122"/>
              </a:rPr>
              <a:t>get_consumer_*()</a:t>
            </a:r>
            <a:r>
              <a:rPr lang="en-US" altLang="zh-CN" sz="2000" smtClean="0">
                <a:ea typeface="宋体" pitchFamily="2" charset="-122"/>
              </a:rPr>
              <a:t> factory operation</a:t>
            </a:r>
          </a:p>
        </p:txBody>
      </p:sp>
      <p:sp>
        <p:nvSpPr>
          <p:cNvPr id="24581" name="Text Box 5"/>
          <p:cNvSpPr txBox="1">
            <a:spLocks noChangeArrowheads="1"/>
          </p:cNvSpPr>
          <p:nvPr/>
        </p:nvSpPr>
        <p:spPr bwMode="auto">
          <a:xfrm>
            <a:off x="228600" y="1066800"/>
            <a:ext cx="48323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consumes</a:t>
            </a:r>
            <a:r>
              <a:rPr lang="en-US" altLang="zh-CN" sz="1600" b="1" i="0">
                <a:latin typeface="Courier New" pitchFamily="49" charset="0"/>
                <a:ea typeface="宋体" pitchFamily="2" charset="-122"/>
              </a:rPr>
              <a:t> tick Refresh;</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1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 </a:t>
            </a:r>
          </a:p>
          <a:p>
            <a:pPr>
              <a:spcBef>
                <a:spcPct val="10000"/>
              </a:spcBef>
            </a:pPr>
            <a:r>
              <a:rPr lang="en-US" altLang="zh-CN" sz="1600" b="1" i="0">
                <a:latin typeface="Courier New" pitchFamily="49" charset="0"/>
                <a:ea typeface="宋体" pitchFamily="2" charset="-122"/>
              </a:rPr>
              <a:t>   get_consumer_Refresh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4582" name="AutoShape 6"/>
          <p:cNvSpPr>
            <a:spLocks noChangeArrowheads="1"/>
          </p:cNvSpPr>
          <p:nvPr/>
        </p:nvSpPr>
        <p:spPr bwMode="auto">
          <a:xfrm>
            <a:off x="1295400" y="25447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4578" name="Object 2"/>
          <p:cNvGraphicFramePr>
            <a:graphicFrameLocks noChangeAspect="1"/>
          </p:cNvGraphicFramePr>
          <p:nvPr/>
        </p:nvGraphicFramePr>
        <p:xfrm>
          <a:off x="3125788" y="2493963"/>
          <a:ext cx="1868487" cy="1649412"/>
        </p:xfrm>
        <a:graphic>
          <a:graphicData uri="http://schemas.openxmlformats.org/presentationml/2006/ole">
            <p:oleObj spid="_x0000_s24578"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ltLang="zh-CN" sz="3200" smtClean="0">
                <a:ea typeface="宋体" pitchFamily="2" charset="-122"/>
              </a:rPr>
              <a:t>CCM Events</a:t>
            </a:r>
          </a:p>
        </p:txBody>
      </p:sp>
      <p:sp>
        <p:nvSpPr>
          <p:cNvPr id="25604" name="Rectangle 3"/>
          <p:cNvSpPr>
            <a:spLocks noGrp="1" noChangeArrowheads="1"/>
          </p:cNvSpPr>
          <p:nvPr>
            <p:ph type="body" sz="half" idx="1"/>
          </p:nvPr>
        </p:nvSpPr>
        <p:spPr>
          <a:xfrm>
            <a:off x="38100" y="2344738"/>
            <a:ext cx="4191000" cy="1219200"/>
          </a:xfrm>
        </p:spPr>
        <p:txBody>
          <a:bodyPr/>
          <a:lstStyle/>
          <a:p>
            <a:pPr eaLnBrk="1" hangingPunct="1">
              <a:spcBef>
                <a:spcPct val="0"/>
              </a:spcBef>
              <a:buFontTx/>
              <a:buNone/>
            </a:pPr>
            <a:r>
              <a:rPr lang="en-US" altLang="zh-CN" sz="1600" b="1" smtClean="0">
                <a:latin typeface="Courier New" pitchFamily="49" charset="0"/>
                <a:ea typeface="宋体" pitchFamily="2" charset="-122"/>
              </a:rPr>
              <a:t>// IDL 2</a:t>
            </a:r>
          </a:p>
          <a:p>
            <a:pPr eaLnBrk="1" hangingPunct="1">
              <a:spcBef>
                <a:spcPct val="0"/>
              </a:spcBef>
              <a:buFontTx/>
              <a:buNone/>
            </a:pPr>
            <a:r>
              <a:rPr lang="en-US" altLang="zh-CN" sz="1600" b="1" smtClean="0">
                <a:latin typeface="Courier New" pitchFamily="49" charset="0"/>
                <a:ea typeface="宋体" pitchFamily="2" charset="-122"/>
              </a:rPr>
              <a:t>valuetype tick :</a:t>
            </a:r>
          </a:p>
          <a:p>
            <a:pPr eaLnBrk="1" hangingPunct="1">
              <a:spcBef>
                <a:spcPct val="0"/>
              </a:spcBef>
              <a:buFontTx/>
              <a:buNone/>
            </a:pPr>
            <a:r>
              <a:rPr lang="en-US" altLang="zh-CN" sz="1600" b="1" smtClean="0">
                <a:latin typeface="Courier New" pitchFamily="49" charset="0"/>
                <a:ea typeface="宋体" pitchFamily="2" charset="-122"/>
              </a:rPr>
              <a:t>  Components::EventBase {…};</a:t>
            </a:r>
          </a:p>
          <a:p>
            <a:pPr eaLnBrk="1" hangingPunct="1">
              <a:spcBef>
                <a:spcPct val="0"/>
              </a:spcBef>
              <a:buFontTx/>
              <a:buNone/>
            </a:pPr>
            <a:endParaRPr lang="en-US" altLang="zh-CN" sz="1600" b="1" smtClean="0">
              <a:latin typeface="Courier New" pitchFamily="49" charset="0"/>
              <a:ea typeface="宋体" pitchFamily="2" charset="-122"/>
            </a:endParaRPr>
          </a:p>
          <a:p>
            <a:pPr eaLnBrk="1" hangingPunct="1">
              <a:lnSpc>
                <a:spcPct val="80000"/>
              </a:lnSpc>
              <a:spcBef>
                <a:spcPct val="0"/>
              </a:spcBef>
              <a:buFontTx/>
              <a:buNone/>
            </a:pPr>
            <a:r>
              <a:rPr lang="en-US" altLang="zh-CN" sz="1600" b="1" smtClean="0">
                <a:latin typeface="Courier New" pitchFamily="49" charset="0"/>
                <a:ea typeface="宋体" pitchFamily="2" charset="-122"/>
              </a:rPr>
              <a:t>interface tickConsumer :</a:t>
            </a:r>
          </a:p>
          <a:p>
            <a:pPr eaLnBrk="1" hangingPunct="1">
              <a:lnSpc>
                <a:spcPct val="80000"/>
              </a:lnSpc>
              <a:spcBef>
                <a:spcPct val="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Components::EventConsumerBase</a:t>
            </a:r>
            <a:r>
              <a:rPr lang="en-US" altLang="zh-CN" sz="1600" b="1" smtClean="0">
                <a:latin typeface="Courier New" pitchFamily="49" charset="0"/>
                <a:ea typeface="宋体" pitchFamily="2" charset="-122"/>
              </a:rPr>
              <a:t> {…};</a:t>
            </a:r>
          </a:p>
        </p:txBody>
      </p:sp>
      <p:sp>
        <p:nvSpPr>
          <p:cNvPr id="25605" name="Rectangle 4"/>
          <p:cNvSpPr>
            <a:spLocks noGrp="1" noChangeArrowheads="1"/>
          </p:cNvSpPr>
          <p:nvPr>
            <p:ph type="body" sz="half" idx="2"/>
          </p:nvPr>
        </p:nvSpPr>
        <p:spPr>
          <a:xfrm>
            <a:off x="4235450" y="1066800"/>
            <a:ext cx="4851400" cy="3124200"/>
          </a:xfrm>
          <a:noFill/>
        </p:spPr>
        <p:txBody>
          <a:bodyPr/>
          <a:lstStyle/>
          <a:p>
            <a:pPr marL="169863" indent="-169863" eaLnBrk="1" hangingPunct="1">
              <a:spcBef>
                <a:spcPct val="30000"/>
              </a:spcBef>
            </a:pPr>
            <a:r>
              <a:rPr lang="en-US" altLang="zh-CN" sz="2000" smtClean="0">
                <a:ea typeface="宋体" pitchFamily="2" charset="-122"/>
              </a:rPr>
              <a:t>Context</a:t>
            </a:r>
          </a:p>
          <a:p>
            <a:pPr marL="457200" lvl="1" indent="-169863" eaLnBrk="1" hangingPunct="1">
              <a:spcBef>
                <a:spcPct val="30000"/>
              </a:spcBef>
            </a:pPr>
            <a:r>
              <a:rPr lang="en-US" altLang="zh-CN" sz="2000" smtClean="0">
                <a:ea typeface="宋体" pitchFamily="2" charset="-122"/>
              </a:rPr>
              <a:t>Generic event </a:t>
            </a:r>
            <a:r>
              <a:rPr lang="en-US" altLang="zh-CN" sz="2000" b="1" smtClean="0">
                <a:latin typeface="Courier New" pitchFamily="49" charset="0"/>
                <a:ea typeface="宋体" pitchFamily="2" charset="-122"/>
              </a:rPr>
              <a:t>push()</a:t>
            </a:r>
            <a:r>
              <a:rPr lang="en-US" altLang="zh-CN" sz="2000" b="1" smtClean="0">
                <a:ea typeface="宋体" pitchFamily="2" charset="-122"/>
              </a:rPr>
              <a:t> </a:t>
            </a:r>
            <a:r>
              <a:rPr lang="en-US" altLang="zh-CN" sz="2000" smtClean="0">
                <a:ea typeface="宋体" pitchFamily="2" charset="-122"/>
              </a:rPr>
              <a:t>operation requires a generic event type</a:t>
            </a:r>
          </a:p>
          <a:p>
            <a:pPr marL="169863" indent="-169863" eaLnBrk="1" hangingPunct="1">
              <a:spcBef>
                <a:spcPct val="30000"/>
              </a:spcBef>
            </a:pPr>
            <a:r>
              <a:rPr lang="en-US" altLang="zh-CN" sz="2000" smtClean="0">
                <a:ea typeface="宋体" pitchFamily="2" charset="-122"/>
              </a:rPr>
              <a:t>Problem</a:t>
            </a:r>
          </a:p>
          <a:p>
            <a:pPr marL="457200" lvl="1" indent="-169863" eaLnBrk="1" hangingPunct="1">
              <a:spcBef>
                <a:spcPct val="30000"/>
              </a:spcBef>
            </a:pPr>
            <a:r>
              <a:rPr lang="en-US" altLang="zh-CN" sz="2000" smtClean="0">
                <a:ea typeface="宋体" pitchFamily="2" charset="-122"/>
              </a:rPr>
              <a:t>User-defined </a:t>
            </a:r>
            <a:r>
              <a:rPr lang="en-US" altLang="zh-CN" sz="2000" b="1" smtClean="0">
                <a:latin typeface="Courier New" pitchFamily="49" charset="0"/>
                <a:ea typeface="宋体" pitchFamily="2" charset="-122"/>
              </a:rPr>
              <a:t>eventtypes</a:t>
            </a:r>
            <a:r>
              <a:rPr lang="en-US" altLang="zh-CN" sz="2000" smtClean="0">
                <a:ea typeface="宋体" pitchFamily="2" charset="-122"/>
              </a:rPr>
              <a:t> are not generic</a:t>
            </a:r>
          </a:p>
          <a:p>
            <a:pPr marL="169863" indent="-169863" eaLnBrk="1" hangingPunct="1">
              <a:spcBef>
                <a:spcPct val="30000"/>
              </a:spcBef>
            </a:pPr>
            <a:r>
              <a:rPr lang="en-US" altLang="zh-CN" sz="2000" smtClean="0">
                <a:ea typeface="宋体" pitchFamily="2" charset="-122"/>
              </a:rPr>
              <a:t>CCM Solution</a:t>
            </a:r>
          </a:p>
          <a:p>
            <a:pPr marL="457200" lvl="1" indent="-169863" eaLnBrk="1" hangingPunct="1">
              <a:spcBef>
                <a:spcPct val="30000"/>
              </a:spcBef>
            </a:pPr>
            <a:r>
              <a:rPr lang="en-US" altLang="zh-CN" sz="2000" b="1" smtClean="0">
                <a:latin typeface="Courier New" pitchFamily="49" charset="0"/>
                <a:ea typeface="宋体" pitchFamily="2" charset="-122"/>
              </a:rPr>
              <a:t>EventBase</a:t>
            </a:r>
            <a:r>
              <a:rPr lang="en-US" altLang="zh-CN" sz="2000" b="1" smtClean="0">
                <a:ea typeface="宋体" pitchFamily="2" charset="-122"/>
              </a:rPr>
              <a:t> </a:t>
            </a:r>
            <a:r>
              <a:rPr lang="en-US" altLang="zh-CN" sz="2000" b="1" smtClean="0">
                <a:latin typeface="Courier New" pitchFamily="49" charset="0"/>
                <a:ea typeface="宋体" pitchFamily="2" charset="-122"/>
              </a:rPr>
              <a:t>abstract</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457200" lvl="1" indent="-169863" eaLnBrk="1" hangingPunct="1">
              <a:spcBef>
                <a:spcPct val="30000"/>
              </a:spcBef>
            </a:pPr>
            <a:endParaRPr lang="zh-CN" altLang="en-US" sz="2000" smtClean="0">
              <a:ea typeface="宋体" pitchFamily="2" charset="-122"/>
            </a:endParaRPr>
          </a:p>
        </p:txBody>
      </p:sp>
      <p:graphicFrame>
        <p:nvGraphicFramePr>
          <p:cNvPr id="25602" name="Object 2"/>
          <p:cNvGraphicFramePr>
            <a:graphicFrameLocks noChangeAspect="1"/>
          </p:cNvGraphicFramePr>
          <p:nvPr/>
        </p:nvGraphicFramePr>
        <p:xfrm>
          <a:off x="-47625" y="895350"/>
          <a:ext cx="4633913" cy="1911350"/>
        </p:xfrm>
        <a:graphic>
          <a:graphicData uri="http://schemas.openxmlformats.org/presentationml/2006/ole">
            <p:oleObj spid="_x0000_s25602" name="Visio" r:id="rId3" imgW="4695217" imgH="1935889" progId="Visio.Drawing.11">
              <p:embed/>
            </p:oleObj>
          </a:graphicData>
        </a:graphic>
      </p:graphicFrame>
      <p:sp>
        <p:nvSpPr>
          <p:cNvPr id="25606" name="Text Box 6"/>
          <p:cNvSpPr txBox="1">
            <a:spLocks noChangeArrowheads="1"/>
          </p:cNvSpPr>
          <p:nvPr/>
        </p:nvSpPr>
        <p:spPr bwMode="auto">
          <a:xfrm>
            <a:off x="4152900" y="4165600"/>
            <a:ext cx="4960938" cy="2057400"/>
          </a:xfrm>
          <a:prstGeom prst="rect">
            <a:avLst/>
          </a:prstGeom>
          <a:noFill/>
          <a:ln w="9525">
            <a:solidFill>
              <a:schemeClr val="tx1"/>
            </a:solidFill>
            <a:miter lim="800000"/>
            <a:headEnd/>
            <a:tailEnd/>
          </a:ln>
        </p:spPr>
        <p:txBody>
          <a:bodyPr wrap="none">
            <a:spAutoFit/>
          </a:bodyPr>
          <a:lstStyle/>
          <a:p>
            <a:pPr marL="342900" indent="-342900">
              <a:spcBef>
                <a:spcPct val="0"/>
              </a:spcBef>
            </a:pPr>
            <a:r>
              <a:rPr lang="en-US" altLang="zh-CN" sz="1600" b="1" i="0">
                <a:latin typeface="Courier New" pitchFamily="49" charset="0"/>
                <a:ea typeface="宋体" pitchFamily="2" charset="-122"/>
              </a:rPr>
              <a:t>module Components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abstract valuetype </a:t>
            </a:r>
            <a:r>
              <a:rPr lang="en-US" altLang="zh-CN" sz="1600" b="1" i="0">
                <a:solidFill>
                  <a:srgbClr val="D60093"/>
                </a:solidFill>
                <a:latin typeface="Courier New" pitchFamily="49" charset="0"/>
                <a:ea typeface="宋体" pitchFamily="2" charset="-122"/>
              </a:rPr>
              <a:t>EventBase </a:t>
            </a:r>
            <a:r>
              <a:rPr lang="en-US" altLang="zh-CN" sz="1600" b="1" i="0">
                <a:latin typeface="Courier New" pitchFamily="49" charset="0"/>
                <a:ea typeface="宋体" pitchFamily="2" charset="-122"/>
              </a:rPr>
              <a:t>{};</a:t>
            </a:r>
          </a:p>
          <a:p>
            <a:pPr marL="342900" indent="-342900">
              <a:spcBef>
                <a:spcPct val="0"/>
              </a:spcBef>
            </a:pPr>
            <a:endParaRPr lang="en-US" altLang="zh-CN" sz="1600" b="1" i="0">
              <a:solidFill>
                <a:srgbClr val="D60093"/>
              </a:solidFill>
              <a:latin typeface="Courier New" pitchFamily="49" charset="0"/>
              <a:ea typeface="宋体" pitchFamily="2" charset="-122"/>
            </a:endParaRPr>
          </a:p>
          <a:p>
            <a:pPr marL="342900" indent="-342900">
              <a:spcBef>
                <a:spcPct val="0"/>
              </a:spcBef>
            </a:pPr>
            <a:r>
              <a:rPr lang="en-US" altLang="zh-CN" sz="1600" b="1" i="0">
                <a:latin typeface="Courier New" pitchFamily="49" charset="0"/>
                <a:ea typeface="宋体" pitchFamily="2" charset="-122"/>
              </a:rPr>
              <a:t>  interface EventConsumerBase {</a:t>
            </a:r>
          </a:p>
          <a:p>
            <a:pPr marL="342900" indent="-342900">
              <a:spcBef>
                <a:spcPct val="0"/>
              </a:spcBef>
            </a:pPr>
            <a:r>
              <a:rPr lang="en-US" altLang="zh-CN" sz="1600" b="1" i="0">
                <a:latin typeface="Courier New" pitchFamily="49" charset="0"/>
                <a:ea typeface="宋体" pitchFamily="2" charset="-122"/>
              </a:rPr>
              <a:t>    void push_event (in </a:t>
            </a:r>
            <a:r>
              <a:rPr lang="en-US" altLang="zh-CN" sz="1600" b="1" i="0">
                <a:solidFill>
                  <a:srgbClr val="D60093"/>
                </a:solidFill>
                <a:latin typeface="Courier New" pitchFamily="49" charset="0"/>
                <a:ea typeface="宋体" pitchFamily="2" charset="-122"/>
              </a:rPr>
              <a:t>EventBase</a:t>
            </a:r>
            <a:r>
              <a:rPr lang="en-US" altLang="zh-CN" sz="1600" b="1" i="0">
                <a:latin typeface="Courier New" pitchFamily="49" charset="0"/>
                <a:ea typeface="宋体" pitchFamily="2" charset="-122"/>
              </a:rPr>
              <a:t>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7" name="Rectangle 8"/>
          <p:cNvSpPr>
            <a:spLocks noChangeArrowheads="1"/>
          </p:cNvSpPr>
          <p:nvPr/>
        </p:nvSpPr>
        <p:spPr bwMode="auto">
          <a:xfrm>
            <a:off x="9525" y="4486275"/>
            <a:ext cx="4191000" cy="1371600"/>
          </a:xfrm>
          <a:prstGeom prst="rect">
            <a:avLst/>
          </a:prstGeom>
          <a:noFill/>
          <a:ln w="9525">
            <a:noFill/>
            <a:miter lim="800000"/>
            <a:headEnd/>
            <a:tailEnd/>
          </a:ln>
        </p:spPr>
        <p:txBody>
          <a:bodyPr/>
          <a:lstStyle/>
          <a:p>
            <a:pPr marL="342900" indent="-342900">
              <a:spcBef>
                <a:spcPct val="0"/>
              </a:spcBef>
            </a:pPr>
            <a:r>
              <a:rPr lang="en-US" altLang="zh-CN" sz="1600" b="1" i="0">
                <a:latin typeface="Courier New" pitchFamily="49" charset="0"/>
                <a:ea typeface="宋体" pitchFamily="2" charset="-122"/>
              </a:rPr>
              <a:t>// C++ mapping</a:t>
            </a:r>
          </a:p>
          <a:p>
            <a:pPr marL="342900" indent="-342900">
              <a:spcBef>
                <a:spcPct val="0"/>
              </a:spcBef>
            </a:pPr>
            <a:r>
              <a:rPr lang="en-US" altLang="zh-CN" sz="1600" b="1" i="0">
                <a:latin typeface="Courier New" pitchFamily="49" charset="0"/>
                <a:ea typeface="宋体" pitchFamily="2" charset="-122"/>
              </a:rPr>
              <a:t>class tickConsumer : //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virtual void </a:t>
            </a:r>
            <a:r>
              <a:rPr lang="en-US" altLang="zh-CN" sz="1600" b="1" i="0">
                <a:solidFill>
                  <a:srgbClr val="D60093"/>
                </a:solidFill>
                <a:latin typeface="Courier New" pitchFamily="49" charset="0"/>
                <a:ea typeface="宋体" pitchFamily="2" charset="-122"/>
              </a:rPr>
              <a:t>push_event</a:t>
            </a: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   (Components::EventBase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8" name="AutoShape 11"/>
          <p:cNvSpPr>
            <a:spLocks noChangeArrowheads="1"/>
          </p:cNvSpPr>
          <p:nvPr/>
        </p:nvSpPr>
        <p:spPr bwMode="auto">
          <a:xfrm>
            <a:off x="3357563" y="4005263"/>
            <a:ext cx="390525" cy="700087"/>
          </a:xfrm>
          <a:prstGeom prst="downArrow">
            <a:avLst>
              <a:gd name="adj1" fmla="val 50000"/>
              <a:gd name="adj2" fmla="val 44817"/>
            </a:avLst>
          </a:prstGeom>
          <a:noFill/>
          <a:ln w="9525">
            <a:solidFill>
              <a:schemeClr val="tx1"/>
            </a:solidFill>
            <a:miter lim="800000"/>
            <a:headEnd/>
            <a:tailEnd/>
          </a:ln>
        </p:spPr>
        <p:txBody>
          <a:bodyPr anchor="ctr">
            <a:spAutoFit/>
          </a:bodyPr>
          <a:lstStyle/>
          <a:p>
            <a:endParaRPr lang="nl-NL"/>
          </a:p>
        </p:txBody>
      </p:sp>
      <p:sp>
        <p:nvSpPr>
          <p:cNvPr id="25609" name="Rectangle 12"/>
          <p:cNvSpPr>
            <a:spLocks noChangeArrowheads="1"/>
          </p:cNvSpPr>
          <p:nvPr/>
        </p:nvSpPr>
        <p:spPr bwMode="auto">
          <a:xfrm>
            <a:off x="1066800" y="6394450"/>
            <a:ext cx="6858000"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Enables both statically- &amp; dynamically-typed event passing</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4" descr="amcr305aintLG"/>
          <p:cNvPicPr>
            <a:picLocks noGrp="1" noChangeAspect="1" noChangeArrowheads="1"/>
          </p:cNvPicPr>
          <p:nvPr>
            <p:ph sz="quarter" idx="2"/>
          </p:nvPr>
        </p:nvPicPr>
        <p:blipFill>
          <a:blip r:embed="rId3"/>
          <a:srcRect/>
          <a:stretch>
            <a:fillRect/>
          </a:stretch>
        </p:blipFill>
        <p:spPr>
          <a:xfrm>
            <a:off x="6346825" y="1279525"/>
            <a:ext cx="2797175" cy="3162300"/>
          </a:xfrm>
          <a:noFill/>
        </p:spPr>
      </p:pic>
      <p:sp>
        <p:nvSpPr>
          <p:cNvPr id="106499" name="Rectangle 2"/>
          <p:cNvSpPr>
            <a:spLocks noGrp="1" noChangeArrowheads="1"/>
          </p:cNvSpPr>
          <p:nvPr>
            <p:ph type="title"/>
          </p:nvPr>
        </p:nvSpPr>
        <p:spPr/>
        <p:txBody>
          <a:bodyPr/>
          <a:lstStyle/>
          <a:p>
            <a:pPr eaLnBrk="1" hangingPunct="1"/>
            <a:r>
              <a:rPr lang="en-US" altLang="zh-CN" sz="3200" smtClean="0">
                <a:ea typeface="宋体" pitchFamily="2" charset="-122"/>
              </a:rPr>
              <a:t>The Need to Configure Components</a:t>
            </a:r>
          </a:p>
        </p:txBody>
      </p:sp>
      <p:sp>
        <p:nvSpPr>
          <p:cNvPr id="106500" name="Rectangle 3"/>
          <p:cNvSpPr>
            <a:spLocks noGrp="1" noChangeArrowheads="1"/>
          </p:cNvSpPr>
          <p:nvPr>
            <p:ph type="body" sz="half" idx="1"/>
          </p:nvPr>
        </p:nvSpPr>
        <p:spPr>
          <a:xfrm>
            <a:off x="47625" y="714375"/>
            <a:ext cx="6288088" cy="5181600"/>
          </a:xfrm>
        </p:spPr>
        <p:txBody>
          <a:bodyPr/>
          <a:lstStyle/>
          <a:p>
            <a:pPr marL="169863" indent="-169863" eaLnBrk="1" hangingPunct="1">
              <a:spcBef>
                <a:spcPct val="40000"/>
              </a:spcBef>
            </a:pPr>
            <a:r>
              <a:rPr lang="en-US" altLang="zh-CN" sz="2000" smtClean="0">
                <a:ea typeface="宋体" pitchFamily="2" charset="-122"/>
              </a:rPr>
              <a:t>Context</a:t>
            </a:r>
          </a:p>
          <a:p>
            <a:pPr marL="573088" lvl="1" indent="-231775" eaLnBrk="1" hangingPunct="1">
              <a:spcBef>
                <a:spcPct val="40000"/>
              </a:spcBef>
            </a:pPr>
            <a:r>
              <a:rPr lang="en-US" altLang="zh-CN" sz="2000" smtClean="0">
                <a:ea typeface="宋体" pitchFamily="2" charset="-122"/>
              </a:rPr>
              <a:t>To make component implementations more adaptable, components properties should be (re)configurable, e.g., color, size, strategies, etc.</a:t>
            </a:r>
          </a:p>
          <a:p>
            <a:pPr marL="169863" indent="-169863" eaLnBrk="1" hangingPunct="1">
              <a:spcBef>
                <a:spcPct val="40000"/>
              </a:spcBef>
            </a:pPr>
            <a:r>
              <a:rPr lang="en-US" altLang="zh-CN" sz="2000" smtClean="0">
                <a:ea typeface="宋体" pitchFamily="2" charset="-122"/>
              </a:rPr>
              <a:t>Problems</a:t>
            </a:r>
          </a:p>
          <a:p>
            <a:pPr marL="573088" lvl="1" indent="-231775" eaLnBrk="1" hangingPunct="1">
              <a:spcBef>
                <a:spcPct val="40000"/>
              </a:spcBef>
            </a:pPr>
            <a:r>
              <a:rPr lang="en-US" altLang="zh-CN" sz="2000" smtClean="0">
                <a:ea typeface="宋体" pitchFamily="2" charset="-122"/>
              </a:rPr>
              <a:t>Applications shouldn’t commit to a configuration too early</a:t>
            </a:r>
          </a:p>
          <a:p>
            <a:pPr marL="573088" lvl="1" indent="-231775" eaLnBrk="1" hangingPunct="1">
              <a:spcBef>
                <a:spcPct val="40000"/>
              </a:spcBef>
            </a:pPr>
            <a:r>
              <a:rPr lang="en-US" altLang="zh-CN" sz="2000" smtClean="0">
                <a:ea typeface="宋体" pitchFamily="2" charset="-122"/>
              </a:rPr>
              <a:t>No standard way to specify component’s configurable parameters in CORBA 2.x</a:t>
            </a:r>
          </a:p>
          <a:p>
            <a:pPr marL="573088" lvl="1" indent="-231775" eaLnBrk="1" hangingPunct="1">
              <a:spcBef>
                <a:spcPct val="40000"/>
              </a:spcBef>
            </a:pPr>
            <a:r>
              <a:rPr lang="en-US" altLang="zh-CN" sz="2000" smtClean="0">
                <a:ea typeface="宋体" pitchFamily="2" charset="-122"/>
              </a:rPr>
              <a:t>Need standard mechanisms to configure components</a:t>
            </a:r>
          </a:p>
          <a:p>
            <a:pPr marL="169863" indent="-169863" eaLnBrk="1" hangingPunct="1">
              <a:spcBef>
                <a:spcPct val="40000"/>
              </a:spcBef>
            </a:pPr>
            <a:r>
              <a:rPr lang="en-US" altLang="zh-CN" sz="2000" smtClean="0">
                <a:ea typeface="宋体" pitchFamily="2" charset="-122"/>
              </a:rPr>
              <a:t>CCM Solution</a:t>
            </a:r>
          </a:p>
          <a:p>
            <a:pPr marL="573088" lvl="1" indent="-231775" eaLnBrk="1" hangingPunct="1">
              <a:spcBef>
                <a:spcPct val="40000"/>
              </a:spcBef>
            </a:pPr>
            <a:r>
              <a:rPr lang="en-US" altLang="zh-CN" sz="2000" smtClean="0">
                <a:ea typeface="宋体" pitchFamily="2" charset="-122"/>
              </a:rPr>
              <a:t>Configure components via </a:t>
            </a:r>
            <a:r>
              <a:rPr lang="en-US" altLang="zh-CN" sz="2000" i="1" smtClean="0">
                <a:ea typeface="宋体" pitchFamily="2" charset="-122"/>
              </a:rPr>
              <a:t>attributes </a:t>
            </a:r>
            <a:r>
              <a:rPr lang="en-US" altLang="zh-CN" sz="2000" smtClean="0">
                <a:ea typeface="宋体" pitchFamily="2" charset="-122"/>
              </a:rPr>
              <a:t>in assembly/deployment environment, by homes, and/or during component initialization</a:t>
            </a:r>
          </a:p>
        </p:txBody>
      </p:sp>
      <p:pic>
        <p:nvPicPr>
          <p:cNvPr id="106501" name="Picture 14" descr="adaptec"/>
          <p:cNvPicPr>
            <a:picLocks noChangeAspect="1" noChangeArrowheads="1"/>
          </p:cNvPicPr>
          <p:nvPr/>
        </p:nvPicPr>
        <p:blipFill>
          <a:blip r:embed="rId4"/>
          <a:srcRect/>
          <a:stretch>
            <a:fillRect/>
          </a:stretch>
        </p:blipFill>
        <p:spPr bwMode="auto">
          <a:xfrm>
            <a:off x="6172200" y="3155950"/>
            <a:ext cx="825500" cy="801688"/>
          </a:xfrm>
          <a:prstGeom prst="rect">
            <a:avLst/>
          </a:prstGeom>
          <a:noFill/>
          <a:ln w="31750">
            <a:solidFill>
              <a:srgbClr val="CCFFFF"/>
            </a:solidFill>
            <a:miter lim="800000"/>
            <a:headEnd/>
            <a:tailEnd/>
          </a:ln>
        </p:spPr>
      </p:pic>
      <p:pic>
        <p:nvPicPr>
          <p:cNvPr id="106502" name="Picture 16" descr="3com"/>
          <p:cNvPicPr>
            <a:picLocks noChangeAspect="1" noChangeArrowheads="1"/>
          </p:cNvPicPr>
          <p:nvPr/>
        </p:nvPicPr>
        <p:blipFill>
          <a:blip r:embed="rId5"/>
          <a:srcRect/>
          <a:stretch>
            <a:fillRect/>
          </a:stretch>
        </p:blipFill>
        <p:spPr bwMode="auto">
          <a:xfrm>
            <a:off x="7099300" y="1162050"/>
            <a:ext cx="1933575" cy="679450"/>
          </a:xfrm>
          <a:prstGeom prst="rect">
            <a:avLst/>
          </a:prstGeom>
          <a:noFill/>
          <a:ln w="31750">
            <a:solidFill>
              <a:srgbClr val="CCFFFF"/>
            </a:solidFill>
            <a:miter lim="800000"/>
            <a:headEnd/>
            <a:tailEnd/>
          </a:ln>
        </p:spPr>
      </p:pic>
      <p:pic>
        <p:nvPicPr>
          <p:cNvPr id="106503" name="Picture 13" descr="dimm"/>
          <p:cNvPicPr>
            <a:picLocks noChangeAspect="1" noChangeArrowheads="1"/>
          </p:cNvPicPr>
          <p:nvPr/>
        </p:nvPicPr>
        <p:blipFill>
          <a:blip r:embed="rId6"/>
          <a:srcRect/>
          <a:stretch>
            <a:fillRect/>
          </a:stretch>
        </p:blipFill>
        <p:spPr bwMode="auto">
          <a:xfrm rot="-1604734">
            <a:off x="5951538" y="4360863"/>
            <a:ext cx="962025" cy="1219200"/>
          </a:xfrm>
          <a:prstGeom prst="rect">
            <a:avLst/>
          </a:prstGeom>
          <a:noFill/>
          <a:ln w="9525">
            <a:noFill/>
            <a:miter lim="800000"/>
            <a:headEnd/>
            <a:tailEnd/>
          </a:ln>
        </p:spPr>
      </p:pic>
      <p:pic>
        <p:nvPicPr>
          <p:cNvPr id="106504" name="Picture 18" descr="harddisk-s"/>
          <p:cNvPicPr>
            <a:picLocks noChangeAspect="1" noChangeArrowheads="1"/>
          </p:cNvPicPr>
          <p:nvPr/>
        </p:nvPicPr>
        <p:blipFill>
          <a:blip r:embed="rId7"/>
          <a:srcRect/>
          <a:stretch>
            <a:fillRect/>
          </a:stretch>
        </p:blipFill>
        <p:spPr bwMode="auto">
          <a:xfrm>
            <a:off x="7945438" y="3113088"/>
            <a:ext cx="1016000" cy="1414462"/>
          </a:xfrm>
          <a:prstGeom prst="rect">
            <a:avLst/>
          </a:prstGeom>
          <a:noFill/>
          <a:ln w="28575">
            <a:solidFill>
              <a:srgbClr val="CCFFFF"/>
            </a:solidFill>
            <a:miter lim="800000"/>
            <a:headEnd/>
            <a:tailEnd/>
          </a:ln>
        </p:spPr>
      </p:pic>
      <p:sp>
        <p:nvSpPr>
          <p:cNvPr id="106505" name="Text Box 20"/>
          <p:cNvSpPr txBox="1">
            <a:spLocks noChangeArrowheads="1"/>
          </p:cNvSpPr>
          <p:nvPr/>
        </p:nvSpPr>
        <p:spPr bwMode="auto">
          <a:xfrm>
            <a:off x="7151688" y="1273175"/>
            <a:ext cx="1828800" cy="457200"/>
          </a:xfrm>
          <a:prstGeom prst="rect">
            <a:avLst/>
          </a:prstGeom>
          <a:noFill/>
          <a:ln w="9525">
            <a:noFill/>
            <a:miter lim="800000"/>
            <a:headEnd/>
            <a:tailEnd/>
          </a:ln>
        </p:spPr>
        <p:txBody>
          <a:bodyPr>
            <a:spAutoFit/>
          </a:bodyPr>
          <a:lstStyle/>
          <a:p>
            <a:pPr algn="ctr"/>
            <a:r>
              <a:rPr lang="en-US" altLang="zh-CN" sz="2400" b="1" i="0">
                <a:solidFill>
                  <a:srgbClr val="FF3300"/>
                </a:solidFill>
                <a:latin typeface="Courier New" pitchFamily="49" charset="0"/>
                <a:ea typeface="宋体" pitchFamily="2" charset="-122"/>
              </a:rPr>
              <a:t>Ethernet</a:t>
            </a:r>
          </a:p>
        </p:txBody>
      </p:sp>
      <p:pic>
        <p:nvPicPr>
          <p:cNvPr id="106506" name="Picture 15" descr="rage"/>
          <p:cNvPicPr>
            <a:picLocks noChangeAspect="1" noChangeArrowheads="1"/>
          </p:cNvPicPr>
          <p:nvPr/>
        </p:nvPicPr>
        <p:blipFill>
          <a:blip r:embed="rId8"/>
          <a:srcRect/>
          <a:stretch>
            <a:fillRect/>
          </a:stretch>
        </p:blipFill>
        <p:spPr bwMode="auto">
          <a:xfrm>
            <a:off x="6900863" y="4870450"/>
            <a:ext cx="1917700" cy="1106488"/>
          </a:xfrm>
          <a:prstGeom prst="rect">
            <a:avLst/>
          </a:prstGeom>
          <a:noFill/>
          <a:ln w="31750">
            <a:solidFill>
              <a:srgbClr val="CCFFFF"/>
            </a:solidFill>
            <a:miter lim="800000"/>
            <a:headEnd/>
            <a:tailEnd/>
          </a:ln>
        </p:spPr>
      </p:pic>
      <p:sp>
        <p:nvSpPr>
          <p:cNvPr id="106507" name="Text Box 19"/>
          <p:cNvSpPr txBox="1">
            <a:spLocks noChangeArrowheads="1"/>
          </p:cNvSpPr>
          <p:nvPr/>
        </p:nvSpPr>
        <p:spPr bwMode="auto">
          <a:xfrm>
            <a:off x="6797675" y="5041900"/>
            <a:ext cx="1295400" cy="457200"/>
          </a:xfrm>
          <a:prstGeom prst="rect">
            <a:avLst/>
          </a:prstGeom>
          <a:noFill/>
          <a:ln w="9525">
            <a:noFill/>
            <a:miter lim="800000"/>
            <a:headEnd/>
            <a:tailEnd/>
          </a:ln>
        </p:spPr>
        <p:txBody>
          <a:bodyPr>
            <a:spAutoFit/>
          </a:bodyPr>
          <a:lstStyle/>
          <a:p>
            <a:pPr algn="ctr"/>
            <a:r>
              <a:rPr lang="en-US" altLang="zh-CN" sz="2400" b="1" i="0">
                <a:solidFill>
                  <a:schemeClr val="bg1"/>
                </a:solidFill>
                <a:latin typeface="Courier New" pitchFamily="49" charset="0"/>
                <a:ea typeface="宋体" pitchFamily="2" charset="-122"/>
              </a:rPr>
              <a:t>VIDEO</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zh-CN" sz="3200" smtClean="0">
                <a:ea typeface="宋体" pitchFamily="2" charset="-122"/>
              </a:rPr>
              <a:t>Component Attributes</a:t>
            </a:r>
          </a:p>
        </p:txBody>
      </p:sp>
      <p:sp>
        <p:nvSpPr>
          <p:cNvPr id="26628" name="Rectangle 3"/>
          <p:cNvSpPr>
            <a:spLocks noGrp="1" noChangeArrowheads="1"/>
          </p:cNvSpPr>
          <p:nvPr>
            <p:ph type="body" idx="1"/>
          </p:nvPr>
        </p:nvSpPr>
        <p:spPr>
          <a:xfrm>
            <a:off x="4676775" y="1106488"/>
            <a:ext cx="4403725" cy="4094162"/>
          </a:xfrm>
          <a:noFill/>
        </p:spPr>
        <p:txBody>
          <a:bodyPr/>
          <a:lstStyle/>
          <a:p>
            <a:pPr marL="169863" indent="-169863" eaLnBrk="1" hangingPunct="1">
              <a:spcBef>
                <a:spcPct val="40000"/>
              </a:spcBef>
            </a:pPr>
            <a:r>
              <a:rPr lang="en-US" altLang="zh-CN" sz="2000" smtClean="0">
                <a:ea typeface="宋体" pitchFamily="2" charset="-122"/>
              </a:rPr>
              <a:t>Attribute characteristics</a:t>
            </a:r>
          </a:p>
          <a:p>
            <a:pPr marL="511175" lvl="1" indent="-169863" eaLnBrk="1" hangingPunct="1">
              <a:spcBef>
                <a:spcPct val="40000"/>
              </a:spcBef>
            </a:pPr>
            <a:r>
              <a:rPr lang="en-US" altLang="zh-CN" sz="2000" smtClean="0">
                <a:ea typeface="宋体" pitchFamily="2" charset="-122"/>
              </a:rPr>
              <a:t>Named configurable properties intended for component configuration</a:t>
            </a:r>
          </a:p>
          <a:p>
            <a:pPr marL="860425" lvl="2" indent="-169863" eaLnBrk="1" hangingPunct="1">
              <a:spcBef>
                <a:spcPct val="40000"/>
              </a:spcBef>
            </a:pPr>
            <a:r>
              <a:rPr lang="en-US" altLang="zh-CN" smtClean="0">
                <a:ea typeface="宋体" pitchFamily="2" charset="-122"/>
              </a:rPr>
              <a:t>e.g., optional behaviors, modality, resource hints, etc.</a:t>
            </a:r>
          </a:p>
          <a:p>
            <a:pPr marL="511175" lvl="1" indent="-169863" eaLnBrk="1" hangingPunct="1">
              <a:spcBef>
                <a:spcPct val="40000"/>
              </a:spcBef>
            </a:pPr>
            <a:r>
              <a:rPr lang="en-US" altLang="zh-CN" sz="2000" smtClean="0">
                <a:ea typeface="宋体" pitchFamily="2" charset="-122"/>
              </a:rPr>
              <a:t>Can raise user-defined exceptions (new CCM capability)</a:t>
            </a:r>
          </a:p>
          <a:p>
            <a:pPr marL="511175" lvl="1" indent="-169863" eaLnBrk="1" hangingPunct="1">
              <a:spcBef>
                <a:spcPct val="40000"/>
              </a:spcBef>
            </a:pPr>
            <a:r>
              <a:rPr lang="en-US" altLang="zh-CN" sz="2000" smtClean="0">
                <a:ea typeface="宋体" pitchFamily="2" charset="-122"/>
              </a:rPr>
              <a:t>Exposed through accessors &amp; mutators</a:t>
            </a:r>
          </a:p>
          <a:p>
            <a:pPr marL="511175" lvl="1" indent="-169863" eaLnBrk="1" hangingPunct="1">
              <a:spcBef>
                <a:spcPct val="40000"/>
              </a:spcBef>
            </a:pPr>
            <a:r>
              <a:rPr lang="en-US" altLang="zh-CN" sz="2000" smtClean="0">
                <a:ea typeface="宋体" pitchFamily="2" charset="-122"/>
              </a:rPr>
              <a:t>Can be set by various configuration mechanisms</a:t>
            </a:r>
          </a:p>
          <a:p>
            <a:pPr marL="860425" lvl="2" indent="-169863" eaLnBrk="1" hangingPunct="1">
              <a:spcBef>
                <a:spcPct val="40000"/>
              </a:spcBef>
            </a:pPr>
            <a:r>
              <a:rPr lang="en-US" altLang="zh-CN" smtClean="0">
                <a:ea typeface="宋体" pitchFamily="2" charset="-122"/>
              </a:rPr>
              <a:t>e.g., XML descriptor files generated by modeling tools</a:t>
            </a:r>
          </a:p>
          <a:p>
            <a:pPr marL="169863" indent="-169863" eaLnBrk="1" hangingPunct="1">
              <a:spcBef>
                <a:spcPct val="40000"/>
              </a:spcBef>
            </a:pPr>
            <a:endParaRPr lang="en-US" altLang="zh-CN" sz="2000" smtClean="0">
              <a:ea typeface="宋体" pitchFamily="2" charset="-122"/>
            </a:endParaRPr>
          </a:p>
        </p:txBody>
      </p:sp>
      <p:sp>
        <p:nvSpPr>
          <p:cNvPr id="26629" name="Text Box 4"/>
          <p:cNvSpPr txBox="1">
            <a:spLocks noChangeArrowheads="1"/>
          </p:cNvSpPr>
          <p:nvPr/>
        </p:nvSpPr>
        <p:spPr bwMode="auto">
          <a:xfrm>
            <a:off x="228600" y="1066800"/>
            <a:ext cx="3957638"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typedef unsigned long</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rateHz;</a:t>
            </a:r>
          </a:p>
          <a:p>
            <a:pPr>
              <a:spcBef>
                <a:spcPct val="30000"/>
              </a:spcBef>
            </a:pPr>
            <a:r>
              <a:rPr lang="en-US" altLang="zh-CN" sz="1600" b="1" i="0">
                <a:latin typeface="Courier New" pitchFamily="49" charset="0"/>
                <a:ea typeface="宋体" pitchFamily="2" charset="-122"/>
              </a:rPr>
              <a:t>component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attribute</a:t>
            </a:r>
            <a:r>
              <a:rPr lang="en-US" altLang="zh-CN" sz="1600" b="1" i="0">
                <a:latin typeface="Courier New" pitchFamily="49" charset="0"/>
                <a:ea typeface="宋体" pitchFamily="2" charset="-122"/>
              </a:rPr>
              <a:t>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attribute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graphicFrame>
        <p:nvGraphicFramePr>
          <p:cNvPr id="26626" name="Object 2"/>
          <p:cNvGraphicFramePr>
            <a:graphicFrameLocks noChangeAspect="1"/>
          </p:cNvGraphicFramePr>
          <p:nvPr/>
        </p:nvGraphicFramePr>
        <p:xfrm>
          <a:off x="3294063" y="2849563"/>
          <a:ext cx="1635125" cy="1838325"/>
        </p:xfrm>
        <a:graphic>
          <a:graphicData uri="http://schemas.openxmlformats.org/presentationml/2006/ole">
            <p:oleObj spid="_x0000_s26626" name="Visio" r:id="rId4" imgW="1277926" imgH="1436863" progId="Visio.Drawing.11">
              <p:embed/>
            </p:oleObj>
          </a:graphicData>
        </a:graphic>
      </p:graphicFrame>
      <p:sp>
        <p:nvSpPr>
          <p:cNvPr id="26630" name="AutoShape 7"/>
          <p:cNvSpPr>
            <a:spLocks noChangeArrowheads="1"/>
          </p:cNvSpPr>
          <p:nvPr/>
        </p:nvSpPr>
        <p:spPr bwMode="auto">
          <a:xfrm>
            <a:off x="1371600" y="3121025"/>
            <a:ext cx="609600" cy="993775"/>
          </a:xfrm>
          <a:prstGeom prst="downArrow">
            <a:avLst>
              <a:gd name="adj1" fmla="val 50000"/>
              <a:gd name="adj2" fmla="val 40755"/>
            </a:avLst>
          </a:prstGeom>
          <a:noFill/>
          <a:ln w="9525">
            <a:solidFill>
              <a:schemeClr val="tx1"/>
            </a:solidFill>
            <a:miter lim="800000"/>
            <a:headEnd/>
            <a:tailEnd/>
          </a:ln>
        </p:spPr>
        <p:txBody>
          <a:bodyPr anchor="ctr">
            <a:spAutoFit/>
          </a:bodyPr>
          <a:lstStyle/>
          <a:p>
            <a:endParaRPr lang="nl-NL"/>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z="3200" smtClean="0">
                <a:ea typeface="宋体" pitchFamily="2" charset="-122"/>
              </a:rPr>
              <a:t>Connecting Components</a:t>
            </a:r>
          </a:p>
        </p:txBody>
      </p:sp>
      <p:sp>
        <p:nvSpPr>
          <p:cNvPr id="107523" name="Rectangle 3"/>
          <p:cNvSpPr>
            <a:spLocks noGrp="1" noChangeArrowheads="1"/>
          </p:cNvSpPr>
          <p:nvPr>
            <p:ph type="body" idx="1"/>
          </p:nvPr>
        </p:nvSpPr>
        <p:spPr>
          <a:xfrm>
            <a:off x="20638" y="984250"/>
            <a:ext cx="6323012" cy="4176713"/>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connected together to form complete applications</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Components can have multiple ports with different types &amp; names</a:t>
            </a:r>
          </a:p>
          <a:p>
            <a:pPr marL="511175" lvl="1" indent="-169863" eaLnBrk="1" hangingPunct="1">
              <a:spcBef>
                <a:spcPct val="40000"/>
              </a:spcBef>
            </a:pPr>
            <a:r>
              <a:rPr lang="en-US" altLang="zh-CN" sz="2000" smtClean="0">
                <a:ea typeface="宋体" pitchFamily="2" charset="-122"/>
              </a:rPr>
              <a:t>It’s not scalable to write code manually to connect a set of components for a specific application</a:t>
            </a:r>
          </a:p>
        </p:txBody>
      </p:sp>
      <p:sp>
        <p:nvSpPr>
          <p:cNvPr id="107524" name="Rectangle 5"/>
          <p:cNvSpPr>
            <a:spLocks noChangeArrowheads="1"/>
          </p:cNvSpPr>
          <p:nvPr/>
        </p:nvSpPr>
        <p:spPr bwMode="auto">
          <a:xfrm>
            <a:off x="20638" y="4121150"/>
            <a:ext cx="8321675" cy="4176713"/>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CCM Solutions</a:t>
            </a:r>
          </a:p>
          <a:p>
            <a:pPr marL="511175" lvl="1" indent="-169863">
              <a:spcBef>
                <a:spcPct val="40000"/>
              </a:spcBef>
              <a:buFontTx/>
              <a:buChar char="–"/>
            </a:pPr>
            <a:r>
              <a:rPr lang="en-US" altLang="zh-CN" sz="2000" i="0">
                <a:ea typeface="宋体" pitchFamily="2" charset="-122"/>
              </a:rPr>
              <a:t>Provide introspection interface to discover component capability</a:t>
            </a:r>
          </a:p>
          <a:p>
            <a:pPr marL="511175" lvl="1" indent="-169863">
              <a:spcBef>
                <a:spcPct val="40000"/>
              </a:spcBef>
              <a:buFontTx/>
              <a:buChar char="–"/>
            </a:pPr>
            <a:r>
              <a:rPr lang="en-US" altLang="zh-CN" sz="2000" i="0">
                <a:ea typeface="宋体" pitchFamily="2" charset="-122"/>
              </a:rPr>
              <a:t>Provide generic port operations to connect components using external deployment &amp; configuration tools</a:t>
            </a:r>
          </a:p>
          <a:p>
            <a:pPr marL="511175" lvl="1" indent="-169863">
              <a:spcBef>
                <a:spcPct val="40000"/>
              </a:spcBef>
              <a:buFontTx/>
              <a:buChar char="–"/>
            </a:pPr>
            <a:r>
              <a:rPr lang="en-US" altLang="zh-CN" sz="2000" i="0">
                <a:ea typeface="宋体" pitchFamily="2" charset="-122"/>
              </a:rPr>
              <a:t>Represents snapping the lego bricks together</a:t>
            </a:r>
          </a:p>
        </p:txBody>
      </p:sp>
      <p:pic>
        <p:nvPicPr>
          <p:cNvPr id="107525" name="Picture 7" descr="brick3">
            <a:hlinkClick r:id="rId3"/>
          </p:cNvPr>
          <p:cNvPicPr>
            <a:picLocks noChangeAspect="1" noChangeArrowheads="1"/>
          </p:cNvPicPr>
          <p:nvPr/>
        </p:nvPicPr>
        <p:blipFill>
          <a:blip r:embed="rId4"/>
          <a:srcRect/>
          <a:stretch>
            <a:fillRect/>
          </a:stretch>
        </p:blipFill>
        <p:spPr bwMode="auto">
          <a:xfrm>
            <a:off x="7839075" y="5157788"/>
            <a:ext cx="806450" cy="938212"/>
          </a:xfrm>
          <a:prstGeom prst="rect">
            <a:avLst/>
          </a:prstGeom>
          <a:noFill/>
          <a:ln w="9525">
            <a:noFill/>
            <a:miter lim="800000"/>
            <a:headEnd/>
            <a:tailEnd/>
          </a:ln>
        </p:spPr>
      </p:pic>
      <p:pic>
        <p:nvPicPr>
          <p:cNvPr id="107526" name="Picture 13" descr="mb532"/>
          <p:cNvPicPr>
            <a:picLocks noChangeAspect="1" noChangeArrowheads="1"/>
          </p:cNvPicPr>
          <p:nvPr/>
        </p:nvPicPr>
        <p:blipFill>
          <a:blip r:embed="rId5"/>
          <a:srcRect/>
          <a:stretch>
            <a:fillRect/>
          </a:stretch>
        </p:blipFill>
        <p:spPr bwMode="auto">
          <a:xfrm>
            <a:off x="6361113" y="1314450"/>
            <a:ext cx="2654300" cy="2733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304800"/>
            <a:ext cx="9144000" cy="838200"/>
          </a:xfrm>
        </p:spPr>
        <p:txBody>
          <a:bodyPr/>
          <a:lstStyle/>
          <a:p>
            <a:pPr eaLnBrk="1" hangingPunct="1"/>
            <a:r>
              <a:rPr lang="en-US" altLang="zh-CN" sz="3200" dirty="0" smtClean="0">
                <a:ea typeface="宋体" pitchFamily="2" charset="-122"/>
              </a:rPr>
              <a:t>Next Step: Distributed Object Computing (DOC)</a:t>
            </a:r>
          </a:p>
        </p:txBody>
      </p:sp>
      <p:sp>
        <p:nvSpPr>
          <p:cNvPr id="498691" name="Rectangle 3"/>
          <p:cNvSpPr>
            <a:spLocks noGrp="1" noChangeArrowheads="1"/>
          </p:cNvSpPr>
          <p:nvPr>
            <p:ph type="body" idx="1"/>
          </p:nvPr>
        </p:nvSpPr>
        <p:spPr>
          <a:xfrm>
            <a:off x="152400" y="1147763"/>
            <a:ext cx="4265613" cy="4337050"/>
          </a:xfrm>
        </p:spPr>
        <p:txBody>
          <a:bodyPr/>
          <a:lstStyle/>
          <a:p>
            <a:pPr marL="169863" indent="-169863" eaLnBrk="1" hangingPunct="1">
              <a:spcBef>
                <a:spcPct val="60000"/>
              </a:spcBef>
            </a:pPr>
            <a:r>
              <a:rPr lang="en-US" altLang="zh-CN" sz="2000" dirty="0" smtClean="0">
                <a:ea typeface="宋体" pitchFamily="2" charset="-122"/>
              </a:rPr>
              <a:t>Applies the Broker pattern to abstract away lower-level OS &amp; protocol-specific details for network programming</a:t>
            </a:r>
          </a:p>
          <a:p>
            <a:pPr marL="169863" indent="-169863" eaLnBrk="1" hangingPunct="1">
              <a:spcBef>
                <a:spcPct val="60000"/>
              </a:spcBef>
            </a:pPr>
            <a:r>
              <a:rPr lang="en-US" altLang="zh-CN" sz="2000" dirty="0" smtClean="0">
                <a:ea typeface="宋体" pitchFamily="2" charset="-122"/>
              </a:rPr>
              <a:t>Creates distributed systems that are easier to model &amp; build using OO techniques</a:t>
            </a:r>
          </a:p>
          <a:p>
            <a:pPr marL="169863" indent="-169863" eaLnBrk="1" hangingPunct="1">
              <a:spcBef>
                <a:spcPct val="60000"/>
              </a:spcBef>
            </a:pPr>
            <a:r>
              <a:rPr lang="en-US" altLang="zh-CN" sz="2000" dirty="0" smtClean="0">
                <a:ea typeface="宋体" pitchFamily="2" charset="-122"/>
              </a:rPr>
              <a:t>Result: robust distributed systems built with </a:t>
            </a:r>
            <a:r>
              <a:rPr lang="en-US" altLang="zh-CN" sz="2000" i="1" dirty="0" smtClean="0">
                <a:ea typeface="宋体" pitchFamily="2" charset="-122"/>
              </a:rPr>
              <a:t>distributed object computing (DOC) middleware</a:t>
            </a:r>
          </a:p>
          <a:p>
            <a:pPr lvl="1" eaLnBrk="1" hangingPunct="1">
              <a:spcBef>
                <a:spcPct val="60000"/>
              </a:spcBef>
            </a:pPr>
            <a:r>
              <a:rPr lang="en-US" altLang="zh-CN" sz="2000" dirty="0" smtClean="0">
                <a:ea typeface="宋体" pitchFamily="2" charset="-122"/>
              </a:rPr>
              <a:t>e.g., CORBA, Java RMI, etc.</a:t>
            </a:r>
          </a:p>
          <a:p>
            <a:pPr marL="169863" indent="-169863" eaLnBrk="1" hangingPunct="1">
              <a:spcBef>
                <a:spcPct val="60000"/>
              </a:spcBef>
            </a:pPr>
            <a:endParaRPr lang="en-US" altLang="zh-CN" sz="2000" dirty="0" smtClean="0">
              <a:ea typeface="宋体" pitchFamily="2" charset="-122"/>
            </a:endParaRPr>
          </a:p>
        </p:txBody>
      </p:sp>
      <p:grpSp>
        <p:nvGrpSpPr>
          <p:cNvPr id="79876" name="Group 4"/>
          <p:cNvGrpSpPr>
            <a:grpSpLocks/>
          </p:cNvGrpSpPr>
          <p:nvPr/>
        </p:nvGrpSpPr>
        <p:grpSpPr bwMode="auto">
          <a:xfrm>
            <a:off x="4833938" y="1319213"/>
            <a:ext cx="3548062" cy="1484312"/>
            <a:chOff x="2832" y="1449"/>
            <a:chExt cx="1952" cy="967"/>
          </a:xfrm>
        </p:grpSpPr>
        <p:sp>
          <p:nvSpPr>
            <p:cNvPr id="79900" name="Text Box 5"/>
            <p:cNvSpPr txBox="1">
              <a:spLocks noChangeAspect="1" noChangeArrowheads="1"/>
            </p:cNvSpPr>
            <p:nvPr/>
          </p:nvSpPr>
          <p:spPr bwMode="auto">
            <a:xfrm>
              <a:off x="3804" y="2181"/>
              <a:ext cx="148"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dirty="0">
                  <a:ea typeface="宋体" pitchFamily="2" charset="-122"/>
                </a:rPr>
                <a:t>1</a:t>
              </a:r>
              <a:endParaRPr lang="en-US" altLang="zh-CN" sz="1600" i="0" dirty="0">
                <a:ea typeface="宋体" pitchFamily="2" charset="-122"/>
              </a:endParaRPr>
            </a:p>
          </p:txBody>
        </p:sp>
        <p:sp>
          <p:nvSpPr>
            <p:cNvPr id="79901" name="Text Box 6"/>
            <p:cNvSpPr txBox="1">
              <a:spLocks noChangeAspect="1" noChangeArrowheads="1"/>
            </p:cNvSpPr>
            <p:nvPr/>
          </p:nvSpPr>
          <p:spPr bwMode="auto">
            <a:xfrm>
              <a:off x="4006" y="2181"/>
              <a:ext cx="147"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dirty="0">
                  <a:ea typeface="宋体" pitchFamily="2" charset="-122"/>
                </a:rPr>
                <a:t>1</a:t>
              </a:r>
              <a:endParaRPr lang="en-US" altLang="zh-CN" sz="1600" i="0" dirty="0">
                <a:ea typeface="宋体" pitchFamily="2" charset="-122"/>
              </a:endParaRPr>
            </a:p>
          </p:txBody>
        </p:sp>
        <p:grpSp>
          <p:nvGrpSpPr>
            <p:cNvPr id="79902" name="Group 7"/>
            <p:cNvGrpSpPr>
              <a:grpSpLocks noChangeAspect="1"/>
            </p:cNvGrpSpPr>
            <p:nvPr/>
          </p:nvGrpSpPr>
          <p:grpSpPr bwMode="auto">
            <a:xfrm>
              <a:off x="3157" y="2091"/>
              <a:ext cx="651" cy="325"/>
              <a:chOff x="1536" y="1920"/>
              <a:chExt cx="768" cy="384"/>
            </a:xfrm>
          </p:grpSpPr>
          <p:sp>
            <p:nvSpPr>
              <p:cNvPr id="79917" name="Rectangle 8"/>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dirty="0">
                    <a:ea typeface="宋体" pitchFamily="2" charset="-122"/>
                  </a:rPr>
                  <a:t>Proxy</a:t>
                </a:r>
                <a:endParaRPr lang="en-US" altLang="zh-CN" sz="1200" i="0" dirty="0">
                  <a:ea typeface="宋体" pitchFamily="2" charset="-122"/>
                </a:endParaRPr>
              </a:p>
            </p:txBody>
          </p:sp>
          <p:sp>
            <p:nvSpPr>
              <p:cNvPr id="79918" name="Rectangle 9"/>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dirty="0">
                    <a:ea typeface="宋体" pitchFamily="2" charset="-122"/>
                  </a:rPr>
                  <a:t>service</a:t>
                </a:r>
                <a:endParaRPr lang="en-US" altLang="zh-CN" sz="1200" dirty="0">
                  <a:ea typeface="宋体" pitchFamily="2" charset="-122"/>
                </a:endParaRPr>
              </a:p>
            </p:txBody>
          </p:sp>
        </p:grpSp>
        <p:grpSp>
          <p:nvGrpSpPr>
            <p:cNvPr id="79903" name="Group 10"/>
            <p:cNvGrpSpPr>
              <a:grpSpLocks noChangeAspect="1"/>
            </p:cNvGrpSpPr>
            <p:nvPr/>
          </p:nvGrpSpPr>
          <p:grpSpPr bwMode="auto">
            <a:xfrm>
              <a:off x="4133" y="2091"/>
              <a:ext cx="651" cy="325"/>
              <a:chOff x="1536" y="1920"/>
              <a:chExt cx="768" cy="384"/>
            </a:xfrm>
          </p:grpSpPr>
          <p:sp>
            <p:nvSpPr>
              <p:cNvPr id="79915" name="Rectangle 11"/>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i="0" dirty="0"/>
                  <a:t>Service</a:t>
                </a:r>
                <a:endParaRPr lang="en-US" altLang="zh-CN" sz="1200" i="0" dirty="0">
                  <a:ea typeface="宋体" pitchFamily="2" charset="-122"/>
                </a:endParaRPr>
              </a:p>
            </p:txBody>
          </p:sp>
          <p:sp>
            <p:nvSpPr>
              <p:cNvPr id="79916" name="Rectangle 12"/>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dirty="0">
                    <a:ea typeface="宋体" pitchFamily="2" charset="-122"/>
                  </a:rPr>
                  <a:t>service</a:t>
                </a:r>
                <a:endParaRPr lang="en-US" altLang="zh-CN" sz="1200" dirty="0">
                  <a:ea typeface="宋体" pitchFamily="2" charset="-122"/>
                </a:endParaRPr>
              </a:p>
            </p:txBody>
          </p:sp>
        </p:grpSp>
        <p:sp>
          <p:nvSpPr>
            <p:cNvPr id="79904" name="Line 13"/>
            <p:cNvSpPr>
              <a:spLocks noChangeAspect="1" noChangeShapeType="1"/>
            </p:cNvSpPr>
            <p:nvPr/>
          </p:nvSpPr>
          <p:spPr bwMode="auto">
            <a:xfrm>
              <a:off x="3808" y="2181"/>
              <a:ext cx="325" cy="0"/>
            </a:xfrm>
            <a:prstGeom prst="line">
              <a:avLst/>
            </a:prstGeom>
            <a:noFill/>
            <a:ln w="9525">
              <a:solidFill>
                <a:schemeClr val="tx1"/>
              </a:solidFill>
              <a:round/>
              <a:headEnd/>
              <a:tailEnd/>
            </a:ln>
          </p:spPr>
          <p:txBody>
            <a:bodyPr wrap="none" anchor="ctr"/>
            <a:lstStyle/>
            <a:p>
              <a:endParaRPr lang="nl-NL" dirty="0"/>
            </a:p>
          </p:txBody>
        </p:sp>
        <p:sp>
          <p:nvSpPr>
            <p:cNvPr id="79905" name="Freeform 14"/>
            <p:cNvSpPr>
              <a:spLocks noChangeAspect="1"/>
            </p:cNvSpPr>
            <p:nvPr/>
          </p:nvSpPr>
          <p:spPr bwMode="auto">
            <a:xfrm>
              <a:off x="2995" y="1881"/>
              <a:ext cx="162" cy="300"/>
            </a:xfrm>
            <a:custGeom>
              <a:avLst/>
              <a:gdLst>
                <a:gd name="T0" fmla="*/ 0 w 192"/>
                <a:gd name="T1" fmla="*/ 0 h 576"/>
                <a:gd name="T2" fmla="*/ 0 w 192"/>
                <a:gd name="T3" fmla="*/ 1 h 576"/>
                <a:gd name="T4" fmla="*/ 5 w 192"/>
                <a:gd name="T5" fmla="*/ 1 h 576"/>
                <a:gd name="T6" fmla="*/ 0 60000 65536"/>
                <a:gd name="T7" fmla="*/ 0 60000 65536"/>
                <a:gd name="T8" fmla="*/ 0 60000 65536"/>
                <a:gd name="T9" fmla="*/ 0 w 192"/>
                <a:gd name="T10" fmla="*/ 0 h 576"/>
                <a:gd name="T11" fmla="*/ 192 w 192"/>
                <a:gd name="T12" fmla="*/ 576 h 576"/>
              </a:gdLst>
              <a:ahLst/>
              <a:cxnLst>
                <a:cxn ang="T6">
                  <a:pos x="T0" y="T1"/>
                </a:cxn>
                <a:cxn ang="T7">
                  <a:pos x="T2" y="T3"/>
                </a:cxn>
                <a:cxn ang="T8">
                  <a:pos x="T4" y="T5"/>
                </a:cxn>
              </a:cxnLst>
              <a:rect l="T9" t="T10" r="T11" b="T12"/>
              <a:pathLst>
                <a:path w="192" h="576">
                  <a:moveTo>
                    <a:pt x="0" y="0"/>
                  </a:moveTo>
                  <a:lnTo>
                    <a:pt x="0" y="576"/>
                  </a:lnTo>
                  <a:lnTo>
                    <a:pt x="192" y="576"/>
                  </a:lnTo>
                </a:path>
              </a:pathLst>
            </a:custGeom>
            <a:solidFill>
              <a:schemeClr val="bg1"/>
            </a:solidFill>
            <a:ln w="9525">
              <a:solidFill>
                <a:schemeClr val="tx1"/>
              </a:solidFill>
              <a:round/>
              <a:headEnd/>
              <a:tailEnd/>
            </a:ln>
          </p:spPr>
          <p:txBody>
            <a:bodyPr wrap="none" anchor="ctr"/>
            <a:lstStyle/>
            <a:p>
              <a:endParaRPr lang="nl-NL" dirty="0"/>
            </a:p>
          </p:txBody>
        </p:sp>
        <p:grpSp>
          <p:nvGrpSpPr>
            <p:cNvPr id="79906" name="Group 15"/>
            <p:cNvGrpSpPr>
              <a:grpSpLocks noChangeAspect="1"/>
            </p:cNvGrpSpPr>
            <p:nvPr/>
          </p:nvGrpSpPr>
          <p:grpSpPr bwMode="auto">
            <a:xfrm>
              <a:off x="3748" y="1449"/>
              <a:ext cx="651" cy="325"/>
              <a:chOff x="1536" y="1920"/>
              <a:chExt cx="768" cy="384"/>
            </a:xfrm>
          </p:grpSpPr>
          <p:sp>
            <p:nvSpPr>
              <p:cNvPr id="79913" name="Rectangle 16"/>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dirty="0"/>
                  <a:t>AbstractService</a:t>
                </a:r>
                <a:endParaRPr lang="en-US" altLang="zh-CN" sz="1200" i="0" dirty="0">
                  <a:ea typeface="宋体" pitchFamily="2" charset="-122"/>
                </a:endParaRPr>
              </a:p>
            </p:txBody>
          </p:sp>
          <p:sp>
            <p:nvSpPr>
              <p:cNvPr id="79914" name="Rectangle 17"/>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dirty="0">
                    <a:ea typeface="宋体" pitchFamily="2" charset="-122"/>
                  </a:rPr>
                  <a:t>service</a:t>
                </a:r>
              </a:p>
            </p:txBody>
          </p:sp>
        </p:grpSp>
        <p:sp>
          <p:nvSpPr>
            <p:cNvPr id="79907" name="Line 18"/>
            <p:cNvSpPr>
              <a:spLocks noChangeAspect="1" noChangeShapeType="1"/>
            </p:cNvSpPr>
            <p:nvPr/>
          </p:nvSpPr>
          <p:spPr bwMode="auto">
            <a:xfrm>
              <a:off x="4065" y="1873"/>
              <a:ext cx="0" cy="122"/>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08" name="Line 19"/>
            <p:cNvSpPr>
              <a:spLocks noChangeAspect="1" noChangeShapeType="1"/>
            </p:cNvSpPr>
            <p:nvPr/>
          </p:nvSpPr>
          <p:spPr bwMode="auto">
            <a:xfrm>
              <a:off x="3716" y="1999"/>
              <a:ext cx="0" cy="81"/>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09" name="Line 20"/>
            <p:cNvSpPr>
              <a:spLocks noChangeAspect="1" noChangeShapeType="1"/>
            </p:cNvSpPr>
            <p:nvPr/>
          </p:nvSpPr>
          <p:spPr bwMode="auto">
            <a:xfrm>
              <a:off x="4448" y="2001"/>
              <a:ext cx="0" cy="81"/>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10" name="Freeform 21"/>
            <p:cNvSpPr>
              <a:spLocks noChangeAspect="1"/>
            </p:cNvSpPr>
            <p:nvPr/>
          </p:nvSpPr>
          <p:spPr bwMode="auto">
            <a:xfrm>
              <a:off x="3716" y="1999"/>
              <a:ext cx="729" cy="0"/>
            </a:xfrm>
            <a:custGeom>
              <a:avLst/>
              <a:gdLst>
                <a:gd name="T0" fmla="*/ 0 w 861"/>
                <a:gd name="T1" fmla="*/ 0 h 1"/>
                <a:gd name="T2" fmla="*/ 21 w 861"/>
                <a:gd name="T3" fmla="*/ 0 h 1"/>
                <a:gd name="T4" fmla="*/ 0 60000 65536"/>
                <a:gd name="T5" fmla="*/ 0 60000 65536"/>
                <a:gd name="T6" fmla="*/ 0 w 861"/>
                <a:gd name="T7" fmla="*/ 0 h 1"/>
                <a:gd name="T8" fmla="*/ 861 w 861"/>
                <a:gd name="T9" fmla="*/ 0 h 1"/>
              </a:gdLst>
              <a:ahLst/>
              <a:cxnLst>
                <a:cxn ang="T4">
                  <a:pos x="T0" y="T1"/>
                </a:cxn>
                <a:cxn ang="T5">
                  <a:pos x="T2" y="T3"/>
                </a:cxn>
              </a:cxnLst>
              <a:rect l="T6" t="T7" r="T8" b="T9"/>
              <a:pathLst>
                <a:path w="861" h="1">
                  <a:moveTo>
                    <a:pt x="0" y="0"/>
                  </a:moveTo>
                  <a:lnTo>
                    <a:pt x="861" y="0"/>
                  </a:lnTo>
                </a:path>
              </a:pathLst>
            </a:custGeom>
            <a:solidFill>
              <a:srgbClr val="FFFF99"/>
            </a:solidFill>
            <a:ln w="9525">
              <a:solidFill>
                <a:schemeClr val="tx1"/>
              </a:solidFill>
              <a:miter lim="800000"/>
              <a:headEnd/>
              <a:tailEnd/>
            </a:ln>
          </p:spPr>
          <p:txBody>
            <a:bodyPr wrap="none"/>
            <a:lstStyle/>
            <a:p>
              <a:endParaRPr lang="nl-NL" dirty="0"/>
            </a:p>
          </p:txBody>
        </p:sp>
        <p:sp>
          <p:nvSpPr>
            <p:cNvPr id="79911" name="Rectangle 22"/>
            <p:cNvSpPr>
              <a:spLocks noChangeAspect="1" noChangeArrowheads="1"/>
            </p:cNvSpPr>
            <p:nvPr/>
          </p:nvSpPr>
          <p:spPr bwMode="auto">
            <a:xfrm>
              <a:off x="2832" y="1776"/>
              <a:ext cx="651" cy="153"/>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dirty="0">
                  <a:ea typeface="宋体" pitchFamily="2" charset="-122"/>
                </a:rPr>
                <a:t>Client</a:t>
              </a:r>
              <a:endParaRPr lang="en-US" altLang="zh-CN" sz="1200" i="0" dirty="0">
                <a:ea typeface="宋体" pitchFamily="2" charset="-122"/>
              </a:endParaRPr>
            </a:p>
          </p:txBody>
        </p:sp>
        <p:sp>
          <p:nvSpPr>
            <p:cNvPr id="79912" name="AutoShape 23"/>
            <p:cNvSpPr>
              <a:spLocks noChangeAspect="1" noChangeArrowheads="1"/>
            </p:cNvSpPr>
            <p:nvPr/>
          </p:nvSpPr>
          <p:spPr bwMode="auto">
            <a:xfrm>
              <a:off x="4020" y="1787"/>
              <a:ext cx="81" cy="109"/>
            </a:xfrm>
            <a:prstGeom prst="triangle">
              <a:avLst>
                <a:gd name="adj" fmla="val 50000"/>
              </a:avLst>
            </a:prstGeom>
            <a:solidFill>
              <a:schemeClr val="bg1"/>
            </a:solidFill>
            <a:ln w="12700">
              <a:solidFill>
                <a:schemeClr val="tx1"/>
              </a:solidFill>
              <a:miter lim="800000"/>
              <a:headEnd type="none" w="sm" len="sm"/>
              <a:tailEnd type="none" w="sm" len="sm"/>
            </a:ln>
          </p:spPr>
          <p:txBody>
            <a:bodyPr wrap="none" anchor="ctr"/>
            <a:lstStyle/>
            <a:p>
              <a:endParaRPr lang="nl-NL" dirty="0"/>
            </a:p>
          </p:txBody>
        </p:sp>
      </p:grpSp>
      <p:sp>
        <p:nvSpPr>
          <p:cNvPr id="498736" name="Rectangle 48"/>
          <p:cNvSpPr>
            <a:spLocks noChangeArrowheads="1"/>
          </p:cNvSpPr>
          <p:nvPr/>
        </p:nvSpPr>
        <p:spPr bwMode="auto">
          <a:xfrm>
            <a:off x="79375" y="5716588"/>
            <a:ext cx="9036050" cy="406400"/>
          </a:xfrm>
          <a:prstGeom prst="rect">
            <a:avLst/>
          </a:prstGeom>
          <a:solidFill>
            <a:srgbClr val="FFFF99"/>
          </a:solidFill>
          <a:ln w="9525">
            <a:solidFill>
              <a:schemeClr val="tx1"/>
            </a:solidFill>
            <a:miter lim="800000"/>
            <a:headEnd/>
            <a:tailEnd/>
          </a:ln>
        </p:spPr>
        <p:txBody>
          <a:bodyPr>
            <a:spAutoFit/>
          </a:bodyPr>
          <a:lstStyle/>
          <a:p>
            <a:pPr algn="ctr">
              <a:spcBef>
                <a:spcPct val="30000"/>
              </a:spcBef>
            </a:pPr>
            <a:r>
              <a:rPr lang="en-US" altLang="zh-CN" sz="2000" b="1" i="0" dirty="0">
                <a:ea typeface="宋体" pitchFamily="2" charset="-122"/>
              </a:rPr>
              <a:t>We now have more robust software &amp; more powerful distributed systems</a:t>
            </a:r>
          </a:p>
        </p:txBody>
      </p:sp>
      <p:grpSp>
        <p:nvGrpSpPr>
          <p:cNvPr id="6" name="Group 50"/>
          <p:cNvGrpSpPr>
            <a:grpSpLocks/>
          </p:cNvGrpSpPr>
          <p:nvPr/>
        </p:nvGrpSpPr>
        <p:grpSpPr bwMode="auto">
          <a:xfrm>
            <a:off x="4572000" y="3368675"/>
            <a:ext cx="4140200" cy="1831975"/>
            <a:chOff x="3072" y="2357"/>
            <a:chExt cx="2608" cy="1154"/>
          </a:xfrm>
        </p:grpSpPr>
        <p:sp>
          <p:nvSpPr>
            <p:cNvPr id="79879" name="Line 51"/>
            <p:cNvSpPr>
              <a:spLocks noChangeShapeType="1"/>
            </p:cNvSpPr>
            <p:nvPr/>
          </p:nvSpPr>
          <p:spPr bwMode="auto">
            <a:xfrm>
              <a:off x="4008" y="2489"/>
              <a:ext cx="755" cy="1"/>
            </a:xfrm>
            <a:prstGeom prst="line">
              <a:avLst/>
            </a:prstGeom>
            <a:noFill/>
            <a:ln w="12700">
              <a:solidFill>
                <a:schemeClr val="tx1"/>
              </a:solidFill>
              <a:round/>
              <a:headEnd/>
              <a:tailEnd type="triangle" w="med" len="med"/>
            </a:ln>
          </p:spPr>
          <p:txBody>
            <a:bodyPr wrap="none"/>
            <a:lstStyle/>
            <a:p>
              <a:endParaRPr lang="nl-NL" dirty="0"/>
            </a:p>
          </p:txBody>
        </p:sp>
        <p:sp>
          <p:nvSpPr>
            <p:cNvPr id="79880" name="Rectangle 52"/>
            <p:cNvSpPr>
              <a:spLocks noChangeArrowheads="1"/>
            </p:cNvSpPr>
            <p:nvPr/>
          </p:nvSpPr>
          <p:spPr bwMode="auto">
            <a:xfrm>
              <a:off x="4060" y="2497"/>
              <a:ext cx="655" cy="192"/>
            </a:xfrm>
            <a:prstGeom prst="rect">
              <a:avLst/>
            </a:prstGeom>
            <a:noFill/>
            <a:ln w="12700">
              <a:noFill/>
              <a:miter lim="800000"/>
              <a:headEnd/>
              <a:tailEnd/>
            </a:ln>
          </p:spPr>
          <p:txBody>
            <a:bodyPr wrap="none">
              <a:spAutoFit/>
            </a:bodyPr>
            <a:lstStyle/>
            <a:p>
              <a:pPr eaLnBrk="0" hangingPunct="0">
                <a:spcBef>
                  <a:spcPct val="0"/>
                </a:spcBef>
              </a:pPr>
              <a:r>
                <a:rPr lang="de-DE" sz="1400" i="0" dirty="0" err="1"/>
                <a:t>operation</a:t>
              </a:r>
              <a:r>
                <a:rPr lang="de-DE" sz="1400" i="0" dirty="0"/>
                <a:t>()</a:t>
              </a:r>
              <a:endParaRPr lang="en-US" altLang="zh-CN" sz="1400" i="0" u="sng" dirty="0">
                <a:ea typeface="宋体" pitchFamily="2" charset="-122"/>
              </a:endParaRPr>
            </a:p>
          </p:txBody>
        </p:sp>
        <p:sp>
          <p:nvSpPr>
            <p:cNvPr id="79881" name="Rectangle 53"/>
            <p:cNvSpPr>
              <a:spLocks noChangeArrowheads="1"/>
            </p:cNvSpPr>
            <p:nvPr/>
          </p:nvSpPr>
          <p:spPr bwMode="auto">
            <a:xfrm>
              <a:off x="4871" y="2357"/>
              <a:ext cx="809" cy="495"/>
            </a:xfrm>
            <a:prstGeom prst="rect">
              <a:avLst/>
            </a:prstGeom>
            <a:solidFill>
              <a:srgbClr val="DDDDDD"/>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Object : </a:t>
              </a:r>
            </a:p>
            <a:p>
              <a:pPr algn="ctr" eaLnBrk="0" hangingPunct="0">
                <a:spcBef>
                  <a:spcPct val="0"/>
                </a:spcBef>
              </a:pPr>
              <a:r>
                <a:rPr lang="en-US" altLang="zh-CN" i="0">
                  <a:ea typeface="宋体" pitchFamily="2" charset="-122"/>
                </a:rPr>
                <a:t>Interface X</a:t>
              </a:r>
            </a:p>
          </p:txBody>
        </p:sp>
        <p:sp>
          <p:nvSpPr>
            <p:cNvPr id="79882" name="Rectangle 54"/>
            <p:cNvSpPr>
              <a:spLocks noChangeArrowheads="1"/>
            </p:cNvSpPr>
            <p:nvPr/>
          </p:nvSpPr>
          <p:spPr bwMode="auto">
            <a:xfrm>
              <a:off x="3072" y="2444"/>
              <a:ext cx="809" cy="32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grpSp>
          <p:nvGrpSpPr>
            <p:cNvPr id="79883" name="Group 55"/>
            <p:cNvGrpSpPr>
              <a:grpSpLocks/>
            </p:cNvGrpSpPr>
            <p:nvPr/>
          </p:nvGrpSpPr>
          <p:grpSpPr bwMode="auto">
            <a:xfrm>
              <a:off x="3224" y="2708"/>
              <a:ext cx="2191" cy="803"/>
              <a:chOff x="3081" y="2837"/>
              <a:chExt cx="2537" cy="1192"/>
            </a:xfrm>
          </p:grpSpPr>
          <p:sp>
            <p:nvSpPr>
              <p:cNvPr id="79885" name="Line 56"/>
              <p:cNvSpPr>
                <a:spLocks noChangeShapeType="1"/>
              </p:cNvSpPr>
              <p:nvPr/>
            </p:nvSpPr>
            <p:spPr bwMode="auto">
              <a:xfrm flipH="1">
                <a:off x="4025" y="2837"/>
                <a:ext cx="756" cy="0"/>
              </a:xfrm>
              <a:prstGeom prst="line">
                <a:avLst/>
              </a:prstGeom>
              <a:noFill/>
              <a:ln w="12700">
                <a:solidFill>
                  <a:schemeClr val="tx1"/>
                </a:solidFill>
                <a:round/>
                <a:headEnd/>
                <a:tailEnd type="triangle" w="med" len="med"/>
              </a:ln>
            </p:spPr>
            <p:txBody>
              <a:bodyPr wrap="none"/>
              <a:lstStyle/>
              <a:p>
                <a:endParaRPr lang="nl-NL"/>
              </a:p>
            </p:txBody>
          </p:sp>
          <p:sp>
            <p:nvSpPr>
              <p:cNvPr id="79886" name="Oval 57"/>
              <p:cNvSpPr>
                <a:spLocks noChangeArrowheads="1"/>
              </p:cNvSpPr>
              <p:nvPr/>
            </p:nvSpPr>
            <p:spPr bwMode="auto">
              <a:xfrm>
                <a:off x="4474" y="3113"/>
                <a:ext cx="771"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7" name="Oval 58"/>
              <p:cNvSpPr>
                <a:spLocks noChangeArrowheads="1"/>
              </p:cNvSpPr>
              <p:nvPr/>
            </p:nvSpPr>
            <p:spPr bwMode="auto">
              <a:xfrm>
                <a:off x="4639" y="3166"/>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8" name="Oval 59"/>
              <p:cNvSpPr>
                <a:spLocks noChangeArrowheads="1"/>
              </p:cNvSpPr>
              <p:nvPr/>
            </p:nvSpPr>
            <p:spPr bwMode="auto">
              <a:xfrm>
                <a:off x="4845" y="3195"/>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9" name="Oval 60"/>
              <p:cNvSpPr>
                <a:spLocks noChangeArrowheads="1"/>
              </p:cNvSpPr>
              <p:nvPr/>
            </p:nvSpPr>
            <p:spPr bwMode="auto">
              <a:xfrm>
                <a:off x="4624" y="347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0" name="Oval 61"/>
              <p:cNvSpPr>
                <a:spLocks noChangeArrowheads="1"/>
              </p:cNvSpPr>
              <p:nvPr/>
            </p:nvSpPr>
            <p:spPr bwMode="auto">
              <a:xfrm>
                <a:off x="4404" y="3625"/>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1" name="Oval 62"/>
              <p:cNvSpPr>
                <a:spLocks noChangeArrowheads="1"/>
              </p:cNvSpPr>
              <p:nvPr/>
            </p:nvSpPr>
            <p:spPr bwMode="auto">
              <a:xfrm>
                <a:off x="4019" y="3688"/>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2" name="Oval 63"/>
              <p:cNvSpPr>
                <a:spLocks noChangeArrowheads="1"/>
              </p:cNvSpPr>
              <p:nvPr/>
            </p:nvSpPr>
            <p:spPr bwMode="auto">
              <a:xfrm>
                <a:off x="3577" y="3603"/>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3" name="Oval 64"/>
              <p:cNvSpPr>
                <a:spLocks noChangeArrowheads="1"/>
              </p:cNvSpPr>
              <p:nvPr/>
            </p:nvSpPr>
            <p:spPr bwMode="auto">
              <a:xfrm>
                <a:off x="3328" y="349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4" name="Oval 65"/>
              <p:cNvSpPr>
                <a:spLocks noChangeArrowheads="1"/>
              </p:cNvSpPr>
              <p:nvPr/>
            </p:nvSpPr>
            <p:spPr bwMode="auto">
              <a:xfrm>
                <a:off x="3081" y="3227"/>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5" name="Oval 66"/>
              <p:cNvSpPr>
                <a:spLocks noChangeArrowheads="1"/>
              </p:cNvSpPr>
              <p:nvPr/>
            </p:nvSpPr>
            <p:spPr bwMode="auto">
              <a:xfrm>
                <a:off x="3246" y="3294"/>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6" name="Oval 67"/>
              <p:cNvSpPr>
                <a:spLocks noChangeArrowheads="1"/>
              </p:cNvSpPr>
              <p:nvPr/>
            </p:nvSpPr>
            <p:spPr bwMode="auto">
              <a:xfrm>
                <a:off x="3522" y="3133"/>
                <a:ext cx="773" cy="343"/>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7" name="Oval 68"/>
              <p:cNvSpPr>
                <a:spLocks noChangeArrowheads="1"/>
              </p:cNvSpPr>
              <p:nvPr/>
            </p:nvSpPr>
            <p:spPr bwMode="auto">
              <a:xfrm>
                <a:off x="3840" y="3017"/>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8" name="Oval 69"/>
              <p:cNvSpPr>
                <a:spLocks noChangeArrowheads="1"/>
              </p:cNvSpPr>
              <p:nvPr/>
            </p:nvSpPr>
            <p:spPr bwMode="auto">
              <a:xfrm>
                <a:off x="4060" y="3080"/>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9" name="Oval 70"/>
              <p:cNvSpPr>
                <a:spLocks noChangeArrowheads="1"/>
              </p:cNvSpPr>
              <p:nvPr/>
            </p:nvSpPr>
            <p:spPr bwMode="auto">
              <a:xfrm>
                <a:off x="3357" y="3133"/>
                <a:ext cx="2014" cy="778"/>
              </a:xfrm>
              <a:prstGeom prst="ellipse">
                <a:avLst/>
              </a:prstGeom>
              <a:solidFill>
                <a:schemeClr val="bg1"/>
              </a:solidFill>
              <a:ln w="12700">
                <a:noFill/>
                <a:round/>
                <a:headEnd/>
                <a:tailEnd/>
              </a:ln>
            </p:spPr>
            <p:txBody>
              <a:bodyPr rot="10800000" wrap="none" anchor="ctr"/>
              <a:lstStyle/>
              <a:p>
                <a:endParaRPr lang="nl-NL"/>
              </a:p>
            </p:txBody>
          </p:sp>
        </p:grpSp>
        <p:sp>
          <p:nvSpPr>
            <p:cNvPr id="79884" name="Rectangle 71"/>
            <p:cNvSpPr>
              <a:spLocks noChangeArrowheads="1"/>
            </p:cNvSpPr>
            <p:nvPr/>
          </p:nvSpPr>
          <p:spPr bwMode="auto">
            <a:xfrm>
              <a:off x="4032" y="3018"/>
              <a:ext cx="852" cy="231"/>
            </a:xfrm>
            <a:prstGeom prst="rect">
              <a:avLst/>
            </a:prstGeom>
            <a:noFill/>
            <a:ln w="9525">
              <a:noFill/>
              <a:miter lim="800000"/>
              <a:headEnd/>
              <a:tailEnd/>
            </a:ln>
          </p:spPr>
          <p:txBody>
            <a:bodyPr wrap="none">
              <a:spAutoFit/>
            </a:bodyPr>
            <a:lstStyle/>
            <a:p>
              <a:r>
                <a:rPr lang="en-US" altLang="zh-CN" i="0">
                  <a:ea typeface="宋体" pitchFamily="2" charset="-122"/>
                </a:rPr>
                <a:t>Middleware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6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8691">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9873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3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tLang="zh-CN" sz="3200" smtClean="0">
                <a:ea typeface="宋体" pitchFamily="2" charset="-122"/>
              </a:rPr>
              <a:t>CCM Navigation &amp; Introspection</a:t>
            </a:r>
          </a:p>
        </p:txBody>
      </p:sp>
      <p:sp>
        <p:nvSpPr>
          <p:cNvPr id="108547" name="Rectangle 3"/>
          <p:cNvSpPr>
            <a:spLocks noGrp="1" noChangeArrowheads="1"/>
          </p:cNvSpPr>
          <p:nvPr>
            <p:ph type="body" idx="1"/>
          </p:nvPr>
        </p:nvSpPr>
        <p:spPr>
          <a:xfrm>
            <a:off x="9525" y="981075"/>
            <a:ext cx="9144000" cy="3090863"/>
          </a:xfrm>
        </p:spPr>
        <p:txBody>
          <a:bodyPr/>
          <a:lstStyle/>
          <a:p>
            <a:pPr marL="174625" indent="-174625" eaLnBrk="1" hangingPunct="1">
              <a:spcBef>
                <a:spcPct val="50000"/>
              </a:spcBef>
            </a:pPr>
            <a:r>
              <a:rPr lang="en-US" altLang="zh-CN" sz="2000" smtClean="0">
                <a:ea typeface="宋体" pitchFamily="2" charset="-122"/>
              </a:rPr>
              <a:t>Navigation &amp; introspection capabilities provided by </a:t>
            </a:r>
            <a:r>
              <a:rPr lang="en-US" altLang="zh-CN" sz="2000" b="1" smtClean="0">
                <a:latin typeface="Courier New" pitchFamily="49" charset="0"/>
                <a:ea typeface="宋体" pitchFamily="2" charset="-122"/>
              </a:rPr>
              <a:t>CCMObject</a:t>
            </a:r>
            <a:endParaRPr lang="en-US" altLang="zh-CN" sz="2000" b="1" smtClean="0">
              <a:ea typeface="宋体" pitchFamily="2" charset="-122"/>
            </a:endParaRPr>
          </a:p>
          <a:p>
            <a:pPr marL="576263" lvl="1" indent="-228600" eaLnBrk="1" hangingPunct="1">
              <a:spcBef>
                <a:spcPct val="50000"/>
              </a:spcBef>
            </a:pPr>
            <a:r>
              <a:rPr lang="en-US" altLang="zh-CN" sz="2000" smtClean="0">
                <a:ea typeface="宋体" pitchFamily="2" charset="-122"/>
              </a:rPr>
              <a:t>i.e., via </a:t>
            </a:r>
            <a:r>
              <a:rPr lang="en-US" altLang="zh-CN" sz="2000" b="1" smtClean="0">
                <a:latin typeface="Courier New" pitchFamily="49" charset="0"/>
                <a:ea typeface="宋体" pitchFamily="2" charset="-122"/>
              </a:rPr>
              <a:t>Navigation</a:t>
            </a:r>
            <a:r>
              <a:rPr lang="en-US" altLang="zh-CN" sz="2000" smtClean="0">
                <a:ea typeface="宋体" pitchFamily="2" charset="-122"/>
              </a:rPr>
              <a:t> interface for facets, </a:t>
            </a:r>
            <a:r>
              <a:rPr lang="en-US" altLang="zh-CN" sz="2000" b="1" smtClean="0">
                <a:latin typeface="Courier New" pitchFamily="49" charset="0"/>
                <a:ea typeface="宋体" pitchFamily="2" charset="-122"/>
              </a:rPr>
              <a:t>Receptacles</a:t>
            </a:r>
            <a:r>
              <a:rPr lang="en-US" altLang="zh-CN" sz="2000" smtClean="0">
                <a:ea typeface="宋体" pitchFamily="2" charset="-122"/>
              </a:rPr>
              <a:t> interface for receptacles, &amp; </a:t>
            </a:r>
            <a:r>
              <a:rPr lang="en-US" altLang="zh-CN" sz="2000" b="1" smtClean="0">
                <a:latin typeface="Courier New" pitchFamily="49" charset="0"/>
                <a:ea typeface="宋体" pitchFamily="2" charset="-122"/>
              </a:rPr>
              <a:t>Events</a:t>
            </a:r>
            <a:r>
              <a:rPr lang="en-US" altLang="zh-CN" sz="2000" smtClean="0">
                <a:ea typeface="宋体" pitchFamily="2" charset="-122"/>
              </a:rPr>
              <a:t> interface for event ports</a:t>
            </a:r>
          </a:p>
          <a:p>
            <a:pPr marL="174625" indent="-174625" eaLnBrk="1" hangingPunct="1">
              <a:spcBef>
                <a:spcPct val="50000"/>
              </a:spcBef>
            </a:pPr>
            <a:r>
              <a:rPr lang="en-US" altLang="zh-CN" sz="2000" smtClean="0">
                <a:ea typeface="宋体" pitchFamily="2" charset="-122"/>
              </a:rPr>
              <a:t>Navigation from component base reference to any facet(s) via generated facet-specific operations</a:t>
            </a:r>
          </a:p>
          <a:p>
            <a:pPr marL="576263" lvl="1" indent="-228600" eaLnBrk="1" hangingPunct="1">
              <a:spcBef>
                <a:spcPct val="5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Components::CCMObject::get_all_facets()</a:t>
            </a:r>
            <a:r>
              <a:rPr lang="en-US" altLang="zh-CN" sz="2000" smtClean="0">
                <a:ea typeface="宋体" pitchFamily="2" charset="-122"/>
              </a:rPr>
              <a:t> &amp; </a:t>
            </a:r>
            <a:r>
              <a:rPr lang="en-US" altLang="zh-CN" sz="2000" b="1" smtClean="0">
                <a:latin typeface="Courier New" pitchFamily="49" charset="0"/>
                <a:ea typeface="宋体" pitchFamily="2" charset="-122"/>
              </a:rPr>
              <a:t>Components::CCMObject::provide()</a:t>
            </a:r>
          </a:p>
          <a:p>
            <a:pPr marL="174625" indent="-174625" eaLnBrk="1" hangingPunct="1">
              <a:spcBef>
                <a:spcPct val="50000"/>
              </a:spcBef>
            </a:pPr>
            <a:r>
              <a:rPr lang="en-US" altLang="zh-CN" sz="2000" smtClean="0">
                <a:ea typeface="宋体" pitchFamily="2" charset="-122"/>
              </a:rPr>
              <a:t>Navigation from any facet to component base reference with </a:t>
            </a:r>
            <a:r>
              <a:rPr lang="en-US" altLang="zh-CN" sz="2000" b="1" smtClean="0">
                <a:latin typeface="Courier New" pitchFamily="49" charset="0"/>
                <a:cs typeface="Courier New" pitchFamily="49" charset="0"/>
              </a:rPr>
              <a:t>CORBA::Object::_get_component</a:t>
            </a:r>
            <a:r>
              <a:rPr lang="en-US" altLang="zh-CN" sz="2000" b="1" smtClean="0">
                <a:ea typeface="宋体" pitchFamily="2" charset="-122"/>
              </a:rPr>
              <a:t>()</a:t>
            </a:r>
          </a:p>
          <a:p>
            <a:pPr marL="576263" lvl="1" indent="-228600" eaLnBrk="1" hangingPunct="1">
              <a:spcBef>
                <a:spcPct val="50000"/>
              </a:spcBef>
            </a:pPr>
            <a:r>
              <a:rPr lang="en-US" altLang="zh-CN" sz="2000" smtClean="0">
                <a:ea typeface="宋体" pitchFamily="2" charset="-122"/>
              </a:rPr>
              <a:t>Returns nil if not a component facet, else component reference </a:t>
            </a:r>
          </a:p>
        </p:txBody>
      </p:sp>
      <p:sp>
        <p:nvSpPr>
          <p:cNvPr id="108548" name="Rectangle 14"/>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108549" name="Line 5"/>
          <p:cNvSpPr>
            <a:spLocks noChangeShapeType="1"/>
          </p:cNvSpPr>
          <p:nvPr/>
        </p:nvSpPr>
        <p:spPr bwMode="auto">
          <a:xfrm>
            <a:off x="1911350" y="5357813"/>
            <a:ext cx="1168400" cy="1587"/>
          </a:xfrm>
          <a:prstGeom prst="line">
            <a:avLst/>
          </a:prstGeom>
          <a:noFill/>
          <a:ln w="12700">
            <a:solidFill>
              <a:schemeClr val="tx1"/>
            </a:solidFill>
            <a:round/>
            <a:headEnd/>
            <a:tailEnd type="triangle" w="med" len="med"/>
          </a:ln>
        </p:spPr>
        <p:txBody>
          <a:bodyPr wrap="none"/>
          <a:lstStyle/>
          <a:p>
            <a:endParaRPr lang="nl-NL"/>
          </a:p>
        </p:txBody>
      </p:sp>
      <p:sp>
        <p:nvSpPr>
          <p:cNvPr id="108550" name="Line 6"/>
          <p:cNvSpPr>
            <a:spLocks noChangeShapeType="1"/>
          </p:cNvSpPr>
          <p:nvPr/>
        </p:nvSpPr>
        <p:spPr bwMode="auto">
          <a:xfrm flipH="1">
            <a:off x="1909763" y="5664200"/>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1" name="Rectangle 7"/>
          <p:cNvSpPr>
            <a:spLocks noChangeArrowheads="1"/>
          </p:cNvSpPr>
          <p:nvPr/>
        </p:nvSpPr>
        <p:spPr bwMode="auto">
          <a:xfrm>
            <a:off x="1776413" y="5370513"/>
            <a:ext cx="1620837" cy="304800"/>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8552" name="Rectangle 8"/>
          <p:cNvSpPr>
            <a:spLocks noChangeArrowheads="1"/>
          </p:cNvSpPr>
          <p:nvPr/>
        </p:nvSpPr>
        <p:spPr bwMode="auto">
          <a:xfrm>
            <a:off x="608013" y="5289550"/>
            <a:ext cx="990600" cy="1335088"/>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8553" name="Picture 9" descr="TAO3"/>
          <p:cNvPicPr>
            <a:picLocks noChangeAspect="1" noChangeArrowheads="1"/>
          </p:cNvPicPr>
          <p:nvPr/>
        </p:nvPicPr>
        <p:blipFill>
          <a:blip r:embed="rId3"/>
          <a:srcRect/>
          <a:stretch>
            <a:fillRect/>
          </a:stretch>
        </p:blipFill>
        <p:spPr bwMode="auto">
          <a:xfrm>
            <a:off x="3381375" y="4930775"/>
            <a:ext cx="2116138" cy="1911350"/>
          </a:xfrm>
          <a:prstGeom prst="rect">
            <a:avLst/>
          </a:prstGeom>
          <a:noFill/>
          <a:ln w="9525">
            <a:noFill/>
            <a:miter lim="800000"/>
            <a:headEnd/>
            <a:tailEnd/>
          </a:ln>
        </p:spPr>
      </p:pic>
      <p:sp>
        <p:nvSpPr>
          <p:cNvPr id="108554" name="Line 10"/>
          <p:cNvSpPr>
            <a:spLocks noChangeShapeType="1"/>
          </p:cNvSpPr>
          <p:nvPr/>
        </p:nvSpPr>
        <p:spPr bwMode="auto">
          <a:xfrm>
            <a:off x="1911350" y="5975350"/>
            <a:ext cx="1168400" cy="1588"/>
          </a:xfrm>
          <a:prstGeom prst="line">
            <a:avLst/>
          </a:prstGeom>
          <a:noFill/>
          <a:ln w="12700">
            <a:solidFill>
              <a:schemeClr val="tx1"/>
            </a:solidFill>
            <a:round/>
            <a:headEnd/>
            <a:tailEnd type="triangle" w="med" len="med"/>
          </a:ln>
        </p:spPr>
        <p:txBody>
          <a:bodyPr wrap="none"/>
          <a:lstStyle/>
          <a:p>
            <a:endParaRPr lang="nl-NL"/>
          </a:p>
        </p:txBody>
      </p:sp>
      <p:sp>
        <p:nvSpPr>
          <p:cNvPr id="108555" name="Line 11"/>
          <p:cNvSpPr>
            <a:spLocks noChangeShapeType="1"/>
          </p:cNvSpPr>
          <p:nvPr/>
        </p:nvSpPr>
        <p:spPr bwMode="auto">
          <a:xfrm flipH="1">
            <a:off x="1909763" y="6281738"/>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6" name="Rectangle 12"/>
          <p:cNvSpPr>
            <a:spLocks noChangeArrowheads="1"/>
          </p:cNvSpPr>
          <p:nvPr/>
        </p:nvSpPr>
        <p:spPr bwMode="auto">
          <a:xfrm>
            <a:off x="1989138" y="5988050"/>
            <a:ext cx="1039812" cy="304800"/>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sp>
        <p:nvSpPr>
          <p:cNvPr id="108557" name="Rectangle 15"/>
          <p:cNvSpPr>
            <a:spLocks noChangeArrowheads="1"/>
          </p:cNvSpPr>
          <p:nvPr/>
        </p:nvSpPr>
        <p:spPr bwMode="auto">
          <a:xfrm>
            <a:off x="6022975" y="5070475"/>
            <a:ext cx="2884488" cy="16256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All this navigation &amp; introspection code is auto-generated by the CIDL compiler in the form of servant!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z="3200" smtClean="0">
                <a:ea typeface="宋体" pitchFamily="2" charset="-122"/>
              </a:rPr>
              <a:t>Using Navigation Interfaces of a Component</a:t>
            </a:r>
          </a:p>
        </p:txBody>
      </p:sp>
      <p:sp>
        <p:nvSpPr>
          <p:cNvPr id="109571" name="Rectangle 4"/>
          <p:cNvSpPr>
            <a:spLocks noChangeArrowheads="1"/>
          </p:cNvSpPr>
          <p:nvPr/>
        </p:nvSpPr>
        <p:spPr bwMode="auto">
          <a:xfrm>
            <a:off x="266700" y="1009650"/>
            <a:ext cx="8636000" cy="5232400"/>
          </a:xfrm>
          <a:prstGeom prst="rect">
            <a:avLst/>
          </a:prstGeom>
          <a:noFill/>
          <a:ln w="9525">
            <a:solidFill>
              <a:schemeClr val="tx1"/>
            </a:solidFill>
            <a:miter lim="800000"/>
            <a:headEnd/>
            <a:tailEnd/>
          </a:ln>
        </p:spPr>
        <p:txBody>
          <a:bodyPr>
            <a:spAutoFit/>
          </a:bodyPr>
          <a:lstStyle/>
          <a:p>
            <a:pPr marL="342900" indent="-342900">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marL="342900" indent="-342900">
              <a:spcBef>
                <a:spcPct val="5000"/>
              </a:spcBef>
            </a:pPr>
            <a:r>
              <a:rPr lang="en-US" altLang="zh-CN" sz="1600" b="1" i="0">
                <a:latin typeface="Courier New" pitchFamily="49" charset="0"/>
                <a:ea typeface="宋体" pitchFamily="2" charset="-122"/>
              </a:rPr>
              <a:t> 2 main (int argc, char *argv[])</a:t>
            </a:r>
          </a:p>
          <a:p>
            <a:pPr marL="342900" indent="-342900">
              <a:spcBef>
                <a:spcPct val="5000"/>
              </a:spcBef>
            </a:pPr>
            <a:r>
              <a:rPr lang="en-US" altLang="zh-CN" sz="1600" b="1" i="0">
                <a:latin typeface="Courier New" pitchFamily="49" charset="0"/>
                <a:ea typeface="宋体" pitchFamily="2" charset="-122"/>
              </a:rPr>
              <a:t> 3 {</a:t>
            </a:r>
          </a:p>
          <a:p>
            <a:pPr marL="342900" indent="-342900">
              <a:spcBef>
                <a:spcPct val="5000"/>
              </a:spcBef>
            </a:pPr>
            <a:r>
              <a:rPr lang="en-US" altLang="zh-CN" sz="1600" b="1" i="0">
                <a:latin typeface="Courier New" pitchFamily="49" charset="0"/>
                <a:ea typeface="宋体" pitchFamily="2" charset="-122"/>
              </a:rPr>
              <a:t> 4   CORBA::ORB_var orb = </a:t>
            </a:r>
          </a:p>
          <a:p>
            <a:pPr marL="342900" indent="-342900">
              <a:spcBef>
                <a:spcPct val="5000"/>
              </a:spcBef>
            </a:pPr>
            <a:r>
              <a:rPr lang="en-US" altLang="zh-CN" sz="1600" b="1" i="0">
                <a:latin typeface="Courier New" pitchFamily="49" charset="0"/>
                <a:ea typeface="宋体" pitchFamily="2" charset="-122"/>
              </a:rPr>
              <a:t> 5     CORBA::ORB_init (argc, argv);</a:t>
            </a:r>
          </a:p>
          <a:p>
            <a:pPr marL="342900" indent="-342900">
              <a:spcBef>
                <a:spcPct val="5000"/>
              </a:spcBef>
            </a:pPr>
            <a:r>
              <a:rPr lang="en-US" altLang="zh-CN" sz="1600" b="1" i="0">
                <a:latin typeface="Courier New" pitchFamily="49" charset="0"/>
                <a:ea typeface="宋体" pitchFamily="2" charset="-122"/>
              </a:rPr>
              <a:t> 6-10  // Get the NameService reference… </a:t>
            </a:r>
          </a:p>
          <a:p>
            <a:pPr marL="342900" indent="-342900">
              <a:spcBef>
                <a:spcPct val="5000"/>
              </a:spcBef>
              <a:buFontTx/>
              <a:buAutoNum type="arabicPlain" startAt="11"/>
            </a:pPr>
            <a:r>
              <a:rPr lang="en-US" altLang="zh-CN" sz="1600" b="1" i="0">
                <a:latin typeface="Courier New" pitchFamily="49" charset="0"/>
                <a:ea typeface="宋体" pitchFamily="2" charset="-122"/>
              </a:rPr>
              <a:t>  CORBA::Object_var o = ns-&gt;resolve_str (“myHelloHome");</a:t>
            </a:r>
          </a:p>
          <a:p>
            <a:pPr marL="342900" indent="-342900">
              <a:spcBef>
                <a:spcPct val="5000"/>
              </a:spcBef>
              <a:buFontTx/>
              <a:buAutoNum type="arabicPlain" startAt="12"/>
            </a:pPr>
            <a:r>
              <a:rPr lang="en-US" altLang="zh-CN" sz="1600" b="1" i="0">
                <a:latin typeface="Courier New" pitchFamily="49" charset="0"/>
                <a:ea typeface="宋体" pitchFamily="2" charset="-122"/>
              </a:rPr>
              <a:t>  HelloHome_var hh = HelloHome::_narrow (o.in ());</a:t>
            </a:r>
          </a:p>
          <a:p>
            <a:pPr marL="342900" indent="-342900">
              <a:spcBef>
                <a:spcPct val="5000"/>
              </a:spcBef>
              <a:buFontTx/>
              <a:buAutoNum type="arabicPlain" startAt="14"/>
            </a:pPr>
            <a:r>
              <a:rPr lang="en-US" altLang="zh-CN" sz="1600" b="1" i="0">
                <a:latin typeface="Courier New" pitchFamily="49" charset="0"/>
                <a:ea typeface="宋体" pitchFamily="2" charset="-122"/>
              </a:rPr>
              <a:t>  HelloWorld_var hw = hh-&gt;create ();</a:t>
            </a:r>
            <a:endParaRPr lang="en-US" altLang="zh-CN" sz="1600" b="1" i="0">
              <a:solidFill>
                <a:srgbClr val="FF66FF"/>
              </a:solidFill>
              <a:latin typeface="Courier New" pitchFamily="49" charset="0"/>
              <a:ea typeface="宋体" pitchFamily="2" charset="-122"/>
            </a:endParaRP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all facets &amp; receptacles</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Components::FacetDescriptions_var fd = hw-&gt;get_all_facets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Components::ReceptacleDescriptions_var rd =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hw-&gt;get_all_receptacles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 named facet with a name “Farewell”</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CORBA::Object_var fobj = hw-&gt;provide (“Farewell”);</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Can invoke sayGoodbye() operation on Farewell after </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narrowing to the Goodbye interface.</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a:t>
            </a:r>
          </a:p>
          <a:p>
            <a:pPr marL="342900" indent="-342900">
              <a:spcBef>
                <a:spcPct val="5000"/>
              </a:spcBef>
            </a:pPr>
            <a:r>
              <a:rPr lang="en-US" altLang="zh-CN" sz="1600" b="1" i="0">
                <a:latin typeface="Courier New" pitchFamily="49" charset="0"/>
                <a:ea typeface="宋体" pitchFamily="2" charset="-122"/>
              </a:rPr>
              <a:t>24   return 0;</a:t>
            </a:r>
          </a:p>
          <a:p>
            <a:pPr marL="342900" indent="-342900">
              <a:spcBef>
                <a:spcPct val="5000"/>
              </a:spcBef>
            </a:pPr>
            <a:r>
              <a:rPr lang="en-US" altLang="zh-CN" sz="1600" b="1" i="0">
                <a:latin typeface="Courier New" pitchFamily="49" charset="0"/>
                <a:ea typeface="宋体" pitchFamily="2" charset="-122"/>
              </a:rPr>
              <a:t>25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z="3200" smtClean="0">
                <a:ea typeface="宋体" pitchFamily="2" charset="-122"/>
              </a:rPr>
              <a:t>Generic Port Operations</a:t>
            </a:r>
          </a:p>
        </p:txBody>
      </p:sp>
      <p:sp>
        <p:nvSpPr>
          <p:cNvPr id="110595" name="Rectangle 3"/>
          <p:cNvSpPr>
            <a:spLocks noGrp="1" noChangeArrowheads="1"/>
          </p:cNvSpPr>
          <p:nvPr>
            <p:ph type="body" sz="half" idx="1"/>
          </p:nvPr>
        </p:nvSpPr>
        <p:spPr>
          <a:xfrm>
            <a:off x="152400" y="4381500"/>
            <a:ext cx="8763000" cy="1876425"/>
          </a:xfrm>
        </p:spPr>
        <p:txBody>
          <a:bodyPr/>
          <a:lstStyle/>
          <a:p>
            <a:pPr marL="176213" indent="-176213" eaLnBrk="1" hangingPunct="1"/>
            <a:r>
              <a:rPr lang="en-US" altLang="zh-CN" sz="2000" dirty="0" smtClean="0">
                <a:ea typeface="宋体" pitchFamily="2" charset="-122"/>
              </a:rPr>
              <a:t>Generic port operations for </a:t>
            </a:r>
            <a:r>
              <a:rPr lang="en-US" altLang="zh-CN" sz="2000" b="1" dirty="0" smtClean="0">
                <a:latin typeface="Courier New" pitchFamily="49" charset="0"/>
                <a:ea typeface="宋体" pitchFamily="2" charset="-122"/>
              </a:rPr>
              <a:t>provides</a:t>
            </a:r>
            <a:r>
              <a:rPr lang="en-US" altLang="zh-CN" sz="2000" b="1" dirty="0" smtClean="0">
                <a:ea typeface="宋体" pitchFamily="2" charset="-122"/>
              </a:rPr>
              <a:t>, </a:t>
            </a:r>
            <a:r>
              <a:rPr lang="en-US" altLang="zh-CN" sz="2000" b="1" dirty="0" smtClean="0">
                <a:latin typeface="Courier New" pitchFamily="49" charset="0"/>
                <a:ea typeface="宋体" pitchFamily="2" charset="-122"/>
              </a:rPr>
              <a:t>uses</a:t>
            </a:r>
            <a:r>
              <a:rPr lang="en-US" altLang="zh-CN" sz="2000" b="1" dirty="0" smtClean="0">
                <a:ea typeface="宋体" pitchFamily="2" charset="-122"/>
              </a:rPr>
              <a:t>, </a:t>
            </a:r>
            <a:r>
              <a:rPr lang="en-US" altLang="zh-CN" sz="2000" b="1" dirty="0" smtClean="0">
                <a:latin typeface="Courier New" pitchFamily="49" charset="0"/>
                <a:ea typeface="宋体" pitchFamily="2" charset="-122"/>
              </a:rPr>
              <a:t>subscribes</a:t>
            </a:r>
            <a:r>
              <a:rPr lang="en-US" altLang="zh-CN" sz="2000" b="1" dirty="0" smtClean="0">
                <a:ea typeface="宋体" pitchFamily="2" charset="-122"/>
              </a:rPr>
              <a:t>, </a:t>
            </a:r>
            <a:r>
              <a:rPr lang="en-US" altLang="zh-CN" sz="2000" b="1" dirty="0" smtClean="0">
                <a:latin typeface="Courier New" pitchFamily="49" charset="0"/>
                <a:ea typeface="宋体" pitchFamily="2" charset="-122"/>
              </a:rPr>
              <a:t>emits</a:t>
            </a:r>
            <a:r>
              <a:rPr lang="en-US" altLang="zh-CN" sz="2000" dirty="0" smtClean="0">
                <a:ea typeface="宋体" pitchFamily="2" charset="-122"/>
              </a:rPr>
              <a:t>, &amp; </a:t>
            </a:r>
            <a:r>
              <a:rPr lang="en-US" altLang="zh-CN" sz="2000" b="1" dirty="0" smtClean="0">
                <a:latin typeface="Courier New" pitchFamily="49" charset="0"/>
                <a:ea typeface="宋体" pitchFamily="2" charset="-122"/>
              </a:rPr>
              <a:t>consumes</a:t>
            </a:r>
            <a:r>
              <a:rPr lang="en-US" altLang="zh-CN" sz="2000" b="1" dirty="0" smtClean="0">
                <a:ea typeface="宋体" pitchFamily="2" charset="-122"/>
              </a:rPr>
              <a:t> </a:t>
            </a:r>
            <a:r>
              <a:rPr lang="en-US" altLang="zh-CN" sz="2000" dirty="0" smtClean="0">
                <a:ea typeface="宋体" pitchFamily="2" charset="-122"/>
              </a:rPr>
              <a:t>keywords are auto-generated by the IDL compiler</a:t>
            </a:r>
          </a:p>
          <a:p>
            <a:pPr marL="571500" lvl="1" indent="-228600" eaLnBrk="1" hangingPunct="1"/>
            <a:r>
              <a:rPr lang="en-US" altLang="zh-CN" sz="2000" dirty="0" smtClean="0">
                <a:ea typeface="宋体" pitchFamily="2" charset="-122"/>
              </a:rPr>
              <a:t>Apply the Extension Interface pattern</a:t>
            </a:r>
          </a:p>
          <a:p>
            <a:pPr marL="571500" lvl="1" indent="-228600" eaLnBrk="1" hangingPunct="1"/>
            <a:r>
              <a:rPr lang="en-US" altLang="zh-CN" sz="2000" dirty="0" smtClean="0">
                <a:ea typeface="宋体" pitchFamily="2" charset="-122"/>
              </a:rPr>
              <a:t>Used by CCM deployment &amp; configuration tools</a:t>
            </a:r>
          </a:p>
          <a:p>
            <a:pPr marL="571500" lvl="1" indent="-228600" eaLnBrk="1" hangingPunct="1"/>
            <a:r>
              <a:rPr lang="en-US" altLang="zh-CN" sz="2000" dirty="0" smtClean="0">
                <a:ea typeface="宋体" pitchFamily="2" charset="-122"/>
              </a:rPr>
              <a:t>Lightweight CCM spec doesn’t include equivalent IDL 2 operations</a:t>
            </a:r>
          </a:p>
        </p:txBody>
      </p:sp>
      <p:graphicFrame>
        <p:nvGraphicFramePr>
          <p:cNvPr id="628832" name="Group 96"/>
          <p:cNvGraphicFramePr>
            <a:graphicFrameLocks noGrp="1"/>
          </p:cNvGraphicFramePr>
          <p:nvPr>
            <p:ph sz="half" idx="2"/>
          </p:nvPr>
        </p:nvGraphicFramePr>
        <p:xfrm>
          <a:off x="328613" y="1147763"/>
          <a:ext cx="8599487" cy="3168015"/>
        </p:xfrm>
        <a:graphic>
          <a:graphicData uri="http://schemas.openxmlformats.org/drawingml/2006/table">
            <a:tbl>
              <a:tblPr/>
              <a:tblGrid>
                <a:gridCol w="2111375"/>
                <a:gridCol w="3016250"/>
                <a:gridCol w="3471862"/>
              </a:tblGrid>
              <a:tr h="698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Port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Equivalent IDL2 Operations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Generic Port Operations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r>
                        <a:rPr kumimoji="0" lang="en-US" altLang="zh-CN" sz="20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CCMObject</a:t>
                      </a: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76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Facets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01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Receptacles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8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sources</a:t>
                      </a:r>
                      <a:b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b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(publishes only)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2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sinks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zh-CN" sz="3200" smtClean="0">
                <a:ea typeface="宋体" pitchFamily="2" charset="-122"/>
              </a:rPr>
              <a:t>Example of Connecting Components</a:t>
            </a:r>
          </a:p>
        </p:txBody>
      </p:sp>
      <p:graphicFrame>
        <p:nvGraphicFramePr>
          <p:cNvPr id="27650" name="Object 2"/>
          <p:cNvGraphicFramePr>
            <a:graphicFrameLocks noChangeAspect="1"/>
          </p:cNvGraphicFramePr>
          <p:nvPr/>
        </p:nvGraphicFramePr>
        <p:xfrm>
          <a:off x="2162175" y="1771650"/>
          <a:ext cx="4691063" cy="1933575"/>
        </p:xfrm>
        <a:graphic>
          <a:graphicData uri="http://schemas.openxmlformats.org/presentationml/2006/ole">
            <p:oleObj spid="_x0000_s27650" name="Visio" r:id="rId3" imgW="4695217" imgH="1935889" progId="Visio.Drawing.11">
              <p:embed/>
            </p:oleObj>
          </a:graphicData>
        </a:graphic>
      </p:graphicFrame>
      <p:sp>
        <p:nvSpPr>
          <p:cNvPr id="27652" name="Rectangle 5"/>
          <p:cNvSpPr>
            <a:spLocks noChangeArrowheads="1"/>
          </p:cNvSpPr>
          <p:nvPr/>
        </p:nvSpPr>
        <p:spPr bwMode="auto">
          <a:xfrm>
            <a:off x="2009775" y="169545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27653" name="Text Box 6"/>
          <p:cNvSpPr txBox="1">
            <a:spLocks noChangeArrowheads="1"/>
          </p:cNvSpPr>
          <p:nvPr/>
        </p:nvSpPr>
        <p:spPr bwMode="auto">
          <a:xfrm>
            <a:off x="2924175" y="375285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629767" name="Rectangle 7"/>
          <p:cNvSpPr>
            <a:spLocks noGrp="1" noChangeArrowheads="1"/>
          </p:cNvSpPr>
          <p:nvPr>
            <p:ph type="body" idx="1"/>
          </p:nvPr>
        </p:nvSpPr>
        <p:spPr>
          <a:xfrm>
            <a:off x="333375" y="4419600"/>
            <a:ext cx="4419600" cy="2057400"/>
          </a:xfrm>
        </p:spPr>
        <p:txBody>
          <a:bodyPr/>
          <a:lstStyle/>
          <a:p>
            <a:pPr marL="169863" indent="-169863" eaLnBrk="1" hangingPunct="1"/>
            <a:r>
              <a:rPr lang="en-US" altLang="zh-CN" sz="2000" smtClean="0">
                <a:ea typeface="宋体" pitchFamily="2" charset="-122"/>
              </a:rPr>
              <a:t>Facet </a:t>
            </a:r>
            <a:r>
              <a:rPr lang="en-US" altLang="zh-CN" sz="2000" smtClean="0">
                <a:ea typeface="宋体" pitchFamily="2" charset="-122"/>
                <a:sym typeface="Wingdings" pitchFamily="2" charset="2"/>
              </a:rPr>
              <a:t></a:t>
            </a:r>
            <a:r>
              <a:rPr lang="en-US" altLang="zh-CN" sz="2000" smtClean="0">
                <a:ea typeface="宋体" pitchFamily="2" charset="-122"/>
              </a:rPr>
              <a:t> Receptacle</a:t>
            </a:r>
          </a:p>
          <a:p>
            <a:pPr marL="511175" lvl="1" indent="-169863" eaLnBrk="1" hangingPunct="1">
              <a:buFontTx/>
              <a:buNone/>
            </a:pPr>
            <a:r>
              <a:rPr lang="en-US" altLang="zh-CN" sz="2000" b="1" smtClean="0">
                <a:latin typeface="Courier New" pitchFamily="49" charset="0"/>
                <a:ea typeface="宋体" pitchFamily="2" charset="-122"/>
              </a:rPr>
              <a:t>objref = GPS-&gt;provide (“MyLocation”);</a:t>
            </a:r>
          </a:p>
          <a:p>
            <a:pPr marL="511175" lvl="1" indent="-169863" eaLnBrk="1" hangingPunct="1">
              <a:buFontTx/>
              <a:buNone/>
            </a:pPr>
            <a:r>
              <a:rPr lang="en-US" altLang="zh-CN" sz="2000" b="1" smtClean="0">
                <a:latin typeface="Courier New" pitchFamily="49" charset="0"/>
                <a:ea typeface="宋体" pitchFamily="2" charset="-122"/>
              </a:rPr>
              <a:t>NavDisplay-&gt;connect (“GPSLocation”, objref);</a:t>
            </a:r>
          </a:p>
        </p:txBody>
      </p:sp>
      <p:sp>
        <p:nvSpPr>
          <p:cNvPr id="629768" name="Rectangle 8"/>
          <p:cNvSpPr>
            <a:spLocks noChangeArrowheads="1"/>
          </p:cNvSpPr>
          <p:nvPr/>
        </p:nvSpPr>
        <p:spPr bwMode="auto">
          <a:xfrm>
            <a:off x="4791075" y="4419600"/>
            <a:ext cx="4262438" cy="2057400"/>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Event Source </a:t>
            </a:r>
            <a:r>
              <a:rPr lang="en-US" altLang="zh-CN" sz="2000" i="0">
                <a:ea typeface="宋体" pitchFamily="2" charset="-122"/>
                <a:sym typeface="Wingdings" pitchFamily="2" charset="2"/>
              </a:rPr>
              <a:t></a:t>
            </a:r>
            <a:r>
              <a:rPr lang="en-US" altLang="zh-CN" sz="2000" i="0">
                <a:ea typeface="宋体" pitchFamily="2" charset="-122"/>
              </a:rPr>
              <a:t> Event Sink</a:t>
            </a:r>
            <a:br>
              <a:rPr lang="en-US" altLang="zh-CN" sz="2000" i="0">
                <a:ea typeface="宋体" pitchFamily="2" charset="-122"/>
              </a:rPr>
            </a:br>
            <a:r>
              <a:rPr lang="en-US" altLang="zh-CN" sz="2000" b="1" i="0">
                <a:latin typeface="Courier New" pitchFamily="49" charset="0"/>
                <a:ea typeface="宋体" pitchFamily="2" charset="-122"/>
              </a:rPr>
              <a:t>consumer = NavDisplay-&gt;</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get_consumer (“Refresh”)</a:t>
            </a:r>
          </a:p>
          <a:p>
            <a:pPr marL="169863" indent="-169863">
              <a:spcBef>
                <a:spcPct val="20000"/>
              </a:spcBef>
            </a:pPr>
            <a:r>
              <a:rPr lang="en-US" altLang="zh-CN" sz="2000" b="1" i="0">
                <a:latin typeface="Courier New" pitchFamily="49" charset="0"/>
                <a:ea typeface="宋体" pitchFamily="2" charset="-122"/>
              </a:rPr>
              <a:t> GPS-&gt;subscribe</a:t>
            </a:r>
          </a:p>
          <a:p>
            <a:pPr marL="169863" indent="-169863">
              <a:spcBef>
                <a:spcPct val="20000"/>
              </a:spcBef>
            </a:pPr>
            <a:r>
              <a:rPr lang="en-US" altLang="zh-CN" sz="2000" b="1" i="0">
                <a:latin typeface="Courier New" pitchFamily="49" charset="0"/>
                <a:ea typeface="宋体" pitchFamily="2" charset="-122"/>
              </a:rPr>
              <a:t>  (“Ready”, consumer);</a:t>
            </a:r>
            <a:r>
              <a:rPr lang="en-US" altLang="zh-CN" sz="2000" i="0">
                <a:latin typeface="Courier New" pitchFamily="49" charset="0"/>
                <a:ea typeface="宋体" pitchFamily="2" charset="-122"/>
              </a:rPr>
              <a:t/>
            </a:r>
            <a:br>
              <a:rPr lang="en-US" altLang="zh-CN" sz="2000" i="0">
                <a:latin typeface="Courier New" pitchFamily="49" charset="0"/>
                <a:ea typeface="宋体" pitchFamily="2" charset="-122"/>
              </a:rPr>
            </a:br>
            <a:r>
              <a:rPr lang="en-US" altLang="zh-CN" sz="2000" i="0">
                <a:latin typeface="Courier New" pitchFamily="49" charset="0"/>
                <a:ea typeface="宋体" pitchFamily="2" charset="-122"/>
              </a:rPr>
              <a:t> </a:t>
            </a:r>
          </a:p>
        </p:txBody>
      </p:sp>
      <p:sp>
        <p:nvSpPr>
          <p:cNvPr id="629770" name="Freeform 10"/>
          <p:cNvSpPr>
            <a:spLocks/>
          </p:cNvSpPr>
          <p:nvPr/>
        </p:nvSpPr>
        <p:spPr bwMode="auto">
          <a:xfrm>
            <a:off x="1338263" y="3511550"/>
            <a:ext cx="1890712" cy="930275"/>
          </a:xfrm>
          <a:custGeom>
            <a:avLst/>
            <a:gdLst>
              <a:gd name="T0" fmla="*/ 0 w 1152"/>
              <a:gd name="T1" fmla="*/ 2147483647 h 728"/>
              <a:gd name="T2" fmla="*/ 2147483647 w 1152"/>
              <a:gd name="T3" fmla="*/ 2147483647 h 728"/>
              <a:gd name="T4" fmla="*/ 2147483647 w 1152"/>
              <a:gd name="T5" fmla="*/ 2147483647 h 728"/>
              <a:gd name="T6" fmla="*/ 2147483647 w 1152"/>
              <a:gd name="T7" fmla="*/ 2147483647 h 728"/>
              <a:gd name="T8" fmla="*/ 0 60000 65536"/>
              <a:gd name="T9" fmla="*/ 0 60000 65536"/>
              <a:gd name="T10" fmla="*/ 0 60000 65536"/>
              <a:gd name="T11" fmla="*/ 0 60000 65536"/>
              <a:gd name="T12" fmla="*/ 0 w 1152"/>
              <a:gd name="T13" fmla="*/ 0 h 728"/>
              <a:gd name="T14" fmla="*/ 1152 w 1152"/>
              <a:gd name="T15" fmla="*/ 728 h 728"/>
            </a:gdLst>
            <a:ahLst/>
            <a:cxnLst>
              <a:cxn ang="T8">
                <a:pos x="T0" y="T1"/>
              </a:cxn>
              <a:cxn ang="T9">
                <a:pos x="T2" y="T3"/>
              </a:cxn>
              <a:cxn ang="T10">
                <a:pos x="T4" y="T5"/>
              </a:cxn>
              <a:cxn ang="T11">
                <a:pos x="T6" y="T7"/>
              </a:cxn>
            </a:cxnLst>
            <a:rect l="T12" t="T13" r="T14" b="T15"/>
            <a:pathLst>
              <a:path w="1152" h="728">
                <a:moveTo>
                  <a:pt x="0" y="728"/>
                </a:moveTo>
                <a:cubicBezTo>
                  <a:pt x="44" y="588"/>
                  <a:pt x="88" y="448"/>
                  <a:pt x="192" y="344"/>
                </a:cubicBezTo>
                <a:cubicBezTo>
                  <a:pt x="296" y="240"/>
                  <a:pt x="464" y="160"/>
                  <a:pt x="624" y="104"/>
                </a:cubicBezTo>
                <a:cubicBezTo>
                  <a:pt x="784" y="48"/>
                  <a:pt x="1080" y="0"/>
                  <a:pt x="1152" y="8"/>
                </a:cubicBezTo>
              </a:path>
            </a:pathLst>
          </a:custGeom>
          <a:noFill/>
          <a:ln w="57150">
            <a:solidFill>
              <a:schemeClr val="bg2"/>
            </a:solidFill>
            <a:round/>
            <a:headEnd/>
            <a:tailEnd type="triangle" w="med" len="med"/>
          </a:ln>
        </p:spPr>
        <p:txBody>
          <a:bodyPr wrap="none" anchor="ctr"/>
          <a:lstStyle/>
          <a:p>
            <a:endParaRPr lang="nl-NL"/>
          </a:p>
        </p:txBody>
      </p:sp>
      <p:sp>
        <p:nvSpPr>
          <p:cNvPr id="629771" name="Freeform 11"/>
          <p:cNvSpPr>
            <a:spLocks/>
          </p:cNvSpPr>
          <p:nvPr/>
        </p:nvSpPr>
        <p:spPr bwMode="auto">
          <a:xfrm>
            <a:off x="4905375" y="2609850"/>
            <a:ext cx="3040063" cy="1843088"/>
          </a:xfrm>
          <a:custGeom>
            <a:avLst/>
            <a:gdLst>
              <a:gd name="T0" fmla="*/ 2147483647 w 2208"/>
              <a:gd name="T1" fmla="*/ 2147483647 h 1200"/>
              <a:gd name="T2" fmla="*/ 2147483647 w 2208"/>
              <a:gd name="T3" fmla="*/ 2147483647 h 1200"/>
              <a:gd name="T4" fmla="*/ 2147483647 w 2208"/>
              <a:gd name="T5" fmla="*/ 2147483647 h 1200"/>
              <a:gd name="T6" fmla="*/ 0 w 2208"/>
              <a:gd name="T7" fmla="*/ 0 h 1200"/>
              <a:gd name="T8" fmla="*/ 0 60000 65536"/>
              <a:gd name="T9" fmla="*/ 0 60000 65536"/>
              <a:gd name="T10" fmla="*/ 0 60000 65536"/>
              <a:gd name="T11" fmla="*/ 0 60000 65536"/>
              <a:gd name="T12" fmla="*/ 0 w 2208"/>
              <a:gd name="T13" fmla="*/ 0 h 1200"/>
              <a:gd name="T14" fmla="*/ 2208 w 2208"/>
              <a:gd name="T15" fmla="*/ 1200 h 1200"/>
            </a:gdLst>
            <a:ahLst/>
            <a:cxnLst>
              <a:cxn ang="T8">
                <a:pos x="T0" y="T1"/>
              </a:cxn>
              <a:cxn ang="T9">
                <a:pos x="T2" y="T3"/>
              </a:cxn>
              <a:cxn ang="T10">
                <a:pos x="T4" y="T5"/>
              </a:cxn>
              <a:cxn ang="T11">
                <a:pos x="T6" y="T7"/>
              </a:cxn>
            </a:cxnLst>
            <a:rect l="T12" t="T13" r="T14" b="T15"/>
            <a:pathLst>
              <a:path w="2208" h="1200">
                <a:moveTo>
                  <a:pt x="2208" y="1200"/>
                </a:moveTo>
                <a:cubicBezTo>
                  <a:pt x="2080" y="1072"/>
                  <a:pt x="1952" y="944"/>
                  <a:pt x="1632" y="864"/>
                </a:cubicBezTo>
                <a:cubicBezTo>
                  <a:pt x="1312" y="784"/>
                  <a:pt x="560" y="864"/>
                  <a:pt x="288" y="720"/>
                </a:cubicBezTo>
                <a:cubicBezTo>
                  <a:pt x="16" y="576"/>
                  <a:pt x="32" y="136"/>
                  <a:pt x="0" y="0"/>
                </a:cubicBezTo>
              </a:path>
            </a:pathLst>
          </a:custGeom>
          <a:noFill/>
          <a:ln w="57150">
            <a:solidFill>
              <a:schemeClr val="bg2"/>
            </a:solidFill>
            <a:round/>
            <a:headEnd/>
            <a:tailEnd type="triangle" w="med" len="med"/>
          </a:ln>
        </p:spPr>
        <p:txBody>
          <a:bodyPr wrap="none" anchor="ctr"/>
          <a:lstStyle/>
          <a:p>
            <a:endParaRPr lang="nl-NL"/>
          </a:p>
        </p:txBody>
      </p:sp>
      <p:sp>
        <p:nvSpPr>
          <p:cNvPr id="27658" name="Text Box 12"/>
          <p:cNvSpPr txBox="1">
            <a:spLocks noChangeArrowheads="1"/>
          </p:cNvSpPr>
          <p:nvPr/>
        </p:nvSpPr>
        <p:spPr bwMode="auto">
          <a:xfrm>
            <a:off x="76200" y="1062038"/>
            <a:ext cx="8982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CCM components are connected via deployment tools during launch phase</a:t>
            </a:r>
          </a:p>
        </p:txBody>
      </p:sp>
      <p:sp>
        <p:nvSpPr>
          <p:cNvPr id="27659" name="Text Box 13"/>
          <p:cNvSpPr txBox="1">
            <a:spLocks noChangeArrowheads="1"/>
          </p:cNvSpPr>
          <p:nvPr/>
        </p:nvSpPr>
        <p:spPr bwMode="auto">
          <a:xfrm>
            <a:off x="1019175" y="6365875"/>
            <a:ext cx="690562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Connected object references are managed by containers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97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97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97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97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97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9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7" grpId="0" build="p"/>
      <p:bldP spid="629768" grpId="0"/>
      <p:bldP spid="629770" grpId="0" animBg="1"/>
      <p:bldP spid="62977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2400" y="485775"/>
            <a:ext cx="8839200" cy="381000"/>
          </a:xfrm>
        </p:spPr>
        <p:txBody>
          <a:bodyPr/>
          <a:lstStyle/>
          <a:p>
            <a:pPr eaLnBrk="1" hangingPunct="1"/>
            <a:r>
              <a:rPr lang="en-US" altLang="zh-CN" sz="3200" smtClean="0">
                <a:ea typeface="宋体" pitchFamily="2" charset="-122"/>
              </a:rPr>
              <a:t>Recap – CCM Component Features</a:t>
            </a:r>
          </a:p>
        </p:txBody>
      </p:sp>
      <p:sp>
        <p:nvSpPr>
          <p:cNvPr id="28676" name="Rectangle 3"/>
          <p:cNvSpPr>
            <a:spLocks noGrp="1" noChangeArrowheads="1"/>
          </p:cNvSpPr>
          <p:nvPr>
            <p:ph type="body" idx="1"/>
          </p:nvPr>
        </p:nvSpPr>
        <p:spPr>
          <a:xfrm>
            <a:off x="3717925" y="876300"/>
            <a:ext cx="5407025" cy="5410200"/>
          </a:xfrm>
        </p:spPr>
        <p:txBody>
          <a:bodyPr/>
          <a:lstStyle/>
          <a:p>
            <a:pPr marL="169863" indent="-169863" eaLnBrk="1" hangingPunct="1">
              <a:spcBef>
                <a:spcPct val="40000"/>
              </a:spcBef>
            </a:pPr>
            <a:r>
              <a:rPr lang="en-US" altLang="zh-CN" sz="2000" smtClean="0">
                <a:ea typeface="宋体" pitchFamily="2" charset="-122"/>
              </a:rPr>
              <a:t>IDL 3 component from a </a:t>
            </a:r>
            <a:r>
              <a:rPr lang="en-US" altLang="zh-CN" sz="2000" i="1" smtClean="0">
                <a:ea typeface="宋体" pitchFamily="2" charset="-122"/>
              </a:rPr>
              <a:t>client</a:t>
            </a:r>
            <a:r>
              <a:rPr lang="en-US" altLang="zh-CN" sz="2000" smtClean="0">
                <a:ea typeface="宋体" pitchFamily="2" charset="-122"/>
              </a:rPr>
              <a:t> perspective</a:t>
            </a:r>
          </a:p>
          <a:p>
            <a:pPr marL="511175" lvl="1" indent="-169863" eaLnBrk="1" hangingPunct="1">
              <a:spcBef>
                <a:spcPct val="40000"/>
              </a:spcBef>
            </a:pPr>
            <a:r>
              <a:rPr lang="en-US" altLang="zh-CN" sz="2000" smtClean="0">
                <a:ea typeface="宋体" pitchFamily="2" charset="-122"/>
              </a:rPr>
              <a:t>Define component life cycle operations (</a:t>
            </a:r>
            <a:r>
              <a:rPr lang="en-US" altLang="zh-CN" sz="2000" i="1" smtClean="0">
                <a:ea typeface="宋体" pitchFamily="2" charset="-122"/>
              </a:rPr>
              <a:t>i.e.,</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provides</a:t>
            </a:r>
            <a:r>
              <a:rPr lang="en-US" altLang="zh-CN" sz="2000" smtClean="0">
                <a:ea typeface="宋体" pitchFamily="2" charset="-122"/>
              </a:rPr>
              <a:t> to other components</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requires</a:t>
            </a:r>
            <a:r>
              <a:rPr lang="en-US" altLang="zh-CN" sz="2000" smtClean="0">
                <a:ea typeface="宋体" pitchFamily="2" charset="-122"/>
              </a:rPr>
              <a:t> from other components</a:t>
            </a:r>
          </a:p>
          <a:p>
            <a:pPr marL="511175" lvl="1" indent="-169863" eaLnBrk="1" hangingPunct="1">
              <a:spcBef>
                <a:spcPct val="40000"/>
              </a:spcBef>
            </a:pPr>
            <a:r>
              <a:rPr lang="en-US" altLang="zh-CN" sz="2000" smtClean="0">
                <a:ea typeface="宋体" pitchFamily="2" charset="-122"/>
              </a:rPr>
              <a:t>Define what </a:t>
            </a:r>
            <a:r>
              <a:rPr lang="en-US" altLang="zh-CN" sz="2000" i="1" smtClean="0">
                <a:ea typeface="宋体" pitchFamily="2" charset="-122"/>
              </a:rPr>
              <a:t>collaboration modes</a:t>
            </a:r>
            <a:r>
              <a:rPr lang="en-US" altLang="zh-CN" sz="2000" smtClean="0">
                <a:ea typeface="宋体" pitchFamily="2" charset="-122"/>
              </a:rPr>
              <a:t> are used between components</a:t>
            </a:r>
          </a:p>
          <a:p>
            <a:pPr marL="860425" lvl="2" indent="-169863" eaLnBrk="1" hangingPunct="1">
              <a:spcBef>
                <a:spcPct val="40000"/>
              </a:spcBef>
            </a:pPr>
            <a:r>
              <a:rPr lang="en-US" altLang="zh-CN" smtClean="0">
                <a:ea typeface="宋体" pitchFamily="2" charset="-122"/>
              </a:rPr>
              <a:t>Point-to-point via operation invocation</a:t>
            </a:r>
          </a:p>
          <a:p>
            <a:pPr marL="860425" lvl="2" indent="-169863" eaLnBrk="1" hangingPunct="1">
              <a:spcBef>
                <a:spcPct val="40000"/>
              </a:spcBef>
            </a:pPr>
            <a:r>
              <a:rPr lang="en-US" altLang="zh-CN" smtClean="0">
                <a:ea typeface="宋体" pitchFamily="2" charset="-122"/>
              </a:rPr>
              <a:t>Publish/subscribe via event notification</a:t>
            </a:r>
          </a:p>
          <a:p>
            <a:pPr marL="511175" lvl="1" indent="-169863" eaLnBrk="1" hangingPunct="1">
              <a:spcBef>
                <a:spcPct val="40000"/>
              </a:spcBef>
            </a:pPr>
            <a:r>
              <a:rPr lang="en-US" altLang="zh-CN" sz="2000" smtClean="0">
                <a:ea typeface="宋体" pitchFamily="2" charset="-122"/>
              </a:rPr>
              <a:t>Define which component </a:t>
            </a:r>
            <a:r>
              <a:rPr lang="en-US" altLang="zh-CN" sz="2000" b="1" smtClean="0">
                <a:latin typeface="Courier New" pitchFamily="49" charset="0"/>
                <a:ea typeface="宋体" pitchFamily="2" charset="-122"/>
              </a:rPr>
              <a:t>attributes</a:t>
            </a:r>
            <a:r>
              <a:rPr lang="en-US" altLang="zh-CN" sz="2000" smtClean="0">
                <a:ea typeface="宋体" pitchFamily="2" charset="-122"/>
              </a:rPr>
              <a:t> are configurable</a:t>
            </a:r>
          </a:p>
          <a:p>
            <a:pPr marL="169863" indent="-169863" eaLnBrk="1" hangingPunct="1">
              <a:spcBef>
                <a:spcPct val="40000"/>
              </a:spcBef>
            </a:pPr>
            <a:r>
              <a:rPr lang="en-US" altLang="zh-CN" sz="2000" smtClean="0">
                <a:ea typeface="宋体" pitchFamily="2" charset="-122"/>
              </a:rPr>
              <a:t>IDL 3 maps to “equivalent IDL 2 Interfaces”</a:t>
            </a:r>
          </a:p>
        </p:txBody>
      </p:sp>
      <p:graphicFrame>
        <p:nvGraphicFramePr>
          <p:cNvPr id="28674" name="Object 2"/>
          <p:cNvGraphicFramePr>
            <a:graphicFrameLocks noChangeAspect="1"/>
          </p:cNvGraphicFramePr>
          <p:nvPr/>
        </p:nvGraphicFramePr>
        <p:xfrm>
          <a:off x="33338" y="1220788"/>
          <a:ext cx="4262437" cy="4857750"/>
        </p:xfrm>
        <a:graphic>
          <a:graphicData uri="http://schemas.openxmlformats.org/presentationml/2006/ole">
            <p:oleObj spid="_x0000_s28674" name="Visio" r:id="rId4" imgW="2327793" imgH="2654861" progId="Visio.Drawing.11">
              <p:embed/>
            </p:oleObj>
          </a:graphicData>
        </a:graphic>
      </p:graphicFrame>
      <p:sp>
        <p:nvSpPr>
          <p:cNvPr id="28677" name="Rectangle 5"/>
          <p:cNvSpPr>
            <a:spLocks noChangeArrowheads="1"/>
          </p:cNvSpPr>
          <p:nvPr/>
        </p:nvSpPr>
        <p:spPr bwMode="auto">
          <a:xfrm rot="5400000">
            <a:off x="-307975" y="3886200"/>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Recevies From”</a:t>
            </a:r>
            <a:r>
              <a:rPr lang="en-US" altLang="zh-CN" sz="2000" i="0">
                <a:ea typeface="宋体" pitchFamily="2" charset="-122"/>
              </a:rPr>
              <a:t> </a:t>
            </a:r>
          </a:p>
        </p:txBody>
      </p:sp>
      <p:sp>
        <p:nvSpPr>
          <p:cNvPr id="28678" name="Rectangle 6"/>
          <p:cNvSpPr>
            <a:spLocks noChangeArrowheads="1"/>
          </p:cNvSpPr>
          <p:nvPr/>
        </p:nvSpPr>
        <p:spPr bwMode="auto">
          <a:xfrm rot="16200000" flipH="1">
            <a:off x="3275013" y="3897313"/>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z="3200" smtClean="0">
                <a:ea typeface="宋体" pitchFamily="2" charset="-122"/>
              </a:rPr>
              <a:t>Summary of Client OMG IDL Mapping Rules</a:t>
            </a:r>
          </a:p>
        </p:txBody>
      </p:sp>
      <p:sp>
        <p:nvSpPr>
          <p:cNvPr id="111619" name="Rectangle 3"/>
          <p:cNvSpPr>
            <a:spLocks noGrp="1" noChangeArrowheads="1"/>
          </p:cNvSpPr>
          <p:nvPr>
            <p:ph type="body" idx="1"/>
          </p:nvPr>
        </p:nvSpPr>
        <p:spPr>
          <a:xfrm>
            <a:off x="0" y="1019175"/>
            <a:ext cx="4251325" cy="5181600"/>
          </a:xfrm>
        </p:spPr>
        <p:txBody>
          <a:bodyPr/>
          <a:lstStyle/>
          <a:p>
            <a:pPr marL="174625" indent="-174625" eaLnBrk="1" hangingPunct="1">
              <a:spcBef>
                <a:spcPct val="50000"/>
              </a:spcBef>
            </a:pPr>
            <a:r>
              <a:rPr lang="en-US" altLang="zh-CN" sz="2000" smtClean="0">
                <a:ea typeface="宋体" pitchFamily="2" charset="-122"/>
              </a:rPr>
              <a:t>A </a:t>
            </a:r>
            <a:r>
              <a:rPr lang="en-US" altLang="zh-CN" sz="2000" i="1" smtClean="0">
                <a:ea typeface="宋体" pitchFamily="2" charset="-122"/>
              </a:rPr>
              <a:t>component type</a:t>
            </a:r>
            <a:r>
              <a:rPr lang="en-US" altLang="zh-CN" sz="2000" smtClean="0">
                <a:ea typeface="宋体" pitchFamily="2" charset="-122"/>
              </a:rPr>
              <a:t> is mapped to an interface inheriting from </a:t>
            </a:r>
            <a:r>
              <a:rPr lang="en-US" altLang="zh-CN" sz="2000" b="1" smtClean="0">
                <a:latin typeface="Courier New" pitchFamily="49" charset="0"/>
                <a:ea typeface="宋体" pitchFamily="2" charset="-122"/>
                <a:cs typeface="Courier New" pitchFamily="49" charset="0"/>
              </a:rPr>
              <a:t>Components::CCMObject</a:t>
            </a:r>
            <a:endParaRPr lang="en-US" altLang="zh-CN" sz="2000" b="1" smtClean="0">
              <a:ea typeface="宋体" pitchFamily="2" charset="-122"/>
            </a:endParaRPr>
          </a:p>
          <a:p>
            <a:pPr marL="174625" indent="-174625" eaLnBrk="1" hangingPunct="1">
              <a:spcBef>
                <a:spcPct val="50000"/>
              </a:spcBef>
            </a:pPr>
            <a:r>
              <a:rPr lang="en-US" altLang="zh-CN" sz="2000" i="1" smtClean="0">
                <a:ea typeface="宋体" pitchFamily="2" charset="-122"/>
              </a:rPr>
              <a:t>Facets</a:t>
            </a:r>
            <a:r>
              <a:rPr lang="en-US" altLang="zh-CN" sz="2000" smtClean="0">
                <a:ea typeface="宋体" pitchFamily="2" charset="-122"/>
              </a:rPr>
              <a:t> &amp; </a:t>
            </a:r>
            <a:r>
              <a:rPr lang="en-US" altLang="zh-CN" sz="2000" i="1" smtClean="0">
                <a:ea typeface="宋体" pitchFamily="2" charset="-122"/>
              </a:rPr>
              <a:t>event sinks</a:t>
            </a:r>
            <a:r>
              <a:rPr lang="en-US" altLang="zh-CN" sz="2000" smtClean="0">
                <a:ea typeface="宋体" pitchFamily="2" charset="-122"/>
              </a:rPr>
              <a:t> are mapped to a factory operation for obtaining the associated reference</a:t>
            </a:r>
          </a:p>
          <a:p>
            <a:pPr marL="174625" indent="-174625" eaLnBrk="1" hangingPunct="1">
              <a:spcBef>
                <a:spcPct val="50000"/>
              </a:spcBef>
            </a:pPr>
            <a:r>
              <a:rPr lang="en-US" altLang="zh-CN" sz="2000" i="1" smtClean="0">
                <a:ea typeface="宋体" pitchFamily="2" charset="-122"/>
              </a:rPr>
              <a:t>Receptacles</a:t>
            </a:r>
            <a:r>
              <a:rPr lang="en-US" altLang="zh-CN" sz="2000" smtClean="0">
                <a:ea typeface="宋体" pitchFamily="2" charset="-122"/>
              </a:rPr>
              <a:t> are mapped to operations for connecting, disconnecting, &amp; getting the associated reference(s)</a:t>
            </a:r>
          </a:p>
          <a:p>
            <a:pPr marL="174625" indent="-174625" eaLnBrk="1" hangingPunct="1">
              <a:spcBef>
                <a:spcPct val="50000"/>
              </a:spcBef>
            </a:pPr>
            <a:r>
              <a:rPr lang="en-US" altLang="zh-CN" sz="2000" i="1" smtClean="0">
                <a:ea typeface="宋体" pitchFamily="2" charset="-122"/>
              </a:rPr>
              <a:t>Event sources</a:t>
            </a:r>
            <a:r>
              <a:rPr lang="en-US" altLang="zh-CN" sz="2000" smtClean="0">
                <a:ea typeface="宋体" pitchFamily="2" charset="-122"/>
              </a:rPr>
              <a:t> are mapped to operations for subscribing &amp; unsubscribing for produced events</a:t>
            </a:r>
          </a:p>
        </p:txBody>
      </p:sp>
      <p:sp>
        <p:nvSpPr>
          <p:cNvPr id="111620" name="Rectangle 4"/>
          <p:cNvSpPr>
            <a:spLocks noChangeArrowheads="1"/>
          </p:cNvSpPr>
          <p:nvPr/>
        </p:nvSpPr>
        <p:spPr bwMode="auto">
          <a:xfrm>
            <a:off x="4206875" y="1030288"/>
            <a:ext cx="4937125" cy="5181600"/>
          </a:xfrm>
          <a:prstGeom prst="rect">
            <a:avLst/>
          </a:prstGeom>
          <a:noFill/>
          <a:ln w="9525">
            <a:noFill/>
            <a:miter lim="800000"/>
            <a:headEnd/>
            <a:tailEnd/>
          </a:ln>
        </p:spPr>
        <p:txBody>
          <a:bodyPr/>
          <a:lstStyle/>
          <a:p>
            <a:pPr marL="174625" indent="-174625">
              <a:buFontTx/>
              <a:buChar char="•"/>
            </a:pPr>
            <a:r>
              <a:rPr lang="en-US" altLang="zh-CN" sz="2000" i="0">
                <a:ea typeface="宋体" pitchFamily="2" charset="-122"/>
              </a:rPr>
              <a:t>An </a:t>
            </a:r>
            <a:r>
              <a:rPr lang="en-US" altLang="zh-CN" sz="2000">
                <a:ea typeface="宋体" pitchFamily="2" charset="-122"/>
              </a:rPr>
              <a:t>event type</a:t>
            </a:r>
            <a:r>
              <a:rPr lang="en-US" altLang="zh-CN" sz="2000" i="0">
                <a:ea typeface="宋体" pitchFamily="2" charset="-122"/>
              </a:rPr>
              <a:t> is mapped to</a:t>
            </a:r>
          </a:p>
          <a:p>
            <a:pPr marL="511175" lvl="1" indent="-163513">
              <a:buFontTx/>
              <a:buChar char="–"/>
            </a:pPr>
            <a:r>
              <a:rPr lang="en-US" altLang="zh-CN" sz="2000" i="0">
                <a:ea typeface="宋体" pitchFamily="2" charset="-122"/>
              </a:rPr>
              <a:t>A value type that inherits from </a:t>
            </a:r>
            <a:r>
              <a:rPr lang="en-US" altLang="zh-CN" sz="2000" b="1" i="0">
                <a:latin typeface="Courier New" pitchFamily="49" charset="0"/>
                <a:ea typeface="宋体" pitchFamily="2" charset="-122"/>
                <a:cs typeface="Courier New" pitchFamily="49" charset="0"/>
              </a:rPr>
              <a:t>Components::EventBase</a:t>
            </a:r>
            <a:r>
              <a:rPr lang="en-US" altLang="zh-CN" sz="2000" i="0">
                <a:ea typeface="宋体" pitchFamily="2" charset="-122"/>
              </a:rPr>
              <a:t> </a:t>
            </a:r>
          </a:p>
          <a:p>
            <a:pPr marL="511175" lvl="1" indent="-163513">
              <a:buFontTx/>
              <a:buChar char="–"/>
            </a:pPr>
            <a:r>
              <a:rPr lang="en-US" altLang="zh-CN" sz="2000" i="0">
                <a:ea typeface="宋体" pitchFamily="2" charset="-122"/>
              </a:rPr>
              <a:t>A consumer interface that inherits from </a:t>
            </a:r>
            <a:r>
              <a:rPr lang="en-US" altLang="zh-CN" sz="2000" b="1" i="0">
                <a:latin typeface="Courier New" pitchFamily="49" charset="0"/>
                <a:ea typeface="宋体" pitchFamily="2" charset="-122"/>
              </a:rPr>
              <a:t>Components:: EventConsumerBase</a:t>
            </a:r>
            <a:endParaRPr lang="en-US" altLang="zh-CN" sz="2000" b="1" i="0">
              <a:ea typeface="宋体" pitchFamily="2" charset="-122"/>
            </a:endParaRPr>
          </a:p>
          <a:p>
            <a:pPr marL="174625" indent="-174625">
              <a:buFontTx/>
              <a:buChar char="•"/>
            </a:pPr>
            <a:r>
              <a:rPr lang="en-US" altLang="zh-CN" sz="2000" i="0">
                <a:ea typeface="宋体" pitchFamily="2" charset="-122"/>
              </a:rPr>
              <a:t>A </a:t>
            </a:r>
            <a:r>
              <a:rPr lang="en-US" altLang="zh-CN" sz="2000">
                <a:ea typeface="宋体" pitchFamily="2" charset="-122"/>
              </a:rPr>
              <a:t>home type</a:t>
            </a:r>
            <a:r>
              <a:rPr lang="en-US" altLang="zh-CN" sz="2000" i="0">
                <a:ea typeface="宋体" pitchFamily="2" charset="-122"/>
              </a:rPr>
              <a:t> is mapped to three interfaces</a:t>
            </a:r>
          </a:p>
          <a:p>
            <a:pPr marL="511175" lvl="1" indent="-163513">
              <a:buFontTx/>
              <a:buChar char="–"/>
            </a:pPr>
            <a:r>
              <a:rPr lang="en-US" altLang="zh-CN" sz="2000" i="0">
                <a:ea typeface="宋体" pitchFamily="2" charset="-122"/>
              </a:rPr>
              <a:t>One for explicit user-defined operations that inherits from </a:t>
            </a:r>
            <a:r>
              <a:rPr lang="en-US" altLang="zh-CN" sz="2000" b="1" i="0">
                <a:latin typeface="Courier New" pitchFamily="49" charset="0"/>
                <a:ea typeface="宋体" pitchFamily="2" charset="-122"/>
              </a:rPr>
              <a:t>Components::CCMHome</a:t>
            </a:r>
            <a:endParaRPr lang="en-US" altLang="zh-CN" sz="2000" b="1" i="0">
              <a:ea typeface="宋体" pitchFamily="2" charset="-122"/>
            </a:endParaRPr>
          </a:p>
          <a:p>
            <a:pPr marL="511175" lvl="1" indent="-163513">
              <a:buFontTx/>
              <a:buChar char="–"/>
            </a:pPr>
            <a:r>
              <a:rPr lang="en-US" altLang="zh-CN" sz="2000" i="0">
                <a:ea typeface="宋体" pitchFamily="2" charset="-122"/>
              </a:rPr>
              <a:t>One for generated implicit operations</a:t>
            </a:r>
          </a:p>
          <a:p>
            <a:pPr marL="511175" lvl="1" indent="-163513">
              <a:buFontTx/>
              <a:buChar char="–"/>
            </a:pPr>
            <a:r>
              <a:rPr lang="en-US" altLang="zh-CN" sz="2000" i="0">
                <a:ea typeface="宋体" pitchFamily="2" charset="-122"/>
              </a:rPr>
              <a:t>One inheriting from both interfaces</a:t>
            </a:r>
          </a:p>
        </p:txBody>
      </p:sp>
      <p:sp>
        <p:nvSpPr>
          <p:cNvPr id="111621"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FD07199-0C57-4307-8632-E9A38324F402}" type="datetime1">
              <a:rPr lang="zh-CN" altLang="en-US">
                <a:ea typeface="宋体" pitchFamily="2" charset="-122"/>
              </a:rPr>
              <a:pPr/>
              <a:t>2010-6-14</a:t>
            </a:fld>
            <a:endParaRPr lang="en-US" altLang="zh-CN">
              <a:ea typeface="宋体" pitchFamily="2" charset="-122"/>
            </a:endParaRPr>
          </a:p>
        </p:txBody>
      </p:sp>
      <p:sp>
        <p:nvSpPr>
          <p:cNvPr id="112643" name="Slide Number Placeholder 4"/>
          <p:cNvSpPr>
            <a:spLocks noGrp="1"/>
          </p:cNvSpPr>
          <p:nvPr>
            <p:ph type="sldNum" sz="quarter" idx="10"/>
          </p:nvPr>
        </p:nvSpPr>
        <p:spPr>
          <a:noFill/>
        </p:spPr>
        <p:txBody>
          <a:bodyPr/>
          <a:lstStyle/>
          <a:p>
            <a:fld id="{DBD009A1-EA66-41A8-81D3-0010519DBA98}" type="slidenum">
              <a:rPr lang="zh-CN" altLang="en-US" smtClean="0">
                <a:latin typeface="Arial" charset="0"/>
              </a:rPr>
              <a:pPr/>
              <a:t>66</a:t>
            </a:fld>
            <a:endParaRPr lang="en-US" altLang="zh-CN" smtClean="0">
              <a:latin typeface="Arial" charset="0"/>
            </a:endParaRPr>
          </a:p>
        </p:txBody>
      </p:sp>
      <p:sp>
        <p:nvSpPr>
          <p:cNvPr id="112644" name="Rectangle 3"/>
          <p:cNvSpPr>
            <a:spLocks noGrp="1" noChangeArrowheads="1"/>
          </p:cNvSpPr>
          <p:nvPr>
            <p:ph type="body" idx="1"/>
          </p:nvPr>
        </p:nvSpPr>
        <p:spPr>
          <a:xfrm>
            <a:off x="1219200" y="1066800"/>
            <a:ext cx="7315200" cy="4953000"/>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p>
          <a:p>
            <a:pPr algn="ctr" eaLnBrk="1" hangingPunct="1">
              <a:buFont typeface="Wingdings" pitchFamily="2" charset="2"/>
              <a:buNone/>
            </a:pPr>
            <a:r>
              <a:rPr lang="en-US" altLang="zh-CN" sz="5400" smtClean="0">
                <a:solidFill>
                  <a:srgbClr val="FF3300"/>
                </a:solidFill>
                <a:ea typeface="ＭＳ Ｐゴシック" pitchFamily="34" charset="-128"/>
              </a:rPr>
              <a:t>Run-time Environment &amp; Containers</a:t>
            </a:r>
          </a:p>
        </p:txBody>
      </p:sp>
      <p:sp>
        <p:nvSpPr>
          <p:cNvPr id="11264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ph sz="half" idx="1"/>
          </p:nvPr>
        </p:nvGraphicFramePr>
        <p:xfrm>
          <a:off x="152400" y="1411288"/>
          <a:ext cx="8826500" cy="4891087"/>
        </p:xfrm>
        <a:graphic>
          <a:graphicData uri="http://schemas.openxmlformats.org/presentationml/2006/ole">
            <p:oleObj spid="_x0000_s29698" name="Visio" r:id="rId3" imgW="12585192" imgH="6974434" progId="Visio.Drawing.11">
              <p:embed/>
            </p:oleObj>
          </a:graphicData>
        </a:graphic>
      </p:graphicFrame>
      <p:sp>
        <p:nvSpPr>
          <p:cNvPr id="29699"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29700" name="Text Box 8"/>
          <p:cNvSpPr txBox="1">
            <a:spLocks noChangeArrowheads="1"/>
          </p:cNvSpPr>
          <p:nvPr/>
        </p:nvSpPr>
        <p:spPr bwMode="auto">
          <a:xfrm>
            <a:off x="1092200" y="990600"/>
            <a:ext cx="6950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1: Implement </a:t>
            </a:r>
            <a:r>
              <a:rPr lang="en-US" altLang="zh-CN" sz="2000">
                <a:ea typeface="宋体" pitchFamily="2" charset="-122"/>
              </a:rPr>
              <a:t>components</a:t>
            </a:r>
            <a:r>
              <a:rPr lang="en-US" altLang="zh-CN" sz="2000" i="0">
                <a:ea typeface="宋体" pitchFamily="2" charset="-122"/>
              </a:rPr>
              <a:t> in the context of </a:t>
            </a:r>
            <a:r>
              <a:rPr lang="en-US" altLang="zh-CN" sz="2000">
                <a:ea typeface="宋体" pitchFamily="2" charset="-122"/>
              </a:rPr>
              <a:t>containers</a:t>
            </a:r>
          </a:p>
        </p:txBody>
      </p:sp>
      <p:sp>
        <p:nvSpPr>
          <p:cNvPr id="29701" name="Rectangle 9"/>
          <p:cNvSpPr>
            <a:spLocks noChangeArrowheads="1"/>
          </p:cNvSpPr>
          <p:nvPr/>
        </p:nvSpPr>
        <p:spPr bwMode="auto">
          <a:xfrm>
            <a:off x="2070100" y="1446213"/>
            <a:ext cx="4265613" cy="265588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9"/>
          <p:cNvSpPr>
            <a:spLocks noChangeAspect="1" noChangeArrowheads="1"/>
          </p:cNvSpPr>
          <p:nvPr/>
        </p:nvSpPr>
        <p:spPr bwMode="auto">
          <a:xfrm>
            <a:off x="163513" y="3024188"/>
            <a:ext cx="4394200" cy="2649537"/>
          </a:xfrm>
          <a:prstGeom prst="roundRect">
            <a:avLst>
              <a:gd name="adj" fmla="val 16667"/>
            </a:avLst>
          </a:prstGeom>
          <a:solidFill>
            <a:srgbClr val="66CCFF"/>
          </a:solidFill>
          <a:ln w="9525">
            <a:solidFill>
              <a:schemeClr val="tx1"/>
            </a:solidFill>
            <a:round/>
            <a:headEnd/>
            <a:tailEnd/>
          </a:ln>
        </p:spPr>
        <p:txBody>
          <a:bodyPr wrap="none" anchor="ctr"/>
          <a:lstStyle/>
          <a:p>
            <a:pPr algn="ctr"/>
            <a:endParaRPr lang="zh-CN" altLang="en-US" i="0">
              <a:ea typeface="宋体" pitchFamily="2" charset="-122"/>
            </a:endParaRPr>
          </a:p>
        </p:txBody>
      </p:sp>
      <p:grpSp>
        <p:nvGrpSpPr>
          <p:cNvPr id="2" name="Group 233"/>
          <p:cNvGrpSpPr>
            <a:grpSpLocks/>
          </p:cNvGrpSpPr>
          <p:nvPr/>
        </p:nvGrpSpPr>
        <p:grpSpPr bwMode="auto">
          <a:xfrm>
            <a:off x="808038" y="3205163"/>
            <a:ext cx="1468437" cy="1863725"/>
            <a:chOff x="509" y="2019"/>
            <a:chExt cx="925" cy="1174"/>
          </a:xfrm>
        </p:grpSpPr>
        <p:grpSp>
          <p:nvGrpSpPr>
            <p:cNvPr id="113753" name="Group 231"/>
            <p:cNvGrpSpPr>
              <a:grpSpLocks/>
            </p:cNvGrpSpPr>
            <p:nvPr/>
          </p:nvGrpSpPr>
          <p:grpSpPr bwMode="auto">
            <a:xfrm>
              <a:off x="509" y="2030"/>
              <a:ext cx="925" cy="1163"/>
              <a:chOff x="509" y="2030"/>
              <a:chExt cx="925" cy="1163"/>
            </a:xfrm>
          </p:grpSpPr>
          <p:grpSp>
            <p:nvGrpSpPr>
              <p:cNvPr id="113755" name="Group 219"/>
              <p:cNvGrpSpPr>
                <a:grpSpLocks/>
              </p:cNvGrpSpPr>
              <p:nvPr/>
            </p:nvGrpSpPr>
            <p:grpSpPr bwMode="auto">
              <a:xfrm>
                <a:off x="509" y="2030"/>
                <a:ext cx="925" cy="1163"/>
                <a:chOff x="509" y="2030"/>
                <a:chExt cx="925" cy="1163"/>
              </a:xfrm>
            </p:grpSpPr>
            <p:sp>
              <p:nvSpPr>
                <p:cNvPr id="113762" name="Rectangle 61"/>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63" name="Rectangle 71"/>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64" name="Rectangle 72"/>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65" name="Rectangle 112"/>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66" name="Rectangle 113"/>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67" name="Rectangle 114"/>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68" name="Rectangle 115"/>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56" name="Freeform 83"/>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57" name="Freeform 84"/>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58" name="Freeform 85"/>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59" name="Freeform 86"/>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60" name="Line 92"/>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61" name="Line 93"/>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54" name="Rectangle 116"/>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68" name="Rectangle 2"/>
          <p:cNvSpPr>
            <a:spLocks noGrp="1" noChangeArrowheads="1"/>
          </p:cNvSpPr>
          <p:nvPr>
            <p:ph type="title"/>
          </p:nvPr>
        </p:nvSpPr>
        <p:spPr/>
        <p:txBody>
          <a:bodyPr/>
          <a:lstStyle/>
          <a:p>
            <a:pPr eaLnBrk="1" hangingPunct="1"/>
            <a:r>
              <a:rPr lang="en-US" altLang="zh-CN" sz="3200" smtClean="0">
                <a:ea typeface="宋体" pitchFamily="2" charset="-122"/>
              </a:rPr>
              <a:t>CCM Component Server Features </a:t>
            </a:r>
          </a:p>
        </p:txBody>
      </p:sp>
      <p:sp>
        <p:nvSpPr>
          <p:cNvPr id="386051" name="Rectangle 3"/>
          <p:cNvSpPr>
            <a:spLocks noGrp="1" noChangeArrowheads="1"/>
          </p:cNvSpPr>
          <p:nvPr>
            <p:ph type="body" idx="1"/>
          </p:nvPr>
        </p:nvSpPr>
        <p:spPr>
          <a:xfrm>
            <a:off x="4437063" y="1030288"/>
            <a:ext cx="4592637" cy="4945062"/>
          </a:xfrm>
        </p:spPr>
        <p:txBody>
          <a:bodyPr/>
          <a:lstStyle/>
          <a:p>
            <a:pPr marL="176213" indent="-176213" eaLnBrk="1" hangingPunct="1">
              <a:spcBef>
                <a:spcPct val="40000"/>
              </a:spcBef>
            </a:pPr>
            <a:r>
              <a:rPr lang="en-US" altLang="zh-CN" sz="2000" smtClean="0">
                <a:ea typeface="宋体" pitchFamily="2" charset="-122"/>
              </a:rPr>
              <a:t>CCM’s primary enhancement to CORBA 2.x is its focus on </a:t>
            </a:r>
            <a:r>
              <a:rPr lang="en-US" altLang="zh-CN" sz="2000" i="1" smtClean="0">
                <a:ea typeface="宋体" pitchFamily="2" charset="-122"/>
              </a:rPr>
              <a:t>component servers</a:t>
            </a:r>
            <a:r>
              <a:rPr lang="en-US" altLang="zh-CN" sz="2000" smtClean="0">
                <a:ea typeface="宋体" pitchFamily="2" charset="-122"/>
              </a:rPr>
              <a:t> &amp; </a:t>
            </a:r>
            <a:r>
              <a:rPr lang="en-US" altLang="zh-CN" sz="2000" i="1" smtClean="0">
                <a:ea typeface="宋体" pitchFamily="2" charset="-122"/>
              </a:rPr>
              <a:t>application deployment/configuration</a:t>
            </a:r>
          </a:p>
          <a:p>
            <a:pPr marL="176213" indent="-176213" eaLnBrk="1" hangingPunct="1">
              <a:spcBef>
                <a:spcPct val="40000"/>
              </a:spcBef>
            </a:pPr>
            <a:r>
              <a:rPr lang="en-US" altLang="zh-CN" sz="2000" smtClean="0">
                <a:ea typeface="宋体" pitchFamily="2" charset="-122"/>
              </a:rPr>
              <a:t>CCM extends CORBA 2.x via</a:t>
            </a:r>
          </a:p>
          <a:p>
            <a:pPr marL="512763" lvl="1" indent="-176213" eaLnBrk="1" hangingPunct="1">
              <a:spcBef>
                <a:spcPct val="40000"/>
              </a:spcBef>
            </a:pPr>
            <a:r>
              <a:rPr lang="en-US" altLang="zh-CN" sz="2000" smtClean="0">
                <a:ea typeface="宋体" pitchFamily="2" charset="-122"/>
              </a:rPr>
              <a:t>Higher-level abstractions of common servant usage models</a:t>
            </a:r>
          </a:p>
          <a:p>
            <a:pPr marL="512763" lvl="1" indent="-176213" eaLnBrk="1" hangingPunct="1">
              <a:spcBef>
                <a:spcPct val="40000"/>
              </a:spcBef>
            </a:pPr>
            <a:r>
              <a:rPr lang="en-US" altLang="zh-CN" sz="2000" smtClean="0">
                <a:ea typeface="宋体" pitchFamily="2" charset="-122"/>
              </a:rPr>
              <a:t>Tool-based configuration &amp; </a:t>
            </a:r>
            <a:r>
              <a:rPr lang="en-US" altLang="zh-CN" sz="2000" i="1" smtClean="0">
                <a:ea typeface="宋体" pitchFamily="2" charset="-122"/>
              </a:rPr>
              <a:t>meta-programming</a:t>
            </a:r>
            <a:r>
              <a:rPr lang="en-US" altLang="zh-CN" sz="2000" smtClean="0">
                <a:ea typeface="宋体" pitchFamily="2" charset="-122"/>
              </a:rPr>
              <a:t> techniques, e.g.:</a:t>
            </a:r>
          </a:p>
          <a:p>
            <a:pPr marL="860425" lvl="2" indent="-169863" eaLnBrk="1" hangingPunct="1">
              <a:spcBef>
                <a:spcPct val="40000"/>
              </a:spcBef>
            </a:pPr>
            <a:r>
              <a:rPr lang="en-US" altLang="zh-CN" smtClean="0">
                <a:ea typeface="宋体" pitchFamily="2" charset="-122"/>
              </a:rPr>
              <a:t>Reusable run-time environment</a:t>
            </a:r>
          </a:p>
          <a:p>
            <a:pPr marL="860425" lvl="2" indent="-169863" eaLnBrk="1" hangingPunct="1">
              <a:spcBef>
                <a:spcPct val="40000"/>
              </a:spcBef>
            </a:pPr>
            <a:r>
              <a:rPr lang="en-US" altLang="zh-CN" smtClean="0">
                <a:ea typeface="宋体" pitchFamily="2" charset="-122"/>
              </a:rPr>
              <a:t>Drop in &amp; run</a:t>
            </a:r>
          </a:p>
          <a:p>
            <a:pPr marL="860425" lvl="2" indent="-169863" eaLnBrk="1" hangingPunct="1">
              <a:spcBef>
                <a:spcPct val="40000"/>
              </a:spcBef>
            </a:pPr>
            <a:r>
              <a:rPr lang="en-US" altLang="zh-CN" smtClean="0">
                <a:ea typeface="宋体" pitchFamily="2" charset="-122"/>
              </a:rPr>
              <a:t>Transparent to clients</a:t>
            </a:r>
          </a:p>
          <a:p>
            <a:pPr marL="176213" indent="-176213" eaLnBrk="1" hangingPunct="1">
              <a:spcBef>
                <a:spcPct val="40000"/>
              </a:spcBef>
            </a:pPr>
            <a:r>
              <a:rPr lang="en-US" altLang="zh-CN" sz="2000" smtClean="0">
                <a:ea typeface="宋体" pitchFamily="2" charset="-122"/>
              </a:rPr>
              <a:t>The CCM </a:t>
            </a:r>
            <a:r>
              <a:rPr lang="en-US" altLang="zh-CN" sz="2000" i="1" smtClean="0">
                <a:ea typeface="宋体" pitchFamily="2" charset="-122"/>
              </a:rPr>
              <a:t>container framework</a:t>
            </a:r>
            <a:r>
              <a:rPr lang="en-US" altLang="zh-CN" sz="2000" smtClean="0">
                <a:ea typeface="宋体" pitchFamily="2" charset="-122"/>
              </a:rPr>
              <a:t> is central to this support</a:t>
            </a:r>
          </a:p>
        </p:txBody>
      </p:sp>
      <p:sp>
        <p:nvSpPr>
          <p:cNvPr id="113670" name="Line 16"/>
          <p:cNvSpPr>
            <a:spLocks noChangeShapeType="1"/>
          </p:cNvSpPr>
          <p:nvPr/>
        </p:nvSpPr>
        <p:spPr bwMode="auto">
          <a:xfrm>
            <a:off x="1735138" y="1738313"/>
            <a:ext cx="879475" cy="226536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1" name="Line 17"/>
          <p:cNvSpPr>
            <a:spLocks noChangeShapeType="1"/>
          </p:cNvSpPr>
          <p:nvPr/>
        </p:nvSpPr>
        <p:spPr bwMode="auto">
          <a:xfrm flipH="1">
            <a:off x="2679700" y="1585913"/>
            <a:ext cx="823913" cy="200501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2" name="Rectangle 56"/>
          <p:cNvSpPr>
            <a:spLocks noChangeArrowheads="1"/>
          </p:cNvSpPr>
          <p:nvPr/>
        </p:nvSpPr>
        <p:spPr bwMode="auto">
          <a:xfrm>
            <a:off x="911225" y="1290638"/>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3" name="Rectangle 5"/>
          <p:cNvSpPr>
            <a:spLocks noChangeArrowheads="1"/>
          </p:cNvSpPr>
          <p:nvPr/>
        </p:nvSpPr>
        <p:spPr bwMode="auto">
          <a:xfrm>
            <a:off x="2770188" y="1254125"/>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4" name="Line 57"/>
          <p:cNvSpPr>
            <a:spLocks noChangeShapeType="1"/>
          </p:cNvSpPr>
          <p:nvPr/>
        </p:nvSpPr>
        <p:spPr bwMode="auto">
          <a:xfrm flipH="1">
            <a:off x="592138" y="1736725"/>
            <a:ext cx="463550" cy="1847850"/>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5" name="Rectangle 60"/>
          <p:cNvSpPr>
            <a:spLocks noChangeArrowheads="1"/>
          </p:cNvSpPr>
          <p:nvPr/>
        </p:nvSpPr>
        <p:spPr bwMode="auto">
          <a:xfrm>
            <a:off x="1252538" y="5216525"/>
            <a:ext cx="2228850" cy="366713"/>
          </a:xfrm>
          <a:prstGeom prst="rect">
            <a:avLst/>
          </a:prstGeom>
          <a:noFill/>
          <a:ln w="9525">
            <a:noFill/>
            <a:miter lim="800000"/>
            <a:headEnd/>
            <a:tailEnd/>
          </a:ln>
        </p:spPr>
        <p:txBody>
          <a:bodyPr wrap="none">
            <a:spAutoFit/>
          </a:bodyPr>
          <a:lstStyle/>
          <a:p>
            <a:r>
              <a:rPr lang="en-US" altLang="zh-CN" b="1" i="0">
                <a:ea typeface="宋体" pitchFamily="2" charset="-122"/>
              </a:rPr>
              <a:t>Component Server</a:t>
            </a:r>
          </a:p>
        </p:txBody>
      </p:sp>
      <p:sp>
        <p:nvSpPr>
          <p:cNvPr id="113676" name="Freeform 62"/>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77" name="Freeform 63"/>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78" name="Rectangle 64"/>
          <p:cNvSpPr>
            <a:spLocks noChangeArrowheads="1"/>
          </p:cNvSpPr>
          <p:nvPr/>
        </p:nvSpPr>
        <p:spPr bwMode="auto">
          <a:xfrm>
            <a:off x="1033463" y="3908425"/>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79" name="Rectangle 65"/>
          <p:cNvSpPr>
            <a:spLocks noChangeArrowheads="1"/>
          </p:cNvSpPr>
          <p:nvPr/>
        </p:nvSpPr>
        <p:spPr bwMode="auto">
          <a:xfrm>
            <a:off x="957263" y="4062413"/>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0" name="Freeform 66"/>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81" name="Freeform 67"/>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82" name="Rectangle 68"/>
          <p:cNvSpPr>
            <a:spLocks noChangeArrowheads="1"/>
          </p:cNvSpPr>
          <p:nvPr/>
        </p:nvSpPr>
        <p:spPr bwMode="auto">
          <a:xfrm>
            <a:off x="957263" y="3494088"/>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3" name="Rectangle 69"/>
          <p:cNvSpPr>
            <a:spLocks noChangeArrowheads="1"/>
          </p:cNvSpPr>
          <p:nvPr/>
        </p:nvSpPr>
        <p:spPr bwMode="auto">
          <a:xfrm>
            <a:off x="1095375" y="3640138"/>
            <a:ext cx="338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84" name="Group 228"/>
          <p:cNvGrpSpPr>
            <a:grpSpLocks/>
          </p:cNvGrpSpPr>
          <p:nvPr/>
        </p:nvGrpSpPr>
        <p:grpSpPr bwMode="auto">
          <a:xfrm>
            <a:off x="322263" y="3590925"/>
            <a:ext cx="577850" cy="1171575"/>
            <a:chOff x="203" y="2262"/>
            <a:chExt cx="364" cy="738"/>
          </a:xfrm>
        </p:grpSpPr>
        <p:sp>
          <p:nvSpPr>
            <p:cNvPr id="113742" name="Freeform 73"/>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43" name="Freeform 74"/>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44" name="Freeform 75"/>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5" name="Freeform 76"/>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46" name="Freeform 77"/>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7" name="Freeform 78"/>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48" name="Line 87"/>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49" name="Line 88"/>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50" name="Line 89"/>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51" name="Rectangle 175"/>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52" name="Rectangle 176"/>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6" name="Group 232"/>
          <p:cNvGrpSpPr>
            <a:grpSpLocks/>
          </p:cNvGrpSpPr>
          <p:nvPr/>
        </p:nvGrpSpPr>
        <p:grpSpPr bwMode="auto">
          <a:xfrm>
            <a:off x="1065213" y="4365625"/>
            <a:ext cx="449262" cy="611188"/>
            <a:chOff x="671" y="2750"/>
            <a:chExt cx="283" cy="385"/>
          </a:xfrm>
        </p:grpSpPr>
        <p:sp>
          <p:nvSpPr>
            <p:cNvPr id="113733" name="Freeform 79"/>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4" name="Freeform 80"/>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735" name="Freeform 81"/>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6" name="Freeform 82"/>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37" name="Line 90"/>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38" name="Line 91"/>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39" name="Group 229"/>
            <p:cNvGrpSpPr>
              <a:grpSpLocks/>
            </p:cNvGrpSpPr>
            <p:nvPr/>
          </p:nvGrpSpPr>
          <p:grpSpPr bwMode="auto">
            <a:xfrm>
              <a:off x="671" y="2750"/>
              <a:ext cx="283" cy="154"/>
              <a:chOff x="671" y="2750"/>
              <a:chExt cx="283" cy="154"/>
            </a:xfrm>
          </p:grpSpPr>
          <p:sp>
            <p:nvSpPr>
              <p:cNvPr id="113740" name="Rectangle 212"/>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41" name="Rectangle 213"/>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grpSp>
        <p:nvGrpSpPr>
          <p:cNvPr id="8" name="Group 234"/>
          <p:cNvGrpSpPr>
            <a:grpSpLocks/>
          </p:cNvGrpSpPr>
          <p:nvPr/>
        </p:nvGrpSpPr>
        <p:grpSpPr bwMode="auto">
          <a:xfrm>
            <a:off x="2876550" y="3197225"/>
            <a:ext cx="1468438" cy="1863725"/>
            <a:chOff x="509" y="2019"/>
            <a:chExt cx="925" cy="1174"/>
          </a:xfrm>
        </p:grpSpPr>
        <p:grpSp>
          <p:nvGrpSpPr>
            <p:cNvPr id="113717" name="Group 235"/>
            <p:cNvGrpSpPr>
              <a:grpSpLocks/>
            </p:cNvGrpSpPr>
            <p:nvPr/>
          </p:nvGrpSpPr>
          <p:grpSpPr bwMode="auto">
            <a:xfrm>
              <a:off x="509" y="2030"/>
              <a:ext cx="925" cy="1163"/>
              <a:chOff x="509" y="2030"/>
              <a:chExt cx="925" cy="1163"/>
            </a:xfrm>
          </p:grpSpPr>
          <p:grpSp>
            <p:nvGrpSpPr>
              <p:cNvPr id="113719" name="Group 236"/>
              <p:cNvGrpSpPr>
                <a:grpSpLocks/>
              </p:cNvGrpSpPr>
              <p:nvPr/>
            </p:nvGrpSpPr>
            <p:grpSpPr bwMode="auto">
              <a:xfrm>
                <a:off x="509" y="2030"/>
                <a:ext cx="925" cy="1163"/>
                <a:chOff x="509" y="2030"/>
                <a:chExt cx="925" cy="1163"/>
              </a:xfrm>
            </p:grpSpPr>
            <p:sp>
              <p:nvSpPr>
                <p:cNvPr id="113726" name="Rectangle 237"/>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27" name="Rectangle 238"/>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28" name="Rectangle 239"/>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29" name="Rectangle 240"/>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30" name="Rectangle 241"/>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31" name="Rectangle 242"/>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32" name="Rectangle 243"/>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20" name="Freeform 244"/>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21" name="Freeform 245"/>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22" name="Freeform 246"/>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23" name="Freeform 247"/>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24" name="Line 248"/>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25" name="Line 249"/>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18" name="Rectangle 250"/>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87" name="Freeform 251"/>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88" name="Freeform 252"/>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89" name="Rectangle 253"/>
          <p:cNvSpPr>
            <a:spLocks noChangeArrowheads="1"/>
          </p:cNvSpPr>
          <p:nvPr/>
        </p:nvSpPr>
        <p:spPr bwMode="auto">
          <a:xfrm>
            <a:off x="3101975" y="3900488"/>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90" name="Rectangle 254"/>
          <p:cNvSpPr>
            <a:spLocks noChangeArrowheads="1"/>
          </p:cNvSpPr>
          <p:nvPr/>
        </p:nvSpPr>
        <p:spPr bwMode="auto">
          <a:xfrm>
            <a:off x="3025775" y="4054475"/>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1" name="Freeform 255"/>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92" name="Freeform 256"/>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93" name="Rectangle 257"/>
          <p:cNvSpPr>
            <a:spLocks noChangeArrowheads="1"/>
          </p:cNvSpPr>
          <p:nvPr/>
        </p:nvSpPr>
        <p:spPr bwMode="auto">
          <a:xfrm>
            <a:off x="3025775" y="3486150"/>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4" name="Rectangle 258"/>
          <p:cNvSpPr>
            <a:spLocks noChangeArrowheads="1"/>
          </p:cNvSpPr>
          <p:nvPr/>
        </p:nvSpPr>
        <p:spPr bwMode="auto">
          <a:xfrm>
            <a:off x="3163888" y="3632200"/>
            <a:ext cx="3381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95" name="Group 259"/>
          <p:cNvGrpSpPr>
            <a:grpSpLocks/>
          </p:cNvGrpSpPr>
          <p:nvPr/>
        </p:nvGrpSpPr>
        <p:grpSpPr bwMode="auto">
          <a:xfrm>
            <a:off x="2390775" y="3582988"/>
            <a:ext cx="577850" cy="1171575"/>
            <a:chOff x="203" y="2262"/>
            <a:chExt cx="364" cy="738"/>
          </a:xfrm>
        </p:grpSpPr>
        <p:sp>
          <p:nvSpPr>
            <p:cNvPr id="113706" name="Freeform 260"/>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07" name="Freeform 261"/>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08" name="Freeform 262"/>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9" name="Freeform 263"/>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10" name="Freeform 264"/>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11" name="Freeform 265"/>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12" name="Line 266"/>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13" name="Line 267"/>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14" name="Line 268"/>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15" name="Rectangle 269"/>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16" name="Rectangle 270"/>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12" name="Group 271"/>
          <p:cNvGrpSpPr>
            <a:grpSpLocks/>
          </p:cNvGrpSpPr>
          <p:nvPr/>
        </p:nvGrpSpPr>
        <p:grpSpPr bwMode="auto">
          <a:xfrm>
            <a:off x="3133725" y="4357688"/>
            <a:ext cx="449263" cy="611187"/>
            <a:chOff x="671" y="2750"/>
            <a:chExt cx="283" cy="385"/>
          </a:xfrm>
        </p:grpSpPr>
        <p:sp>
          <p:nvSpPr>
            <p:cNvPr id="113697" name="Freeform 272"/>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698" name="Freeform 273"/>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699" name="Freeform 274"/>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0" name="Freeform 275"/>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01" name="Line 276"/>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02" name="Line 277"/>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03" name="Group 278"/>
            <p:cNvGrpSpPr>
              <a:grpSpLocks/>
            </p:cNvGrpSpPr>
            <p:nvPr/>
          </p:nvGrpSpPr>
          <p:grpSpPr bwMode="auto">
            <a:xfrm>
              <a:off x="671" y="2750"/>
              <a:ext cx="283" cy="154"/>
              <a:chOff x="671" y="2750"/>
              <a:chExt cx="283" cy="154"/>
            </a:xfrm>
          </p:grpSpPr>
          <p:sp>
            <p:nvSpPr>
              <p:cNvPr id="113704" name="Rectangle 279"/>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05" name="Rectangle 280"/>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0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0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60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605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60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60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605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z="3200" smtClean="0">
                <a:ea typeface="宋体" pitchFamily="2" charset="-122"/>
              </a:rPr>
              <a:t>The CCM Container Framework</a:t>
            </a:r>
          </a:p>
        </p:txBody>
      </p:sp>
      <p:sp>
        <p:nvSpPr>
          <p:cNvPr id="114691" name="Rectangle 3"/>
          <p:cNvSpPr>
            <a:spLocks noGrp="1" noChangeArrowheads="1"/>
          </p:cNvSpPr>
          <p:nvPr>
            <p:ph type="body" idx="1"/>
          </p:nvPr>
        </p:nvSpPr>
        <p:spPr>
          <a:xfrm>
            <a:off x="5414963" y="962025"/>
            <a:ext cx="3700462" cy="5257800"/>
          </a:xfrm>
        </p:spPr>
        <p:txBody>
          <a:bodyPr/>
          <a:lstStyle/>
          <a:p>
            <a:pPr marL="176213" indent="-176213" eaLnBrk="1" hangingPunct="1">
              <a:spcBef>
                <a:spcPct val="40000"/>
              </a:spcBef>
            </a:pPr>
            <a:r>
              <a:rPr lang="en-US" altLang="zh-CN" sz="2000" smtClean="0">
                <a:ea typeface="宋体" pitchFamily="2" charset="-122"/>
              </a:rPr>
              <a:t>A standard framework within CCM component servers</a:t>
            </a:r>
          </a:p>
          <a:p>
            <a:pPr marL="176213" indent="-176213" eaLnBrk="1" hangingPunct="1">
              <a:spcBef>
                <a:spcPct val="40000"/>
              </a:spcBef>
            </a:pPr>
            <a:r>
              <a:rPr lang="en-US" altLang="zh-CN" sz="2000" smtClean="0">
                <a:ea typeface="宋体" pitchFamily="2" charset="-122"/>
              </a:rPr>
              <a:t>Extends the Portable Object Adaptor (POA) with common patterns, e.g.,</a:t>
            </a:r>
          </a:p>
          <a:p>
            <a:pPr marL="519113" lvl="1" indent="-176213" eaLnBrk="1" hangingPunct="1">
              <a:spcBef>
                <a:spcPct val="40000"/>
              </a:spcBef>
            </a:pPr>
            <a:r>
              <a:rPr lang="en-US" altLang="zh-CN" sz="2000" smtClean="0">
                <a:ea typeface="宋体" pitchFamily="2" charset="-122"/>
              </a:rPr>
              <a:t>Automatic activation &amp; deactivation of components</a:t>
            </a:r>
          </a:p>
          <a:p>
            <a:pPr marL="519113" lvl="1" indent="-176213" eaLnBrk="1" hangingPunct="1">
              <a:spcBef>
                <a:spcPct val="40000"/>
              </a:spcBef>
            </a:pPr>
            <a:r>
              <a:rPr lang="en-US" altLang="zh-CN" sz="2000" smtClean="0">
                <a:ea typeface="宋体" pitchFamily="2" charset="-122"/>
              </a:rPr>
              <a:t>Optimize resource usage</a:t>
            </a:r>
          </a:p>
          <a:p>
            <a:pPr marL="176213" indent="-176213" eaLnBrk="1" hangingPunct="1">
              <a:spcBef>
                <a:spcPct val="40000"/>
              </a:spcBef>
            </a:pPr>
            <a:r>
              <a:rPr lang="en-US" altLang="zh-CN" sz="2000" smtClean="0">
                <a:ea typeface="宋体" pitchFamily="2" charset="-122"/>
              </a:rPr>
              <a:t>Provides simplified access to CORBA Common Services</a:t>
            </a:r>
          </a:p>
          <a:p>
            <a:pPr marL="519113" lvl="1" indent="-176213" eaLnBrk="1" hangingPunct="1">
              <a:spcBef>
                <a:spcPct val="40000"/>
              </a:spcBef>
            </a:pPr>
            <a:r>
              <a:rPr lang="en-US" altLang="zh-CN" sz="2000" smtClean="0">
                <a:ea typeface="宋体" pitchFamily="2" charset="-122"/>
              </a:rPr>
              <a:t>e.g., security, transactions, persistence, &amp; events</a:t>
            </a:r>
          </a:p>
          <a:p>
            <a:pPr marL="176213" indent="-176213" eaLnBrk="1" hangingPunct="1">
              <a:spcBef>
                <a:spcPct val="40000"/>
              </a:spcBef>
            </a:pPr>
            <a:endParaRPr lang="en-US" altLang="zh-CN" sz="2000" smtClean="0">
              <a:ea typeface="宋体" pitchFamily="2" charset="-122"/>
            </a:endParaRPr>
          </a:p>
        </p:txBody>
      </p:sp>
      <p:grpSp>
        <p:nvGrpSpPr>
          <p:cNvPr id="114692" name="Group 276"/>
          <p:cNvGrpSpPr>
            <a:grpSpLocks noChangeAspect="1"/>
          </p:cNvGrpSpPr>
          <p:nvPr/>
        </p:nvGrpSpPr>
        <p:grpSpPr bwMode="auto">
          <a:xfrm>
            <a:off x="22225" y="1050925"/>
            <a:ext cx="5372100" cy="4298950"/>
            <a:chOff x="12" y="698"/>
            <a:chExt cx="3139" cy="2329"/>
          </a:xfrm>
        </p:grpSpPr>
        <p:sp>
          <p:nvSpPr>
            <p:cNvPr id="114694" name="AutoShape 277"/>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114695" name="Group 278"/>
            <p:cNvGrpSpPr>
              <a:grpSpLocks/>
            </p:cNvGrpSpPr>
            <p:nvPr/>
          </p:nvGrpSpPr>
          <p:grpSpPr bwMode="auto">
            <a:xfrm>
              <a:off x="21" y="708"/>
              <a:ext cx="3121" cy="2306"/>
              <a:chOff x="21" y="708"/>
              <a:chExt cx="3121" cy="2306"/>
            </a:xfrm>
          </p:grpSpPr>
          <p:sp>
            <p:nvSpPr>
              <p:cNvPr id="114801" name="Freeform 27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2" name="Freeform 280"/>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3" name="Freeform 28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4" name="Freeform 282"/>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5" name="Rectangle 283"/>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114806" name="Rectangle 284"/>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114807" name="Rectangle 285"/>
              <p:cNvSpPr>
                <a:spLocks noChangeArrowheads="1"/>
              </p:cNvSpPr>
              <p:nvPr/>
            </p:nvSpPr>
            <p:spPr bwMode="auto">
              <a:xfrm>
                <a:off x="401" y="967"/>
                <a:ext cx="35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808" name="Freeform 28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114809" name="Freeform 287"/>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114810" name="Rectangle 288"/>
              <p:cNvSpPr>
                <a:spLocks noChangeArrowheads="1"/>
              </p:cNvSpPr>
              <p:nvPr/>
            </p:nvSpPr>
            <p:spPr bwMode="auto">
              <a:xfrm>
                <a:off x="464" y="1369"/>
                <a:ext cx="434"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1" name="Rectangle 289"/>
              <p:cNvSpPr>
                <a:spLocks noChangeArrowheads="1"/>
              </p:cNvSpPr>
              <p:nvPr/>
            </p:nvSpPr>
            <p:spPr bwMode="auto">
              <a:xfrm>
                <a:off x="473"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812" name="Freeform 29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114813" name="Freeform 291"/>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114814" name="Rectangle 292"/>
              <p:cNvSpPr>
                <a:spLocks noChangeArrowheads="1"/>
              </p:cNvSpPr>
              <p:nvPr/>
            </p:nvSpPr>
            <p:spPr bwMode="auto">
              <a:xfrm>
                <a:off x="464"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5" name="Rectangle 293"/>
              <p:cNvSpPr>
                <a:spLocks noChangeArrowheads="1"/>
              </p:cNvSpPr>
              <p:nvPr/>
            </p:nvSpPr>
            <p:spPr bwMode="auto">
              <a:xfrm>
                <a:off x="544"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816" name="Rectangle 294"/>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114817" name="Rectangle 295"/>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114818" name="Rectangle 296"/>
              <p:cNvSpPr>
                <a:spLocks noChangeArrowheads="1"/>
              </p:cNvSpPr>
              <p:nvPr/>
            </p:nvSpPr>
            <p:spPr bwMode="auto">
              <a:xfrm>
                <a:off x="996" y="2012"/>
                <a:ext cx="17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819" name="Freeform 297"/>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0" name="Freeform 298"/>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821" name="Freeform 299"/>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2" name="Freeform 300"/>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823" name="Freeform 301"/>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24" name="Freeform 302"/>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5" name="Freeform 303"/>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6" name="Freeform 304"/>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7" name="Freeform 305"/>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8" name="Freeform 306"/>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9" name="Freeform 307"/>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30" name="Freeform 308"/>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1" name="Freeform 309"/>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32" name="Freeform 310"/>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3" name="Line 311"/>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114834" name="Line 312"/>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114835" name="Line 313"/>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114836" name="Freeform 314"/>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114837" name="Line 315"/>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114838" name="Line 316"/>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114839" name="Line 317"/>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114840" name="Rectangle 318"/>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114841" name="Rectangle 319"/>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114842" name="Rectangle 320"/>
              <p:cNvSpPr>
                <a:spLocks noChangeArrowheads="1"/>
              </p:cNvSpPr>
              <p:nvPr/>
            </p:nvSpPr>
            <p:spPr bwMode="auto">
              <a:xfrm>
                <a:off x="361" y="2480"/>
                <a:ext cx="426"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114843" name="Rectangle 321"/>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114844" name="Rectangle 322"/>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114845" name="Rectangle 323"/>
              <p:cNvSpPr>
                <a:spLocks noChangeArrowheads="1"/>
              </p:cNvSpPr>
              <p:nvPr/>
            </p:nvSpPr>
            <p:spPr bwMode="auto">
              <a:xfrm>
                <a:off x="978" y="2696"/>
                <a:ext cx="29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114846" name="Rectangle 324"/>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114847" name="Rectangle 325"/>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114848" name="Rectangle 326"/>
              <p:cNvSpPr>
                <a:spLocks noChangeArrowheads="1"/>
              </p:cNvSpPr>
              <p:nvPr/>
            </p:nvSpPr>
            <p:spPr bwMode="auto">
              <a:xfrm>
                <a:off x="2511" y="2696"/>
                <a:ext cx="40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114849" name="Rectangle 327"/>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114850" name="Rectangle 328"/>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114851" name="Rectangle 329"/>
              <p:cNvSpPr>
                <a:spLocks noChangeArrowheads="1"/>
              </p:cNvSpPr>
              <p:nvPr/>
            </p:nvSpPr>
            <p:spPr bwMode="auto">
              <a:xfrm>
                <a:off x="1988" y="2480"/>
                <a:ext cx="36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114852" name="Freeform 330"/>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114853" name="Freeform 331"/>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114854" name="Freeform 332"/>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114855" name="Freeform 333"/>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114856" name="Rectangle 334"/>
              <p:cNvSpPr>
                <a:spLocks noChangeArrowheads="1"/>
              </p:cNvSpPr>
              <p:nvPr/>
            </p:nvSpPr>
            <p:spPr bwMode="auto">
              <a:xfrm>
                <a:off x="580"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857" name="Rectangle 335"/>
              <p:cNvSpPr>
                <a:spLocks noChangeArrowheads="1"/>
              </p:cNvSpPr>
              <p:nvPr/>
            </p:nvSpPr>
            <p:spPr bwMode="auto">
              <a:xfrm>
                <a:off x="566"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858" name="Rectangle 336"/>
              <p:cNvSpPr>
                <a:spLocks noChangeArrowheads="1"/>
              </p:cNvSpPr>
              <p:nvPr/>
            </p:nvSpPr>
            <p:spPr bwMode="auto">
              <a:xfrm rot="-5400000">
                <a:off x="699" y="1744"/>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59" name="Rectangle 337"/>
              <p:cNvSpPr>
                <a:spLocks noChangeArrowheads="1"/>
              </p:cNvSpPr>
              <p:nvPr/>
            </p:nvSpPr>
            <p:spPr bwMode="auto">
              <a:xfrm rot="-5400000">
                <a:off x="694" y="1726"/>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0" name="Rectangle 338"/>
              <p:cNvSpPr>
                <a:spLocks noChangeArrowheads="1"/>
              </p:cNvSpPr>
              <p:nvPr/>
            </p:nvSpPr>
            <p:spPr bwMode="auto">
              <a:xfrm rot="-5400000">
                <a:off x="699" y="170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1" name="Rectangle 339"/>
              <p:cNvSpPr>
                <a:spLocks noChangeArrowheads="1"/>
              </p:cNvSpPr>
              <p:nvPr/>
            </p:nvSpPr>
            <p:spPr bwMode="auto">
              <a:xfrm rot="-5400000">
                <a:off x="694" y="1676"/>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62" name="Rectangle 340"/>
              <p:cNvSpPr>
                <a:spLocks noChangeArrowheads="1"/>
              </p:cNvSpPr>
              <p:nvPr/>
            </p:nvSpPr>
            <p:spPr bwMode="auto">
              <a:xfrm rot="-5400000">
                <a:off x="698" y="1649"/>
                <a:ext cx="1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63" name="Rectangle 341"/>
              <p:cNvSpPr>
                <a:spLocks noChangeArrowheads="1"/>
              </p:cNvSpPr>
              <p:nvPr/>
            </p:nvSpPr>
            <p:spPr bwMode="auto">
              <a:xfrm rot="-5400000">
                <a:off x="694" y="162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4" name="Rectangle 342"/>
              <p:cNvSpPr>
                <a:spLocks noChangeArrowheads="1"/>
              </p:cNvSpPr>
              <p:nvPr/>
            </p:nvSpPr>
            <p:spPr bwMode="auto">
              <a:xfrm rot="-5400000">
                <a:off x="694" y="1597"/>
                <a:ext cx="2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65" name="Rectangle 343"/>
              <p:cNvSpPr>
                <a:spLocks noChangeArrowheads="1"/>
              </p:cNvSpPr>
              <p:nvPr/>
            </p:nvSpPr>
            <p:spPr bwMode="auto">
              <a:xfrm rot="-5400000">
                <a:off x="701" y="1574"/>
                <a:ext cx="10"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866" name="Rectangle 344"/>
              <p:cNvSpPr>
                <a:spLocks noChangeArrowheads="1"/>
              </p:cNvSpPr>
              <p:nvPr/>
            </p:nvSpPr>
            <p:spPr bwMode="auto">
              <a:xfrm rot="-5400000">
                <a:off x="761" y="1776"/>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67" name="Rectangle 345"/>
              <p:cNvSpPr>
                <a:spLocks noChangeArrowheads="1"/>
              </p:cNvSpPr>
              <p:nvPr/>
            </p:nvSpPr>
            <p:spPr bwMode="auto">
              <a:xfrm rot="-5400000">
                <a:off x="754" y="175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8" name="Rectangle 346"/>
              <p:cNvSpPr>
                <a:spLocks noChangeArrowheads="1"/>
              </p:cNvSpPr>
              <p:nvPr/>
            </p:nvSpPr>
            <p:spPr bwMode="auto">
              <a:xfrm rot="-5400000">
                <a:off x="761" y="1726"/>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9" name="Rectangle 347"/>
              <p:cNvSpPr>
                <a:spLocks noChangeArrowheads="1"/>
              </p:cNvSpPr>
              <p:nvPr/>
            </p:nvSpPr>
            <p:spPr bwMode="auto">
              <a:xfrm rot="-5400000">
                <a:off x="755" y="1708"/>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0" name="Rectangle 348"/>
              <p:cNvSpPr>
                <a:spLocks noChangeArrowheads="1"/>
              </p:cNvSpPr>
              <p:nvPr/>
            </p:nvSpPr>
            <p:spPr bwMode="auto">
              <a:xfrm rot="-5400000">
                <a:off x="760" y="1681"/>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71" name="Rectangle 349"/>
              <p:cNvSpPr>
                <a:spLocks noChangeArrowheads="1"/>
              </p:cNvSpPr>
              <p:nvPr/>
            </p:nvSpPr>
            <p:spPr bwMode="auto">
              <a:xfrm rot="-5400000">
                <a:off x="760" y="1664"/>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872" name="Rectangle 350"/>
              <p:cNvSpPr>
                <a:spLocks noChangeArrowheads="1"/>
              </p:cNvSpPr>
              <p:nvPr/>
            </p:nvSpPr>
            <p:spPr bwMode="auto">
              <a:xfrm rot="-5400000">
                <a:off x="754" y="164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73" name="Rectangle 351"/>
              <p:cNvSpPr>
                <a:spLocks noChangeArrowheads="1"/>
              </p:cNvSpPr>
              <p:nvPr/>
            </p:nvSpPr>
            <p:spPr bwMode="auto">
              <a:xfrm rot="-5400000">
                <a:off x="756" y="1612"/>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874" name="Rectangle 352"/>
              <p:cNvSpPr>
                <a:spLocks noChangeArrowheads="1"/>
              </p:cNvSpPr>
              <p:nvPr/>
            </p:nvSpPr>
            <p:spPr bwMode="auto">
              <a:xfrm rot="-5400000">
                <a:off x="756" y="158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5" name="Rectangle 353"/>
              <p:cNvSpPr>
                <a:spLocks noChangeArrowheads="1"/>
              </p:cNvSpPr>
              <p:nvPr/>
            </p:nvSpPr>
            <p:spPr bwMode="auto">
              <a:xfrm rot="-5400000">
                <a:off x="757" y="1555"/>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876" name="Freeform 35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877" name="Freeform 355"/>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878" name="Freeform 35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79" name="Freeform 357"/>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0" name="Freeform 35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114881" name="Freeform 359"/>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114882" name="Freeform 36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883" name="Freeform 361"/>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884" name="Freeform 36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114885" name="Freeform 363"/>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114886" name="Freeform 36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87" name="Freeform 365"/>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8" name="Rectangle 366"/>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114889" name="Rectangle 367"/>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114890" name="Rectangle 368"/>
              <p:cNvSpPr>
                <a:spLocks noChangeArrowheads="1"/>
              </p:cNvSpPr>
              <p:nvPr/>
            </p:nvSpPr>
            <p:spPr bwMode="auto">
              <a:xfrm rot="5400000">
                <a:off x="147" y="176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1" name="Rectangle 369"/>
              <p:cNvSpPr>
                <a:spLocks noChangeArrowheads="1"/>
              </p:cNvSpPr>
              <p:nvPr/>
            </p:nvSpPr>
            <p:spPr bwMode="auto">
              <a:xfrm rot="5400000">
                <a:off x="151" y="1792"/>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892" name="Rectangle 370"/>
              <p:cNvSpPr>
                <a:spLocks noChangeArrowheads="1"/>
              </p:cNvSpPr>
              <p:nvPr/>
            </p:nvSpPr>
            <p:spPr bwMode="auto">
              <a:xfrm rot="5400000">
                <a:off x="150" y="1820"/>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3" name="Rectangle 371"/>
              <p:cNvSpPr>
                <a:spLocks noChangeArrowheads="1"/>
              </p:cNvSpPr>
              <p:nvPr/>
            </p:nvSpPr>
            <p:spPr bwMode="auto">
              <a:xfrm rot="5400000">
                <a:off x="149" y="1856"/>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4" name="Rectangle 372"/>
              <p:cNvSpPr>
                <a:spLocks noChangeArrowheads="1"/>
              </p:cNvSpPr>
              <p:nvPr/>
            </p:nvSpPr>
            <p:spPr bwMode="auto">
              <a:xfrm rot="5400000">
                <a:off x="156" y="1877"/>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895" name="Rectangle 373"/>
              <p:cNvSpPr>
                <a:spLocks noChangeArrowheads="1"/>
              </p:cNvSpPr>
              <p:nvPr/>
            </p:nvSpPr>
            <p:spPr bwMode="auto">
              <a:xfrm rot="5400000">
                <a:off x="85" y="1762"/>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896" name="Rectangle 374"/>
              <p:cNvSpPr>
                <a:spLocks noChangeArrowheads="1"/>
              </p:cNvSpPr>
              <p:nvPr/>
            </p:nvSpPr>
            <p:spPr bwMode="auto">
              <a:xfrm rot="5400000">
                <a:off x="96" y="1790"/>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897" name="Rectangle 375"/>
              <p:cNvSpPr>
                <a:spLocks noChangeArrowheads="1"/>
              </p:cNvSpPr>
              <p:nvPr/>
            </p:nvSpPr>
            <p:spPr bwMode="auto">
              <a:xfrm rot="5400000">
                <a:off x="87" y="181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8" name="Rectangle 376"/>
              <p:cNvSpPr>
                <a:spLocks noChangeArrowheads="1"/>
              </p:cNvSpPr>
              <p:nvPr/>
            </p:nvSpPr>
            <p:spPr bwMode="auto">
              <a:xfrm rot="5400000">
                <a:off x="89" y="184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899" name="Rectangle 377"/>
              <p:cNvSpPr>
                <a:spLocks noChangeArrowheads="1"/>
              </p:cNvSpPr>
              <p:nvPr/>
            </p:nvSpPr>
            <p:spPr bwMode="auto">
              <a:xfrm rot="5400000">
                <a:off x="89" y="1866"/>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0" name="Rectangle 378"/>
              <p:cNvSpPr>
                <a:spLocks noChangeArrowheads="1"/>
              </p:cNvSpPr>
              <p:nvPr/>
            </p:nvSpPr>
            <p:spPr bwMode="auto">
              <a:xfrm rot="5400000">
                <a:off x="144" y="1424"/>
                <a:ext cx="29"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901" name="Rectangle 379"/>
              <p:cNvSpPr>
                <a:spLocks noChangeArrowheads="1"/>
              </p:cNvSpPr>
              <p:nvPr/>
            </p:nvSpPr>
            <p:spPr bwMode="auto">
              <a:xfrm rot="5400000">
                <a:off x="145" y="1457"/>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02" name="Rectangle 380"/>
              <p:cNvSpPr>
                <a:spLocks noChangeArrowheads="1"/>
              </p:cNvSpPr>
              <p:nvPr/>
            </p:nvSpPr>
            <p:spPr bwMode="auto">
              <a:xfrm rot="5400000">
                <a:off x="147" y="148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3" name="Rectangle 381"/>
              <p:cNvSpPr>
                <a:spLocks noChangeArrowheads="1"/>
              </p:cNvSpPr>
              <p:nvPr/>
            </p:nvSpPr>
            <p:spPr bwMode="auto">
              <a:xfrm rot="5400000">
                <a:off x="145" y="151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4" name="Rectangle 382"/>
              <p:cNvSpPr>
                <a:spLocks noChangeArrowheads="1"/>
              </p:cNvSpPr>
              <p:nvPr/>
            </p:nvSpPr>
            <p:spPr bwMode="auto">
              <a:xfrm rot="5400000">
                <a:off x="152" y="1537"/>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05" name="Rectangle 383"/>
              <p:cNvSpPr>
                <a:spLocks noChangeArrowheads="1"/>
              </p:cNvSpPr>
              <p:nvPr/>
            </p:nvSpPr>
            <p:spPr bwMode="auto">
              <a:xfrm rot="5400000">
                <a:off x="147" y="1557"/>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6" name="Rectangle 384"/>
              <p:cNvSpPr>
                <a:spLocks noChangeArrowheads="1"/>
              </p:cNvSpPr>
              <p:nvPr/>
            </p:nvSpPr>
            <p:spPr bwMode="auto">
              <a:xfrm rot="-5400000">
                <a:off x="1428" y="1628"/>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07" name="Rectangle 385"/>
              <p:cNvSpPr>
                <a:spLocks noChangeArrowheads="1"/>
              </p:cNvSpPr>
              <p:nvPr/>
            </p:nvSpPr>
            <p:spPr bwMode="auto">
              <a:xfrm rot="-5400000">
                <a:off x="1432" y="159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8" name="Rectangle 386"/>
              <p:cNvSpPr>
                <a:spLocks noChangeArrowheads="1"/>
              </p:cNvSpPr>
              <p:nvPr/>
            </p:nvSpPr>
            <p:spPr bwMode="auto">
              <a:xfrm rot="-5400000">
                <a:off x="1433" y="156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9" name="Rectangle 387"/>
              <p:cNvSpPr>
                <a:spLocks noChangeArrowheads="1"/>
              </p:cNvSpPr>
              <p:nvPr/>
            </p:nvSpPr>
            <p:spPr bwMode="auto">
              <a:xfrm rot="-5400000">
                <a:off x="1432" y="153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0" name="Rectangle 388"/>
              <p:cNvSpPr>
                <a:spLocks noChangeArrowheads="1"/>
              </p:cNvSpPr>
              <p:nvPr/>
            </p:nvSpPr>
            <p:spPr bwMode="auto">
              <a:xfrm rot="-5400000">
                <a:off x="1432" y="1502"/>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11" name="Rectangle 389"/>
              <p:cNvSpPr>
                <a:spLocks noChangeArrowheads="1"/>
              </p:cNvSpPr>
              <p:nvPr/>
            </p:nvSpPr>
            <p:spPr bwMode="auto">
              <a:xfrm rot="-5400000">
                <a:off x="1437" y="147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12" name="Rectangle 390"/>
              <p:cNvSpPr>
                <a:spLocks noChangeArrowheads="1"/>
              </p:cNvSpPr>
              <p:nvPr/>
            </p:nvSpPr>
            <p:spPr bwMode="auto">
              <a:xfrm rot="-5400000">
                <a:off x="1432" y="145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13" name="Rectangle 391"/>
              <p:cNvSpPr>
                <a:spLocks noChangeArrowheads="1"/>
              </p:cNvSpPr>
              <p:nvPr/>
            </p:nvSpPr>
            <p:spPr bwMode="auto">
              <a:xfrm rot="-5400000">
                <a:off x="1432" y="1428"/>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14" name="Rectangle 392"/>
              <p:cNvSpPr>
                <a:spLocks noChangeArrowheads="1"/>
              </p:cNvSpPr>
              <p:nvPr/>
            </p:nvSpPr>
            <p:spPr bwMode="auto">
              <a:xfrm rot="-5400000">
                <a:off x="1439" y="1409"/>
                <a:ext cx="9"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915" name="Rectangle 393"/>
              <p:cNvSpPr>
                <a:spLocks noChangeArrowheads="1"/>
              </p:cNvSpPr>
              <p:nvPr/>
            </p:nvSpPr>
            <p:spPr bwMode="auto">
              <a:xfrm rot="-5400000">
                <a:off x="1432" y="138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6" name="Rectangle 394"/>
              <p:cNvSpPr>
                <a:spLocks noChangeArrowheads="1"/>
              </p:cNvSpPr>
              <p:nvPr/>
            </p:nvSpPr>
            <p:spPr bwMode="auto">
              <a:xfrm rot="-5400000">
                <a:off x="1434" y="1357"/>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17" name="Rectangle 395"/>
              <p:cNvSpPr>
                <a:spLocks noChangeArrowheads="1"/>
              </p:cNvSpPr>
              <p:nvPr/>
            </p:nvSpPr>
            <p:spPr bwMode="auto">
              <a:xfrm rot="-5400000">
                <a:off x="1408" y="184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8" name="Rectangle 396"/>
              <p:cNvSpPr>
                <a:spLocks noChangeArrowheads="1"/>
              </p:cNvSpPr>
              <p:nvPr/>
            </p:nvSpPr>
            <p:spPr bwMode="auto">
              <a:xfrm rot="-5400000">
                <a:off x="1411" y="180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919" name="Rectangle 397"/>
              <p:cNvSpPr>
                <a:spLocks noChangeArrowheads="1"/>
              </p:cNvSpPr>
              <p:nvPr/>
            </p:nvSpPr>
            <p:spPr bwMode="auto">
              <a:xfrm rot="-5400000">
                <a:off x="1411" y="177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0" name="Rectangle 398"/>
              <p:cNvSpPr>
                <a:spLocks noChangeArrowheads="1"/>
              </p:cNvSpPr>
              <p:nvPr/>
            </p:nvSpPr>
            <p:spPr bwMode="auto">
              <a:xfrm rot="-5400000">
                <a:off x="1412" y="1744"/>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21" name="Rectangle 399"/>
              <p:cNvSpPr>
                <a:spLocks noChangeArrowheads="1"/>
              </p:cNvSpPr>
              <p:nvPr/>
            </p:nvSpPr>
            <p:spPr bwMode="auto">
              <a:xfrm rot="-5400000">
                <a:off x="1417" y="1720"/>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22" name="Rectangle 400"/>
              <p:cNvSpPr>
                <a:spLocks noChangeArrowheads="1"/>
              </p:cNvSpPr>
              <p:nvPr/>
            </p:nvSpPr>
            <p:spPr bwMode="auto">
              <a:xfrm rot="-5400000">
                <a:off x="1467" y="1866"/>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3" name="Rectangle 401"/>
              <p:cNvSpPr>
                <a:spLocks noChangeArrowheads="1"/>
              </p:cNvSpPr>
              <p:nvPr/>
            </p:nvSpPr>
            <p:spPr bwMode="auto">
              <a:xfrm rot="-5400000">
                <a:off x="1470" y="18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24" name="Rectangle 402"/>
              <p:cNvSpPr>
                <a:spLocks noChangeArrowheads="1"/>
              </p:cNvSpPr>
              <p:nvPr/>
            </p:nvSpPr>
            <p:spPr bwMode="auto">
              <a:xfrm rot="-5400000">
                <a:off x="1470" y="180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925" name="Rectangle 403"/>
              <p:cNvSpPr>
                <a:spLocks noChangeArrowheads="1"/>
              </p:cNvSpPr>
              <p:nvPr/>
            </p:nvSpPr>
            <p:spPr bwMode="auto">
              <a:xfrm rot="-5400000">
                <a:off x="1474" y="1775"/>
                <a:ext cx="1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26" name="Rectangle 404"/>
              <p:cNvSpPr>
                <a:spLocks noChangeArrowheads="1"/>
              </p:cNvSpPr>
              <p:nvPr/>
            </p:nvSpPr>
            <p:spPr bwMode="auto">
              <a:xfrm rot="-5400000">
                <a:off x="1471" y="17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27" name="Rectangle 405"/>
              <p:cNvSpPr>
                <a:spLocks noChangeArrowheads="1"/>
              </p:cNvSpPr>
              <p:nvPr/>
            </p:nvSpPr>
            <p:spPr bwMode="auto">
              <a:xfrm rot="-5400000">
                <a:off x="1470" y="172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8" name="Rectangle 406"/>
              <p:cNvSpPr>
                <a:spLocks noChangeArrowheads="1"/>
              </p:cNvSpPr>
              <p:nvPr/>
            </p:nvSpPr>
            <p:spPr bwMode="auto">
              <a:xfrm rot="-5400000">
                <a:off x="1471" y="169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9" name="Line 407"/>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114930" name="Line 408"/>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114931" name="Line 409"/>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114932" name="Line 410"/>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114933" name="Line 411"/>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114934" name="Line 412"/>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114935" name="Freeform 413"/>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936" name="Freeform 414"/>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937" name="Line 415"/>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114938" name="Rectangle 416"/>
              <p:cNvSpPr>
                <a:spLocks noChangeArrowheads="1"/>
              </p:cNvSpPr>
              <p:nvPr/>
            </p:nvSpPr>
            <p:spPr bwMode="auto">
              <a:xfrm>
                <a:off x="499"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939" name="Rectangle 417"/>
              <p:cNvSpPr>
                <a:spLocks noChangeArrowheads="1"/>
              </p:cNvSpPr>
              <p:nvPr/>
            </p:nvSpPr>
            <p:spPr bwMode="auto">
              <a:xfrm>
                <a:off x="513" y="830"/>
                <a:ext cx="239"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940" name="Freeform 41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114941" name="Freeform 419"/>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114942" name="Rectangle 420"/>
              <p:cNvSpPr>
                <a:spLocks noChangeArrowheads="1"/>
              </p:cNvSpPr>
              <p:nvPr/>
            </p:nvSpPr>
            <p:spPr bwMode="auto">
              <a:xfrm rot="-5400000">
                <a:off x="1077" y="185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43" name="Rectangle 421"/>
              <p:cNvSpPr>
                <a:spLocks noChangeArrowheads="1"/>
              </p:cNvSpPr>
              <p:nvPr/>
            </p:nvSpPr>
            <p:spPr bwMode="auto">
              <a:xfrm rot="-5400000">
                <a:off x="1081" y="182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4" name="Rectangle 422"/>
              <p:cNvSpPr>
                <a:spLocks noChangeArrowheads="1"/>
              </p:cNvSpPr>
              <p:nvPr/>
            </p:nvSpPr>
            <p:spPr bwMode="auto">
              <a:xfrm rot="-5400000">
                <a:off x="1075" y="1784"/>
                <a:ext cx="41"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945" name="Rectangle 423"/>
              <p:cNvSpPr>
                <a:spLocks noChangeArrowheads="1"/>
              </p:cNvSpPr>
              <p:nvPr/>
            </p:nvSpPr>
            <p:spPr bwMode="auto">
              <a:xfrm rot="-5400000">
                <a:off x="1081" y="174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46" name="Rectangle 424"/>
              <p:cNvSpPr>
                <a:spLocks noChangeArrowheads="1"/>
              </p:cNvSpPr>
              <p:nvPr/>
            </p:nvSpPr>
            <p:spPr bwMode="auto">
              <a:xfrm rot="-5400000">
                <a:off x="1082" y="171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7" name="Rectangle 425"/>
              <p:cNvSpPr>
                <a:spLocks noChangeArrowheads="1"/>
              </p:cNvSpPr>
              <p:nvPr/>
            </p:nvSpPr>
            <p:spPr bwMode="auto">
              <a:xfrm rot="-5400000">
                <a:off x="1083" y="167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48" name="Rectangle 426"/>
              <p:cNvSpPr>
                <a:spLocks noChangeArrowheads="1"/>
              </p:cNvSpPr>
              <p:nvPr/>
            </p:nvSpPr>
            <p:spPr bwMode="auto">
              <a:xfrm rot="-5400000">
                <a:off x="1082" y="164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49" name="Rectangle 427"/>
              <p:cNvSpPr>
                <a:spLocks noChangeArrowheads="1"/>
              </p:cNvSpPr>
              <p:nvPr/>
            </p:nvSpPr>
            <p:spPr bwMode="auto">
              <a:xfrm rot="-5400000">
                <a:off x="1091" y="1613"/>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0" name="Rectangle 428"/>
              <p:cNvSpPr>
                <a:spLocks noChangeArrowheads="1"/>
              </p:cNvSpPr>
              <p:nvPr/>
            </p:nvSpPr>
            <p:spPr bwMode="auto">
              <a:xfrm rot="-5400000">
                <a:off x="1087" y="1588"/>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1" name="Rectangle 429"/>
              <p:cNvSpPr>
                <a:spLocks noChangeArrowheads="1"/>
              </p:cNvSpPr>
              <p:nvPr/>
            </p:nvSpPr>
            <p:spPr bwMode="auto">
              <a:xfrm rot="-5400000">
                <a:off x="1086" y="1578"/>
                <a:ext cx="13" cy="62"/>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952" name="Rectangle 430"/>
              <p:cNvSpPr>
                <a:spLocks noChangeArrowheads="1"/>
              </p:cNvSpPr>
              <p:nvPr/>
            </p:nvSpPr>
            <p:spPr bwMode="auto">
              <a:xfrm rot="-5400000">
                <a:off x="1087"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53" name="Rectangle 431"/>
              <p:cNvSpPr>
                <a:spLocks noChangeArrowheads="1"/>
              </p:cNvSpPr>
              <p:nvPr/>
            </p:nvSpPr>
            <p:spPr bwMode="auto">
              <a:xfrm rot="-5400000">
                <a:off x="1082" y="151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54" name="Rectangle 432"/>
              <p:cNvSpPr>
                <a:spLocks noChangeArrowheads="1"/>
              </p:cNvSpPr>
              <p:nvPr/>
            </p:nvSpPr>
            <p:spPr bwMode="auto">
              <a:xfrm rot="-5400000">
                <a:off x="1082" y="148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5" name="Rectangle 433"/>
              <p:cNvSpPr>
                <a:spLocks noChangeArrowheads="1"/>
              </p:cNvSpPr>
              <p:nvPr/>
            </p:nvSpPr>
            <p:spPr bwMode="auto">
              <a:xfrm rot="-5400000">
                <a:off x="1086" y="145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6" name="Rectangle 434"/>
              <p:cNvSpPr>
                <a:spLocks noChangeArrowheads="1"/>
              </p:cNvSpPr>
              <p:nvPr/>
            </p:nvSpPr>
            <p:spPr bwMode="auto">
              <a:xfrm rot="-5400000">
                <a:off x="1082" y="1434"/>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57" name="Rectangle 435"/>
              <p:cNvSpPr>
                <a:spLocks noChangeArrowheads="1"/>
              </p:cNvSpPr>
              <p:nvPr/>
            </p:nvSpPr>
            <p:spPr bwMode="auto">
              <a:xfrm rot="-5400000">
                <a:off x="1083" y="1408"/>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958" name="Rectangle 436"/>
              <p:cNvSpPr>
                <a:spLocks noChangeArrowheads="1"/>
              </p:cNvSpPr>
              <p:nvPr/>
            </p:nvSpPr>
            <p:spPr bwMode="auto">
              <a:xfrm rot="-5400000">
                <a:off x="1088" y="1379"/>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9" name="Rectangle 437"/>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114960" name="Rectangle 438"/>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114961" name="Rectangle 439"/>
              <p:cNvSpPr>
                <a:spLocks noChangeArrowheads="1"/>
              </p:cNvSpPr>
              <p:nvPr/>
            </p:nvSpPr>
            <p:spPr bwMode="auto">
              <a:xfrm>
                <a:off x="1948" y="967"/>
                <a:ext cx="354"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962" name="Freeform 44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114963" name="Freeform 441"/>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114964" name="Rectangle 442"/>
              <p:cNvSpPr>
                <a:spLocks noChangeArrowheads="1"/>
              </p:cNvSpPr>
              <p:nvPr/>
            </p:nvSpPr>
            <p:spPr bwMode="auto">
              <a:xfrm>
                <a:off x="2020" y="1369"/>
                <a:ext cx="43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5" name="Rectangle 443"/>
              <p:cNvSpPr>
                <a:spLocks noChangeArrowheads="1"/>
              </p:cNvSpPr>
              <p:nvPr/>
            </p:nvSpPr>
            <p:spPr bwMode="auto">
              <a:xfrm>
                <a:off x="2029"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966" name="Freeform 44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114967" name="Freeform 445"/>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114968" name="Rectangle 446"/>
              <p:cNvSpPr>
                <a:spLocks noChangeArrowheads="1"/>
              </p:cNvSpPr>
              <p:nvPr/>
            </p:nvSpPr>
            <p:spPr bwMode="auto">
              <a:xfrm>
                <a:off x="2011"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9" name="Rectangle 447"/>
              <p:cNvSpPr>
                <a:spLocks noChangeArrowheads="1"/>
              </p:cNvSpPr>
              <p:nvPr/>
            </p:nvSpPr>
            <p:spPr bwMode="auto">
              <a:xfrm>
                <a:off x="2091"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970" name="Rectangle 448"/>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114971" name="Rectangle 449"/>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114972" name="Rectangle 450"/>
              <p:cNvSpPr>
                <a:spLocks noChangeArrowheads="1"/>
              </p:cNvSpPr>
              <p:nvPr/>
            </p:nvSpPr>
            <p:spPr bwMode="auto">
              <a:xfrm>
                <a:off x="2543" y="2012"/>
                <a:ext cx="172"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973" name="Freeform 451"/>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4" name="Freeform 452"/>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975" name="Freeform 453"/>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6" name="Freeform 454"/>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977" name="Freeform 455"/>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78" name="Freeform 456"/>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79" name="Freeform 457"/>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0" name="Freeform 458"/>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114981" name="Freeform 459"/>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2" name="Freeform 460"/>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3" name="Freeform 461"/>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84" name="Freeform 462"/>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5" name="Freeform 463"/>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86" name="Freeform 464"/>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7" name="Line 465"/>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114988" name="Line 466"/>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114989" name="Line 467"/>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114990" name="Freeform 468"/>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114991" name="Line 469"/>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114992" name="Line 470"/>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114993" name="Line 471"/>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114994" name="Rectangle 472"/>
              <p:cNvSpPr>
                <a:spLocks noChangeArrowheads="1"/>
              </p:cNvSpPr>
              <p:nvPr/>
            </p:nvSpPr>
            <p:spPr bwMode="auto">
              <a:xfrm>
                <a:off x="2127"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995" name="Rectangle 473"/>
              <p:cNvSpPr>
                <a:spLocks noChangeArrowheads="1"/>
              </p:cNvSpPr>
              <p:nvPr/>
            </p:nvSpPr>
            <p:spPr bwMode="auto">
              <a:xfrm>
                <a:off x="2113"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996" name="Rectangle 474"/>
              <p:cNvSpPr>
                <a:spLocks noChangeArrowheads="1"/>
              </p:cNvSpPr>
              <p:nvPr/>
            </p:nvSpPr>
            <p:spPr bwMode="auto">
              <a:xfrm rot="-5400000">
                <a:off x="2243" y="1740"/>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997" name="Rectangle 475"/>
              <p:cNvSpPr>
                <a:spLocks noChangeArrowheads="1"/>
              </p:cNvSpPr>
              <p:nvPr/>
            </p:nvSpPr>
            <p:spPr bwMode="auto">
              <a:xfrm rot="-5400000">
                <a:off x="2246" y="171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998" name="Rectangle 476"/>
              <p:cNvSpPr>
                <a:spLocks noChangeArrowheads="1"/>
              </p:cNvSpPr>
              <p:nvPr/>
            </p:nvSpPr>
            <p:spPr bwMode="auto">
              <a:xfrm rot="-5400000">
                <a:off x="2244" y="1695"/>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999" name="Rectangle 477"/>
              <p:cNvSpPr>
                <a:spLocks noChangeArrowheads="1"/>
              </p:cNvSpPr>
              <p:nvPr/>
            </p:nvSpPr>
            <p:spPr bwMode="auto">
              <a:xfrm rot="-5400000">
                <a:off x="2238" y="1671"/>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5000" name="Rectangle 478"/>
              <p:cNvSpPr>
                <a:spLocks noChangeArrowheads="1"/>
              </p:cNvSpPr>
              <p:nvPr/>
            </p:nvSpPr>
            <p:spPr bwMode="auto">
              <a:xfrm rot="-5400000">
                <a:off x="2242" y="1647"/>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114696" name="Rectangle 479"/>
            <p:cNvSpPr>
              <a:spLocks noChangeArrowheads="1"/>
            </p:cNvSpPr>
            <p:nvPr/>
          </p:nvSpPr>
          <p:spPr bwMode="auto">
            <a:xfrm rot="-5400000">
              <a:off x="2237" y="1624"/>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697" name="Rectangle 480"/>
            <p:cNvSpPr>
              <a:spLocks noChangeArrowheads="1"/>
            </p:cNvSpPr>
            <p:nvPr/>
          </p:nvSpPr>
          <p:spPr bwMode="auto">
            <a:xfrm rot="-5400000">
              <a:off x="2239" y="1593"/>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698" name="Rectangle 481"/>
            <p:cNvSpPr>
              <a:spLocks noChangeArrowheads="1"/>
            </p:cNvSpPr>
            <p:nvPr/>
          </p:nvSpPr>
          <p:spPr bwMode="auto">
            <a:xfrm rot="-5400000">
              <a:off x="2246" y="1572"/>
              <a:ext cx="10"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699" name="Rectangle 482"/>
            <p:cNvSpPr>
              <a:spLocks noChangeArrowheads="1"/>
            </p:cNvSpPr>
            <p:nvPr/>
          </p:nvSpPr>
          <p:spPr bwMode="auto">
            <a:xfrm rot="-5400000">
              <a:off x="2310" y="1768"/>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700" name="Rectangle 483"/>
            <p:cNvSpPr>
              <a:spLocks noChangeArrowheads="1"/>
            </p:cNvSpPr>
            <p:nvPr/>
          </p:nvSpPr>
          <p:spPr bwMode="auto">
            <a:xfrm rot="-5400000">
              <a:off x="2304" y="1742"/>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701" name="Rectangle 484"/>
            <p:cNvSpPr>
              <a:spLocks noChangeArrowheads="1"/>
            </p:cNvSpPr>
            <p:nvPr/>
          </p:nvSpPr>
          <p:spPr bwMode="auto">
            <a:xfrm rot="-5400000">
              <a:off x="2308" y="1720"/>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702" name="Rectangle 485"/>
            <p:cNvSpPr>
              <a:spLocks noChangeArrowheads="1"/>
            </p:cNvSpPr>
            <p:nvPr/>
          </p:nvSpPr>
          <p:spPr bwMode="auto">
            <a:xfrm rot="-5400000">
              <a:off x="2304" y="169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3" name="Rectangle 486"/>
            <p:cNvSpPr>
              <a:spLocks noChangeArrowheads="1"/>
            </p:cNvSpPr>
            <p:nvPr/>
          </p:nvSpPr>
          <p:spPr bwMode="auto">
            <a:xfrm rot="-5400000">
              <a:off x="2309" y="1675"/>
              <a:ext cx="1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704" name="Rectangle 487"/>
            <p:cNvSpPr>
              <a:spLocks noChangeArrowheads="1"/>
            </p:cNvSpPr>
            <p:nvPr/>
          </p:nvSpPr>
          <p:spPr bwMode="auto">
            <a:xfrm rot="-5400000">
              <a:off x="2308" y="166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705" name="Rectangle 488"/>
            <p:cNvSpPr>
              <a:spLocks noChangeArrowheads="1"/>
            </p:cNvSpPr>
            <p:nvPr/>
          </p:nvSpPr>
          <p:spPr bwMode="auto">
            <a:xfrm rot="-5400000">
              <a:off x="2304" y="163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706" name="Rectangle 489"/>
            <p:cNvSpPr>
              <a:spLocks noChangeArrowheads="1"/>
            </p:cNvSpPr>
            <p:nvPr/>
          </p:nvSpPr>
          <p:spPr bwMode="auto">
            <a:xfrm rot="-5400000">
              <a:off x="2305" y="1605"/>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707" name="Rectangle 490"/>
            <p:cNvSpPr>
              <a:spLocks noChangeArrowheads="1"/>
            </p:cNvSpPr>
            <p:nvPr/>
          </p:nvSpPr>
          <p:spPr bwMode="auto">
            <a:xfrm rot="-5400000">
              <a:off x="2304" y="157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8" name="Rectangle 491"/>
            <p:cNvSpPr>
              <a:spLocks noChangeArrowheads="1"/>
            </p:cNvSpPr>
            <p:nvPr/>
          </p:nvSpPr>
          <p:spPr bwMode="auto">
            <a:xfrm rot="-5400000">
              <a:off x="2305" y="1549"/>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709" name="Freeform 49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710" name="Freeform 49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711" name="Freeform 49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12" name="Freeform 49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13" name="Freeform 49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114714" name="Freeform 49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114715" name="Freeform 49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716" name="Freeform 49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717" name="Freeform 50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114718" name="Freeform 50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114719" name="Freeform 50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20" name="Freeform 50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21" name="Rectangle 50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114722" name="Rectangle 50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114723" name="Rectangle 506"/>
            <p:cNvSpPr>
              <a:spLocks noChangeArrowheads="1"/>
            </p:cNvSpPr>
            <p:nvPr/>
          </p:nvSpPr>
          <p:spPr bwMode="auto">
            <a:xfrm rot="5400000">
              <a:off x="1742"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4" name="Rectangle 507"/>
            <p:cNvSpPr>
              <a:spLocks noChangeArrowheads="1"/>
            </p:cNvSpPr>
            <p:nvPr/>
          </p:nvSpPr>
          <p:spPr bwMode="auto">
            <a:xfrm rot="5400000">
              <a:off x="1747" y="1794"/>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25" name="Rectangle 508"/>
            <p:cNvSpPr>
              <a:spLocks noChangeArrowheads="1"/>
            </p:cNvSpPr>
            <p:nvPr/>
          </p:nvSpPr>
          <p:spPr bwMode="auto">
            <a:xfrm rot="5400000">
              <a:off x="1745" y="182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6" name="Rectangle 509"/>
            <p:cNvSpPr>
              <a:spLocks noChangeArrowheads="1"/>
            </p:cNvSpPr>
            <p:nvPr/>
          </p:nvSpPr>
          <p:spPr bwMode="auto">
            <a:xfrm rot="5400000">
              <a:off x="1746" y="185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27" name="Rectangle 510"/>
            <p:cNvSpPr>
              <a:spLocks noChangeArrowheads="1"/>
            </p:cNvSpPr>
            <p:nvPr/>
          </p:nvSpPr>
          <p:spPr bwMode="auto">
            <a:xfrm rot="5400000">
              <a:off x="1752" y="187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28" name="Rectangle 511"/>
            <p:cNvSpPr>
              <a:spLocks noChangeArrowheads="1"/>
            </p:cNvSpPr>
            <p:nvPr/>
          </p:nvSpPr>
          <p:spPr bwMode="auto">
            <a:xfrm rot="5400000">
              <a:off x="1680"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29" name="Rectangle 512"/>
            <p:cNvSpPr>
              <a:spLocks noChangeArrowheads="1"/>
            </p:cNvSpPr>
            <p:nvPr/>
          </p:nvSpPr>
          <p:spPr bwMode="auto">
            <a:xfrm rot="5400000">
              <a:off x="1692" y="1789"/>
              <a:ext cx="1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730" name="Rectangle 513"/>
            <p:cNvSpPr>
              <a:spLocks noChangeArrowheads="1"/>
            </p:cNvSpPr>
            <p:nvPr/>
          </p:nvSpPr>
          <p:spPr bwMode="auto">
            <a:xfrm rot="5400000">
              <a:off x="1683" y="1812"/>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31" name="Rectangle 514"/>
            <p:cNvSpPr>
              <a:spLocks noChangeArrowheads="1"/>
            </p:cNvSpPr>
            <p:nvPr/>
          </p:nvSpPr>
          <p:spPr bwMode="auto">
            <a:xfrm rot="5400000">
              <a:off x="1685" y="1842"/>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732" name="Rectangle 515"/>
            <p:cNvSpPr>
              <a:spLocks noChangeArrowheads="1"/>
            </p:cNvSpPr>
            <p:nvPr/>
          </p:nvSpPr>
          <p:spPr bwMode="auto">
            <a:xfrm rot="5400000">
              <a:off x="1684" y="1867"/>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3" name="Rectangle 516"/>
            <p:cNvSpPr>
              <a:spLocks noChangeArrowheads="1"/>
            </p:cNvSpPr>
            <p:nvPr/>
          </p:nvSpPr>
          <p:spPr bwMode="auto">
            <a:xfrm rot="5400000">
              <a:off x="1722" y="1419"/>
              <a:ext cx="3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734" name="Rectangle 517"/>
            <p:cNvSpPr>
              <a:spLocks noChangeArrowheads="1"/>
            </p:cNvSpPr>
            <p:nvPr/>
          </p:nvSpPr>
          <p:spPr bwMode="auto">
            <a:xfrm rot="5400000">
              <a:off x="1724" y="145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35" name="Rectangle 518"/>
            <p:cNvSpPr>
              <a:spLocks noChangeArrowheads="1"/>
            </p:cNvSpPr>
            <p:nvPr/>
          </p:nvSpPr>
          <p:spPr bwMode="auto">
            <a:xfrm rot="5400000">
              <a:off x="1724" y="148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36" name="Rectangle 519"/>
            <p:cNvSpPr>
              <a:spLocks noChangeArrowheads="1"/>
            </p:cNvSpPr>
            <p:nvPr/>
          </p:nvSpPr>
          <p:spPr bwMode="auto">
            <a:xfrm rot="5400000">
              <a:off x="1723" y="151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37" name="Rectangle 520"/>
            <p:cNvSpPr>
              <a:spLocks noChangeArrowheads="1"/>
            </p:cNvSpPr>
            <p:nvPr/>
          </p:nvSpPr>
          <p:spPr bwMode="auto">
            <a:xfrm rot="5400000">
              <a:off x="1730" y="153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38" name="Rectangle 521"/>
            <p:cNvSpPr>
              <a:spLocks noChangeArrowheads="1"/>
            </p:cNvSpPr>
            <p:nvPr/>
          </p:nvSpPr>
          <p:spPr bwMode="auto">
            <a:xfrm rot="5400000">
              <a:off x="1724" y="15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9" name="Rectangle 522"/>
            <p:cNvSpPr>
              <a:spLocks noChangeArrowheads="1"/>
            </p:cNvSpPr>
            <p:nvPr/>
          </p:nvSpPr>
          <p:spPr bwMode="auto">
            <a:xfrm rot="-5400000">
              <a:off x="2984" y="162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40" name="Rectangle 523"/>
            <p:cNvSpPr>
              <a:spLocks noChangeArrowheads="1"/>
            </p:cNvSpPr>
            <p:nvPr/>
          </p:nvSpPr>
          <p:spPr bwMode="auto">
            <a:xfrm rot="-5400000">
              <a:off x="2988" y="1593"/>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1" name="Rectangle 524"/>
            <p:cNvSpPr>
              <a:spLocks noChangeArrowheads="1"/>
            </p:cNvSpPr>
            <p:nvPr/>
          </p:nvSpPr>
          <p:spPr bwMode="auto">
            <a:xfrm rot="-5400000">
              <a:off x="2988" y="156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2" name="Rectangle 525"/>
            <p:cNvSpPr>
              <a:spLocks noChangeArrowheads="1"/>
            </p:cNvSpPr>
            <p:nvPr/>
          </p:nvSpPr>
          <p:spPr bwMode="auto">
            <a:xfrm rot="-5400000">
              <a:off x="2988" y="153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3" name="Rectangle 526"/>
            <p:cNvSpPr>
              <a:spLocks noChangeArrowheads="1"/>
            </p:cNvSpPr>
            <p:nvPr/>
          </p:nvSpPr>
          <p:spPr bwMode="auto">
            <a:xfrm rot="-5400000">
              <a:off x="2988" y="150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44" name="Rectangle 527"/>
            <p:cNvSpPr>
              <a:spLocks noChangeArrowheads="1"/>
            </p:cNvSpPr>
            <p:nvPr/>
          </p:nvSpPr>
          <p:spPr bwMode="auto">
            <a:xfrm rot="-5400000">
              <a:off x="2992" y="147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45" name="Rectangle 528"/>
            <p:cNvSpPr>
              <a:spLocks noChangeArrowheads="1"/>
            </p:cNvSpPr>
            <p:nvPr/>
          </p:nvSpPr>
          <p:spPr bwMode="auto">
            <a:xfrm rot="-5400000">
              <a:off x="2986" y="1458"/>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46" name="Rectangle 529"/>
            <p:cNvSpPr>
              <a:spLocks noChangeArrowheads="1"/>
            </p:cNvSpPr>
            <p:nvPr/>
          </p:nvSpPr>
          <p:spPr bwMode="auto">
            <a:xfrm rot="-5400000">
              <a:off x="2988" y="1430"/>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7" name="Rectangle 530"/>
            <p:cNvSpPr>
              <a:spLocks noChangeArrowheads="1"/>
            </p:cNvSpPr>
            <p:nvPr/>
          </p:nvSpPr>
          <p:spPr bwMode="auto">
            <a:xfrm rot="-5400000">
              <a:off x="2993" y="1409"/>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748" name="Rectangle 531"/>
            <p:cNvSpPr>
              <a:spLocks noChangeArrowheads="1"/>
            </p:cNvSpPr>
            <p:nvPr/>
          </p:nvSpPr>
          <p:spPr bwMode="auto">
            <a:xfrm rot="-5400000">
              <a:off x="2987" y="138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9" name="Rectangle 532"/>
            <p:cNvSpPr>
              <a:spLocks noChangeArrowheads="1"/>
            </p:cNvSpPr>
            <p:nvPr/>
          </p:nvSpPr>
          <p:spPr bwMode="auto">
            <a:xfrm rot="-5400000">
              <a:off x="2989" y="135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0" name="Rectangle 533"/>
            <p:cNvSpPr>
              <a:spLocks noChangeArrowheads="1"/>
            </p:cNvSpPr>
            <p:nvPr/>
          </p:nvSpPr>
          <p:spPr bwMode="auto">
            <a:xfrm rot="-5400000">
              <a:off x="2958" y="1831"/>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1" name="Rectangle 534"/>
            <p:cNvSpPr>
              <a:spLocks noChangeArrowheads="1"/>
            </p:cNvSpPr>
            <p:nvPr/>
          </p:nvSpPr>
          <p:spPr bwMode="auto">
            <a:xfrm rot="-5400000">
              <a:off x="2962" y="1798"/>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52" name="Rectangle 535"/>
            <p:cNvSpPr>
              <a:spLocks noChangeArrowheads="1"/>
            </p:cNvSpPr>
            <p:nvPr/>
          </p:nvSpPr>
          <p:spPr bwMode="auto">
            <a:xfrm rot="-5400000">
              <a:off x="2961" y="17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3" name="Rectangle 536"/>
            <p:cNvSpPr>
              <a:spLocks noChangeArrowheads="1"/>
            </p:cNvSpPr>
            <p:nvPr/>
          </p:nvSpPr>
          <p:spPr bwMode="auto">
            <a:xfrm rot="-5400000">
              <a:off x="2960" y="1742"/>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54" name="Rectangle 537"/>
            <p:cNvSpPr>
              <a:spLocks noChangeArrowheads="1"/>
            </p:cNvSpPr>
            <p:nvPr/>
          </p:nvSpPr>
          <p:spPr bwMode="auto">
            <a:xfrm rot="-5400000">
              <a:off x="2964" y="1715"/>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55" name="Rectangle 538"/>
            <p:cNvSpPr>
              <a:spLocks noChangeArrowheads="1"/>
            </p:cNvSpPr>
            <p:nvPr/>
          </p:nvSpPr>
          <p:spPr bwMode="auto">
            <a:xfrm rot="-5400000">
              <a:off x="3019" y="1860"/>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6" name="Rectangle 539"/>
            <p:cNvSpPr>
              <a:spLocks noChangeArrowheads="1"/>
            </p:cNvSpPr>
            <p:nvPr/>
          </p:nvSpPr>
          <p:spPr bwMode="auto">
            <a:xfrm rot="-5400000">
              <a:off x="3021" y="1829"/>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57" name="Rectangle 540"/>
            <p:cNvSpPr>
              <a:spLocks noChangeArrowheads="1"/>
            </p:cNvSpPr>
            <p:nvPr/>
          </p:nvSpPr>
          <p:spPr bwMode="auto">
            <a:xfrm rot="-5400000">
              <a:off x="3021" y="1796"/>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758" name="Rectangle 541"/>
            <p:cNvSpPr>
              <a:spLocks noChangeArrowheads="1"/>
            </p:cNvSpPr>
            <p:nvPr/>
          </p:nvSpPr>
          <p:spPr bwMode="auto">
            <a:xfrm rot="-5400000">
              <a:off x="3027" y="1772"/>
              <a:ext cx="1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59" name="Rectangle 542"/>
            <p:cNvSpPr>
              <a:spLocks noChangeArrowheads="1"/>
            </p:cNvSpPr>
            <p:nvPr/>
          </p:nvSpPr>
          <p:spPr bwMode="auto">
            <a:xfrm rot="-5400000">
              <a:off x="3023" y="175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60" name="Rectangle 543"/>
            <p:cNvSpPr>
              <a:spLocks noChangeArrowheads="1"/>
            </p:cNvSpPr>
            <p:nvPr/>
          </p:nvSpPr>
          <p:spPr bwMode="auto">
            <a:xfrm rot="-5400000">
              <a:off x="3022" y="172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61" name="Rectangle 544"/>
            <p:cNvSpPr>
              <a:spLocks noChangeArrowheads="1"/>
            </p:cNvSpPr>
            <p:nvPr/>
          </p:nvSpPr>
          <p:spPr bwMode="auto">
            <a:xfrm rot="-5400000">
              <a:off x="3023" y="1693"/>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62" name="Line 54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114763" name="Line 54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114764" name="Line 54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114765" name="Line 54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114766" name="Line 54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114767" name="Line 55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114768" name="Freeform 55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769" name="Freeform 55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770" name="Line 55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114771" name="Rectangle 554"/>
            <p:cNvSpPr>
              <a:spLocks noChangeArrowheads="1"/>
            </p:cNvSpPr>
            <p:nvPr/>
          </p:nvSpPr>
          <p:spPr bwMode="auto">
            <a:xfrm>
              <a:off x="2046"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772" name="Rectangle 555"/>
            <p:cNvSpPr>
              <a:spLocks noChangeArrowheads="1"/>
            </p:cNvSpPr>
            <p:nvPr/>
          </p:nvSpPr>
          <p:spPr bwMode="auto">
            <a:xfrm>
              <a:off x="2060" y="830"/>
              <a:ext cx="239" cy="5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773" name="Freeform 55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114774" name="Freeform 55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114775" name="Rectangle 558"/>
            <p:cNvSpPr>
              <a:spLocks noChangeArrowheads="1"/>
            </p:cNvSpPr>
            <p:nvPr/>
          </p:nvSpPr>
          <p:spPr bwMode="auto">
            <a:xfrm rot="-5400000">
              <a:off x="2626" y="1850"/>
              <a:ext cx="3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76" name="Rectangle 559"/>
            <p:cNvSpPr>
              <a:spLocks noChangeArrowheads="1"/>
            </p:cNvSpPr>
            <p:nvPr/>
          </p:nvSpPr>
          <p:spPr bwMode="auto">
            <a:xfrm rot="-5400000">
              <a:off x="2630" y="181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77" name="Rectangle 560"/>
            <p:cNvSpPr>
              <a:spLocks noChangeArrowheads="1"/>
            </p:cNvSpPr>
            <p:nvPr/>
          </p:nvSpPr>
          <p:spPr bwMode="auto">
            <a:xfrm rot="-5400000">
              <a:off x="2623" y="1775"/>
              <a:ext cx="4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778" name="Rectangle 561"/>
            <p:cNvSpPr>
              <a:spLocks noChangeArrowheads="1"/>
            </p:cNvSpPr>
            <p:nvPr/>
          </p:nvSpPr>
          <p:spPr bwMode="auto">
            <a:xfrm rot="-5400000">
              <a:off x="2630" y="173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79" name="Rectangle 562"/>
            <p:cNvSpPr>
              <a:spLocks noChangeArrowheads="1"/>
            </p:cNvSpPr>
            <p:nvPr/>
          </p:nvSpPr>
          <p:spPr bwMode="auto">
            <a:xfrm rot="-5400000">
              <a:off x="2634" y="170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0" name="Rectangle 563"/>
            <p:cNvSpPr>
              <a:spLocks noChangeArrowheads="1"/>
            </p:cNvSpPr>
            <p:nvPr/>
          </p:nvSpPr>
          <p:spPr bwMode="auto">
            <a:xfrm rot="-5400000">
              <a:off x="2630" y="16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1" name="Rectangle 564"/>
            <p:cNvSpPr>
              <a:spLocks noChangeArrowheads="1"/>
            </p:cNvSpPr>
            <p:nvPr/>
          </p:nvSpPr>
          <p:spPr bwMode="auto">
            <a:xfrm rot="-5400000">
              <a:off x="2630" y="1642"/>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82" name="Rectangle 565"/>
            <p:cNvSpPr>
              <a:spLocks noChangeArrowheads="1"/>
            </p:cNvSpPr>
            <p:nvPr/>
          </p:nvSpPr>
          <p:spPr bwMode="auto">
            <a:xfrm rot="-5400000">
              <a:off x="2634" y="161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3" name="Rectangle 566"/>
            <p:cNvSpPr>
              <a:spLocks noChangeArrowheads="1"/>
            </p:cNvSpPr>
            <p:nvPr/>
          </p:nvSpPr>
          <p:spPr bwMode="auto">
            <a:xfrm rot="-5400000">
              <a:off x="2635" y="1588"/>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4" name="Rectangle 567"/>
            <p:cNvSpPr>
              <a:spLocks noChangeArrowheads="1"/>
            </p:cNvSpPr>
            <p:nvPr/>
          </p:nvSpPr>
          <p:spPr bwMode="auto">
            <a:xfrm rot="-5400000">
              <a:off x="2635" y="1575"/>
              <a:ext cx="14" cy="63"/>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785" name="Rectangle 568"/>
            <p:cNvSpPr>
              <a:spLocks noChangeArrowheads="1"/>
            </p:cNvSpPr>
            <p:nvPr/>
          </p:nvSpPr>
          <p:spPr bwMode="auto">
            <a:xfrm rot="-5400000">
              <a:off x="2626"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86" name="Rectangle 569"/>
            <p:cNvSpPr>
              <a:spLocks noChangeArrowheads="1"/>
            </p:cNvSpPr>
            <p:nvPr/>
          </p:nvSpPr>
          <p:spPr bwMode="auto">
            <a:xfrm rot="-5400000">
              <a:off x="2630" y="1510"/>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7" name="Rectangle 570"/>
            <p:cNvSpPr>
              <a:spLocks noChangeArrowheads="1"/>
            </p:cNvSpPr>
            <p:nvPr/>
          </p:nvSpPr>
          <p:spPr bwMode="auto">
            <a:xfrm rot="-5400000">
              <a:off x="2630" y="1479"/>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8" name="Rectangle 571"/>
            <p:cNvSpPr>
              <a:spLocks noChangeArrowheads="1"/>
            </p:cNvSpPr>
            <p:nvPr/>
          </p:nvSpPr>
          <p:spPr bwMode="auto">
            <a:xfrm rot="-5400000">
              <a:off x="2635" y="145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9" name="Rectangle 572"/>
            <p:cNvSpPr>
              <a:spLocks noChangeArrowheads="1"/>
            </p:cNvSpPr>
            <p:nvPr/>
          </p:nvSpPr>
          <p:spPr bwMode="auto">
            <a:xfrm rot="-5400000">
              <a:off x="2630" y="14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90" name="Rectangle 573"/>
            <p:cNvSpPr>
              <a:spLocks noChangeArrowheads="1"/>
            </p:cNvSpPr>
            <p:nvPr/>
          </p:nvSpPr>
          <p:spPr bwMode="auto">
            <a:xfrm rot="-5400000">
              <a:off x="2632" y="140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791" name="Rectangle 574"/>
            <p:cNvSpPr>
              <a:spLocks noChangeArrowheads="1"/>
            </p:cNvSpPr>
            <p:nvPr/>
          </p:nvSpPr>
          <p:spPr bwMode="auto">
            <a:xfrm rot="-5400000">
              <a:off x="2635" y="1382"/>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92" name="Freeform 57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114793" name="Freeform 57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114794" name="Rectangle 577"/>
            <p:cNvSpPr>
              <a:spLocks noChangeArrowheads="1"/>
            </p:cNvSpPr>
            <p:nvPr/>
          </p:nvSpPr>
          <p:spPr bwMode="auto">
            <a:xfrm>
              <a:off x="42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114795" name="Rectangle 578"/>
            <p:cNvSpPr>
              <a:spLocks noChangeArrowheads="1"/>
            </p:cNvSpPr>
            <p:nvPr/>
          </p:nvSpPr>
          <p:spPr bwMode="auto">
            <a:xfrm>
              <a:off x="203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114796" name="Freeform 57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114797" name="Freeform 58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114798" name="Freeform 58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799" name="Freeform 58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800" name="Rectangle 583"/>
            <p:cNvSpPr>
              <a:spLocks noChangeArrowheads="1"/>
            </p:cNvSpPr>
            <p:nvPr/>
          </p:nvSpPr>
          <p:spPr bwMode="auto">
            <a:xfrm>
              <a:off x="1349" y="2233"/>
              <a:ext cx="193" cy="99"/>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114693" name="Rectangle 585"/>
          <p:cNvSpPr>
            <a:spLocks noChangeArrowheads="1"/>
          </p:cNvSpPr>
          <p:nvPr/>
        </p:nvSpPr>
        <p:spPr bwMode="auto">
          <a:xfrm>
            <a:off x="0" y="5405438"/>
            <a:ext cx="7881938" cy="800100"/>
          </a:xfrm>
          <a:prstGeom prst="rect">
            <a:avLst/>
          </a:prstGeom>
          <a:noFill/>
          <a:ln w="9525">
            <a:noFill/>
            <a:miter lim="800000"/>
            <a:headEnd/>
            <a:tailEnd/>
          </a:ln>
        </p:spPr>
        <p:txBody>
          <a:bodyPr/>
          <a:lstStyle/>
          <a:p>
            <a:pPr marL="176213" indent="-176213">
              <a:spcBef>
                <a:spcPct val="20000"/>
              </a:spcBef>
              <a:buFontTx/>
              <a:buChar char="•"/>
            </a:pPr>
            <a:r>
              <a:rPr lang="en-US" altLang="zh-CN" sz="2000" i="0">
                <a:ea typeface="宋体" pitchFamily="2" charset="-122"/>
              </a:rPr>
              <a:t>Uses </a:t>
            </a:r>
            <a:r>
              <a:rPr lang="en-US" altLang="zh-CN" sz="2000">
                <a:ea typeface="宋体" pitchFamily="2" charset="-122"/>
              </a:rPr>
              <a:t>callbacks</a:t>
            </a:r>
            <a:r>
              <a:rPr lang="en-US" altLang="zh-CN" sz="2000" i="0">
                <a:ea typeface="宋体" pitchFamily="2" charset="-122"/>
              </a:rPr>
              <a:t> to manage component instances </a:t>
            </a:r>
          </a:p>
          <a:p>
            <a:pPr marL="519113" lvl="1" indent="-176213">
              <a:spcBef>
                <a:spcPct val="20000"/>
              </a:spcBef>
              <a:buFontTx/>
              <a:buChar char="–"/>
            </a:pPr>
            <a:r>
              <a:rPr lang="en-US" altLang="zh-CN" sz="2000" i="0">
                <a:ea typeface="宋体" pitchFamily="2" charset="-122"/>
              </a:rPr>
              <a:t>e.g., session states, activation, deactivation, etc.</a:t>
            </a: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smtClean="0">
                <a:ea typeface="宋体" pitchFamily="2" charset="-122"/>
              </a:rPr>
              <a:t>Overview of CORBA 2.x Standard</a:t>
            </a:r>
          </a:p>
        </p:txBody>
      </p:sp>
      <p:sp>
        <p:nvSpPr>
          <p:cNvPr id="80899" name="Rectangle 4"/>
          <p:cNvSpPr>
            <a:spLocks noChangeArrowheads="1"/>
          </p:cNvSpPr>
          <p:nvPr/>
        </p:nvSpPr>
        <p:spPr bwMode="auto">
          <a:xfrm>
            <a:off x="71438" y="990600"/>
            <a:ext cx="8958262" cy="976313"/>
          </a:xfrm>
          <a:prstGeom prst="rect">
            <a:avLst/>
          </a:prstGeom>
          <a:solidFill>
            <a:schemeClr val="bg1"/>
          </a:solidFill>
          <a:ln w="9525">
            <a:noFill/>
            <a:miter lim="800000"/>
            <a:headEnd/>
            <a:tailEnd/>
          </a:ln>
        </p:spPr>
        <p:txBody>
          <a:bodyPr>
            <a:spAutoFit/>
          </a:bodyPr>
          <a:lstStyle/>
          <a:p>
            <a:pPr marL="115888" indent="-115888">
              <a:spcBef>
                <a:spcPct val="0"/>
              </a:spcBef>
              <a:buFontTx/>
              <a:buChar char="•"/>
            </a:pPr>
            <a:r>
              <a:rPr lang="en-US" altLang="zh-CN" sz="2000" i="0">
                <a:latin typeface="Arial Unicode MS" pitchFamily="34" charset="-128"/>
                <a:ea typeface="宋体" pitchFamily="2" charset="-122"/>
              </a:rPr>
              <a:t>CORBA 2.x is DOC middleware that shields applications from </a:t>
            </a:r>
            <a:r>
              <a:rPr lang="en-US" altLang="zh-CN" sz="2000">
                <a:latin typeface="Arial Unicode MS" pitchFamily="34" charset="-128"/>
                <a:ea typeface="宋体" pitchFamily="2" charset="-122"/>
              </a:rPr>
              <a:t>dependencies </a:t>
            </a:r>
            <a:r>
              <a:rPr lang="en-US" altLang="zh-CN" sz="2000" i="0">
                <a:latin typeface="Arial Unicode MS" pitchFamily="34" charset="-128"/>
                <a:ea typeface="宋体" pitchFamily="2" charset="-122"/>
              </a:rPr>
              <a:t>on heterogeneous platforms</a:t>
            </a:r>
          </a:p>
          <a:p>
            <a:pPr marL="339725" lvl="1" indent="-109538">
              <a:spcBef>
                <a:spcPct val="0"/>
              </a:spcBef>
              <a:buFontTx/>
              <a:buChar char="•"/>
            </a:pPr>
            <a:r>
              <a:rPr lang="en-US" altLang="zh-CN">
                <a:latin typeface="Arial Unicode MS" pitchFamily="34" charset="-128"/>
                <a:ea typeface="宋体" pitchFamily="2" charset="-122"/>
              </a:rPr>
              <a:t>e.g.,</a:t>
            </a:r>
            <a:r>
              <a:rPr lang="en-US" altLang="zh-CN" i="0">
                <a:latin typeface="Arial Unicode MS" pitchFamily="34" charset="-128"/>
                <a:ea typeface="宋体" pitchFamily="2" charset="-122"/>
              </a:rPr>
              <a:t> languages, operating systems, networking protocols, hardware</a:t>
            </a:r>
          </a:p>
        </p:txBody>
      </p:sp>
      <p:sp>
        <p:nvSpPr>
          <p:cNvPr id="80900" name="Rectangle 5"/>
          <p:cNvSpPr>
            <a:spLocks noChangeArrowheads="1"/>
          </p:cNvSpPr>
          <p:nvPr/>
        </p:nvSpPr>
        <p:spPr bwMode="auto">
          <a:xfrm>
            <a:off x="5356225" y="2105025"/>
            <a:ext cx="3778250" cy="3943350"/>
          </a:xfrm>
          <a:prstGeom prst="rect">
            <a:avLst/>
          </a:prstGeom>
          <a:noFill/>
          <a:ln w="9525">
            <a:noFill/>
            <a:miter lim="800000"/>
            <a:headEnd/>
            <a:tailEnd/>
          </a:ln>
        </p:spPr>
        <p:txBody>
          <a:bodyPr lIns="92075" tIns="46038" rIns="92075" bIns="46038">
            <a:spAutoFit/>
          </a:bodyPr>
          <a:lstStyle/>
          <a:p>
            <a:pPr marL="115888" indent="-115888">
              <a:buClr>
                <a:schemeClr val="tx1"/>
              </a:buClr>
              <a:buFontTx/>
              <a:buChar char="•"/>
            </a:pPr>
            <a:r>
              <a:rPr lang="en-US" altLang="zh-CN" i="0">
                <a:ea typeface="宋体" pitchFamily="2" charset="-122"/>
              </a:rPr>
              <a:t>CORBA 2.x automates</a:t>
            </a:r>
          </a:p>
          <a:p>
            <a:pPr marL="400050" lvl="1" indent="-166688">
              <a:buClr>
                <a:schemeClr val="tx1"/>
              </a:buClr>
              <a:buSzPct val="80000"/>
              <a:buFont typeface="Arial" charset="0"/>
              <a:buChar char="–"/>
            </a:pPr>
            <a:r>
              <a:rPr lang="en-US" altLang="zh-CN" i="0">
                <a:ea typeface="宋体" pitchFamily="2" charset="-122"/>
              </a:rPr>
              <a:t>Object location </a:t>
            </a:r>
          </a:p>
          <a:p>
            <a:pPr marL="400050" lvl="1" indent="-166688">
              <a:buClr>
                <a:schemeClr val="tx1"/>
              </a:buClr>
              <a:buSzPct val="80000"/>
              <a:buFont typeface="Arial" charset="0"/>
              <a:buChar char="–"/>
            </a:pPr>
            <a:r>
              <a:rPr lang="en-US" altLang="zh-CN" i="0">
                <a:ea typeface="宋体" pitchFamily="2" charset="-122"/>
              </a:rPr>
              <a:t>Connection &amp; memory mgmt.</a:t>
            </a:r>
          </a:p>
          <a:p>
            <a:pPr marL="400050" lvl="1" indent="-166688">
              <a:buClr>
                <a:schemeClr val="tx1"/>
              </a:buClr>
              <a:buSzPct val="80000"/>
              <a:buFont typeface="Arial" charset="0"/>
              <a:buChar char="–"/>
            </a:pPr>
            <a:r>
              <a:rPr lang="en-US" altLang="zh-CN" i="0">
                <a:ea typeface="宋体" pitchFamily="2" charset="-122"/>
              </a:rPr>
              <a:t>Parameter (de)marshaling</a:t>
            </a:r>
          </a:p>
          <a:p>
            <a:pPr marL="400050" lvl="1" indent="-166688">
              <a:buClr>
                <a:schemeClr val="tx1"/>
              </a:buClr>
              <a:buSzPct val="80000"/>
              <a:buFont typeface="Arial" charset="0"/>
              <a:buChar char="–"/>
            </a:pPr>
            <a:r>
              <a:rPr lang="en-US" altLang="zh-CN" i="0">
                <a:ea typeface="宋体" pitchFamily="2" charset="-122"/>
              </a:rPr>
              <a:t>Event &amp; request   demultiplexing</a:t>
            </a:r>
          </a:p>
          <a:p>
            <a:pPr marL="400050" lvl="1" indent="-166688">
              <a:buClr>
                <a:schemeClr val="tx1"/>
              </a:buClr>
              <a:buSzPct val="80000"/>
              <a:buFont typeface="Arial" charset="0"/>
              <a:buChar char="–"/>
            </a:pPr>
            <a:r>
              <a:rPr lang="en-US" altLang="zh-CN" i="0">
                <a:ea typeface="宋体" pitchFamily="2" charset="-122"/>
              </a:rPr>
              <a:t>Error handling &amp; fault tolerance</a:t>
            </a:r>
          </a:p>
          <a:p>
            <a:pPr marL="400050" lvl="1" indent="-166688">
              <a:buClr>
                <a:schemeClr val="tx1"/>
              </a:buClr>
              <a:buSzPct val="80000"/>
              <a:buFont typeface="Arial" charset="0"/>
              <a:buChar char="–"/>
            </a:pPr>
            <a:r>
              <a:rPr lang="en-US" altLang="zh-CN" i="0">
                <a:ea typeface="宋体" pitchFamily="2" charset="-122"/>
              </a:rPr>
              <a:t>Object/server activation</a:t>
            </a:r>
          </a:p>
          <a:p>
            <a:pPr marL="400050" lvl="1" indent="-166688">
              <a:buClr>
                <a:schemeClr val="tx1"/>
              </a:buClr>
              <a:buSzPct val="80000"/>
              <a:buFont typeface="Arial" charset="0"/>
              <a:buChar char="–"/>
            </a:pPr>
            <a:r>
              <a:rPr lang="en-US" altLang="zh-CN" i="0">
                <a:ea typeface="宋体" pitchFamily="2" charset="-122"/>
              </a:rPr>
              <a:t>Concurrency &amp; synchronization</a:t>
            </a:r>
          </a:p>
          <a:p>
            <a:pPr marL="400050" lvl="1" indent="-166688">
              <a:buClr>
                <a:schemeClr val="tx1"/>
              </a:buClr>
              <a:buSzPct val="80000"/>
              <a:buFont typeface="Arial" charset="0"/>
              <a:buChar char="–"/>
            </a:pPr>
            <a:r>
              <a:rPr lang="en-US" altLang="zh-CN" i="0">
                <a:ea typeface="宋体" pitchFamily="2" charset="-122"/>
              </a:rPr>
              <a:t>Security</a:t>
            </a:r>
            <a:endParaRPr lang="en-US" altLang="zh-CN">
              <a:solidFill>
                <a:srgbClr val="FF0000"/>
              </a:solidFill>
              <a:ea typeface="宋体" pitchFamily="2" charset="-122"/>
            </a:endParaRPr>
          </a:p>
        </p:txBody>
      </p:sp>
      <p:pic>
        <p:nvPicPr>
          <p:cNvPr id="80901" name="Picture 8" descr="corba5"/>
          <p:cNvPicPr>
            <a:picLocks noChangeAspect="1" noChangeArrowheads="1"/>
          </p:cNvPicPr>
          <p:nvPr/>
        </p:nvPicPr>
        <p:blipFill>
          <a:blip r:embed="rId3"/>
          <a:srcRect/>
          <a:stretch>
            <a:fillRect/>
          </a:stretch>
        </p:blipFill>
        <p:spPr bwMode="auto">
          <a:xfrm>
            <a:off x="212725" y="2181225"/>
            <a:ext cx="5249863" cy="3784600"/>
          </a:xfrm>
          <a:prstGeom prst="rect">
            <a:avLst/>
          </a:prstGeom>
          <a:noFill/>
          <a:ln w="9525">
            <a:noFill/>
            <a:miter lim="800000"/>
            <a:headEnd/>
            <a:tailEnd/>
          </a:ln>
        </p:spPr>
      </p:pic>
      <p:sp>
        <p:nvSpPr>
          <p:cNvPr id="80902" name="Rectangle 9"/>
          <p:cNvSpPr>
            <a:spLocks noChangeArrowheads="1"/>
          </p:cNvSpPr>
          <p:nvPr/>
        </p:nvSpPr>
        <p:spPr bwMode="auto">
          <a:xfrm>
            <a:off x="668338" y="6348413"/>
            <a:ext cx="7558087" cy="406400"/>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000" i="0">
                <a:solidFill>
                  <a:srgbClr val="FF0000"/>
                </a:solidFill>
                <a:ea typeface="宋体" pitchFamily="2" charset="-122"/>
              </a:rPr>
              <a:t>CORBA 2.x defines interfaces &amp; policies, but </a:t>
            </a:r>
            <a:r>
              <a:rPr lang="en-US" altLang="zh-CN" sz="2000">
                <a:solidFill>
                  <a:srgbClr val="FF0000"/>
                </a:solidFill>
                <a:ea typeface="宋体" pitchFamily="2" charset="-122"/>
              </a:rPr>
              <a:t>not</a:t>
            </a:r>
            <a:r>
              <a:rPr lang="en-US" altLang="zh-CN" sz="2000" i="0">
                <a:solidFill>
                  <a:srgbClr val="FF0000"/>
                </a:solidFill>
                <a:ea typeface="宋体" pitchFamily="2" charset="-122"/>
              </a:rPr>
              <a:t> implementations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z="3200" smtClean="0">
                <a:ea typeface="宋体" pitchFamily="2" charset="-122"/>
              </a:rPr>
              <a:t>External, Internal, &amp; Container Interfaces</a:t>
            </a:r>
          </a:p>
        </p:txBody>
      </p:sp>
      <p:sp>
        <p:nvSpPr>
          <p:cNvPr id="115715" name="Rectangle 312"/>
          <p:cNvSpPr>
            <a:spLocks noChangeArrowheads="1"/>
          </p:cNvSpPr>
          <p:nvPr/>
        </p:nvSpPr>
        <p:spPr bwMode="auto">
          <a:xfrm>
            <a:off x="0" y="3768725"/>
            <a:ext cx="3573463" cy="2317750"/>
          </a:xfrm>
          <a:prstGeom prst="rect">
            <a:avLst/>
          </a:prstGeom>
          <a:noFill/>
          <a:ln w="9525">
            <a:noFill/>
            <a:miter lim="800000"/>
            <a:headEnd/>
            <a:tailEnd/>
          </a:ln>
        </p:spPr>
        <p:txBody>
          <a:bodyPr anchor="ctr">
            <a:spAutoFit/>
          </a:bodyPr>
          <a:lstStyle/>
          <a:p>
            <a:pPr marL="119063" indent="-119063">
              <a:spcBef>
                <a:spcPct val="30000"/>
              </a:spcBef>
              <a:buFontTx/>
              <a:buChar char="•"/>
            </a:pPr>
            <a:r>
              <a:rPr lang="en-US" altLang="zh-CN" sz="2000" b="1" i="0">
                <a:ea typeface="宋体" pitchFamily="2" charset="-122"/>
              </a:rPr>
              <a:t>External APIs </a:t>
            </a:r>
            <a:r>
              <a:rPr lang="en-US" altLang="zh-CN" sz="2000" i="0">
                <a:ea typeface="宋体" pitchFamily="2" charset="-122"/>
              </a:rPr>
              <a:t>are interfaces provided to clients</a:t>
            </a:r>
          </a:p>
          <a:p>
            <a:pPr marL="119063" indent="-119063">
              <a:spcBef>
                <a:spcPct val="30000"/>
              </a:spcBef>
              <a:buFontTx/>
              <a:buChar char="•"/>
            </a:pPr>
            <a:r>
              <a:rPr lang="en-US" altLang="zh-CN" sz="2000" b="1" i="0">
                <a:ea typeface="宋体" pitchFamily="2" charset="-122"/>
              </a:rPr>
              <a:t>Container APIs </a:t>
            </a:r>
            <a:r>
              <a:rPr lang="en-US" altLang="zh-CN" sz="2000" i="0">
                <a:ea typeface="宋体" pitchFamily="2" charset="-122"/>
              </a:rPr>
              <a:t>are </a:t>
            </a:r>
            <a:r>
              <a:rPr lang="en-US" altLang="zh-CN" sz="2000">
                <a:ea typeface="宋体" pitchFamily="2" charset="-122"/>
              </a:rPr>
              <a:t>internal interfaces</a:t>
            </a:r>
            <a:r>
              <a:rPr lang="en-US" altLang="zh-CN" sz="2000" i="0">
                <a:ea typeface="宋体" pitchFamily="2" charset="-122"/>
              </a:rPr>
              <a:t> &amp; </a:t>
            </a:r>
            <a:r>
              <a:rPr lang="en-US" altLang="zh-CN" sz="2000">
                <a:ea typeface="宋体" pitchFamily="2" charset="-122"/>
              </a:rPr>
              <a:t>callback interfaces</a:t>
            </a:r>
            <a:r>
              <a:rPr lang="en-US" altLang="zh-CN" sz="2000" i="0">
                <a:ea typeface="宋体" pitchFamily="2" charset="-122"/>
              </a:rPr>
              <a:t> used by component developers to build applications </a:t>
            </a:r>
          </a:p>
        </p:txBody>
      </p:sp>
      <p:sp>
        <p:nvSpPr>
          <p:cNvPr id="115716" name="Rectangle 319"/>
          <p:cNvSpPr>
            <a:spLocks noChangeArrowheads="1"/>
          </p:cNvSpPr>
          <p:nvPr/>
        </p:nvSpPr>
        <p:spPr bwMode="auto">
          <a:xfrm>
            <a:off x="1009650" y="1089025"/>
            <a:ext cx="1944688" cy="2435225"/>
          </a:xfrm>
          <a:prstGeom prst="rect">
            <a:avLst/>
          </a:prstGeom>
          <a:solidFill>
            <a:srgbClr val="FFCC66"/>
          </a:solidFill>
          <a:ln w="3175" cap="rnd">
            <a:solidFill>
              <a:srgbClr val="000000"/>
            </a:solidFill>
            <a:round/>
            <a:headEnd/>
            <a:tailEnd/>
          </a:ln>
        </p:spPr>
        <p:txBody>
          <a:bodyPr/>
          <a:lstStyle/>
          <a:p>
            <a:endParaRPr lang="nl-NL"/>
          </a:p>
        </p:txBody>
      </p:sp>
      <p:sp>
        <p:nvSpPr>
          <p:cNvPr id="115717" name="Freeform 320"/>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5718" name="Freeform 321"/>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5719" name="Rectangle 322"/>
          <p:cNvSpPr>
            <a:spLocks noChangeArrowheads="1"/>
          </p:cNvSpPr>
          <p:nvPr/>
        </p:nvSpPr>
        <p:spPr bwMode="auto">
          <a:xfrm>
            <a:off x="1309688" y="1993900"/>
            <a:ext cx="585787"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5720" name="Rectangle 323"/>
          <p:cNvSpPr>
            <a:spLocks noChangeArrowheads="1"/>
          </p:cNvSpPr>
          <p:nvPr/>
        </p:nvSpPr>
        <p:spPr bwMode="auto">
          <a:xfrm>
            <a:off x="1208088" y="21971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1" name="Freeform 324"/>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5722" name="Freeform 325"/>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5723" name="Rectangle 326"/>
          <p:cNvSpPr>
            <a:spLocks noChangeArrowheads="1"/>
          </p:cNvSpPr>
          <p:nvPr/>
        </p:nvSpPr>
        <p:spPr bwMode="auto">
          <a:xfrm>
            <a:off x="1208088" y="14478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4" name="Rectangle 327"/>
          <p:cNvSpPr>
            <a:spLocks noChangeArrowheads="1"/>
          </p:cNvSpPr>
          <p:nvPr/>
        </p:nvSpPr>
        <p:spPr bwMode="auto">
          <a:xfrm>
            <a:off x="1390650" y="163988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5725" name="Rectangle 328"/>
          <p:cNvSpPr>
            <a:spLocks noChangeArrowheads="1"/>
          </p:cNvSpPr>
          <p:nvPr/>
        </p:nvSpPr>
        <p:spPr bwMode="auto">
          <a:xfrm>
            <a:off x="2314575" y="2976563"/>
            <a:ext cx="487363" cy="365125"/>
          </a:xfrm>
          <a:prstGeom prst="rect">
            <a:avLst/>
          </a:prstGeom>
          <a:solidFill>
            <a:srgbClr val="FFC6FF"/>
          </a:solidFill>
          <a:ln w="9525">
            <a:noFill/>
            <a:miter lim="800000"/>
            <a:headEnd/>
            <a:tailEnd/>
          </a:ln>
        </p:spPr>
        <p:txBody>
          <a:bodyPr/>
          <a:lstStyle/>
          <a:p>
            <a:endParaRPr lang="nl-NL"/>
          </a:p>
        </p:txBody>
      </p:sp>
      <p:sp>
        <p:nvSpPr>
          <p:cNvPr id="115726" name="Rectangle 329"/>
          <p:cNvSpPr>
            <a:spLocks noChangeArrowheads="1"/>
          </p:cNvSpPr>
          <p:nvPr/>
        </p:nvSpPr>
        <p:spPr bwMode="auto">
          <a:xfrm>
            <a:off x="2314575" y="2976563"/>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5727" name="Rectangle 330"/>
          <p:cNvSpPr>
            <a:spLocks noChangeArrowheads="1"/>
          </p:cNvSpPr>
          <p:nvPr/>
        </p:nvSpPr>
        <p:spPr bwMode="auto">
          <a:xfrm>
            <a:off x="2398713" y="3068638"/>
            <a:ext cx="347662"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5728" name="Freeform 331"/>
          <p:cNvSpPr>
            <a:spLocks/>
          </p:cNvSpPr>
          <p:nvPr/>
        </p:nvSpPr>
        <p:spPr bwMode="auto">
          <a:xfrm>
            <a:off x="644525" y="1574800"/>
            <a:ext cx="122238"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29" name="Freeform 332"/>
          <p:cNvSpPr>
            <a:spLocks/>
          </p:cNvSpPr>
          <p:nvPr/>
        </p:nvSpPr>
        <p:spPr bwMode="auto">
          <a:xfrm>
            <a:off x="644525" y="15748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5730" name="Freeform 333"/>
          <p:cNvSpPr>
            <a:spLocks/>
          </p:cNvSpPr>
          <p:nvPr/>
        </p:nvSpPr>
        <p:spPr bwMode="auto">
          <a:xfrm>
            <a:off x="644525" y="2124075"/>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1" name="Freeform 334"/>
          <p:cNvSpPr>
            <a:spLocks/>
          </p:cNvSpPr>
          <p:nvPr/>
        </p:nvSpPr>
        <p:spPr bwMode="auto">
          <a:xfrm>
            <a:off x="644525" y="2124075"/>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2" name="Freeform 335"/>
          <p:cNvSpPr>
            <a:spLocks/>
          </p:cNvSpPr>
          <p:nvPr/>
        </p:nvSpPr>
        <p:spPr bwMode="auto">
          <a:xfrm>
            <a:off x="644525" y="2489200"/>
            <a:ext cx="122238"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3" name="Freeform 336"/>
          <p:cNvSpPr>
            <a:spLocks/>
          </p:cNvSpPr>
          <p:nvPr/>
        </p:nvSpPr>
        <p:spPr bwMode="auto">
          <a:xfrm>
            <a:off x="644525" y="24892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34" name="Freeform 337"/>
          <p:cNvSpPr>
            <a:spLocks/>
          </p:cNvSpPr>
          <p:nvPr/>
        </p:nvSpPr>
        <p:spPr bwMode="auto">
          <a:xfrm>
            <a:off x="1374775" y="2976563"/>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5" name="Freeform 338"/>
          <p:cNvSpPr>
            <a:spLocks/>
          </p:cNvSpPr>
          <p:nvPr/>
        </p:nvSpPr>
        <p:spPr bwMode="auto">
          <a:xfrm>
            <a:off x="1374775" y="2976563"/>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5736" name="Freeform 339"/>
          <p:cNvSpPr>
            <a:spLocks/>
          </p:cNvSpPr>
          <p:nvPr/>
        </p:nvSpPr>
        <p:spPr bwMode="auto">
          <a:xfrm>
            <a:off x="1741488" y="2976563"/>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7" name="Freeform 340"/>
          <p:cNvSpPr>
            <a:spLocks/>
          </p:cNvSpPr>
          <p:nvPr/>
        </p:nvSpPr>
        <p:spPr bwMode="auto">
          <a:xfrm>
            <a:off x="1741488" y="29765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8" name="Freeform 341"/>
          <p:cNvSpPr>
            <a:spLocks/>
          </p:cNvSpPr>
          <p:nvPr/>
        </p:nvSpPr>
        <p:spPr bwMode="auto">
          <a:xfrm>
            <a:off x="2289175" y="2366963"/>
            <a:ext cx="122238"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39" name="Freeform 342"/>
          <p:cNvSpPr>
            <a:spLocks/>
          </p:cNvSpPr>
          <p:nvPr/>
        </p:nvSpPr>
        <p:spPr bwMode="auto">
          <a:xfrm>
            <a:off x="2289175" y="23669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5740" name="Freeform 343"/>
          <p:cNvSpPr>
            <a:spLocks/>
          </p:cNvSpPr>
          <p:nvPr/>
        </p:nvSpPr>
        <p:spPr bwMode="auto">
          <a:xfrm>
            <a:off x="2289175" y="2671763"/>
            <a:ext cx="122238"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41" name="Freeform 344"/>
          <p:cNvSpPr>
            <a:spLocks/>
          </p:cNvSpPr>
          <p:nvPr/>
        </p:nvSpPr>
        <p:spPr bwMode="auto">
          <a:xfrm>
            <a:off x="2289175" y="26717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42" name="Line 345"/>
          <p:cNvSpPr>
            <a:spLocks noChangeShapeType="1"/>
          </p:cNvSpPr>
          <p:nvPr/>
        </p:nvSpPr>
        <p:spPr bwMode="auto">
          <a:xfrm>
            <a:off x="766763" y="1636713"/>
            <a:ext cx="365125" cy="1587"/>
          </a:xfrm>
          <a:prstGeom prst="line">
            <a:avLst/>
          </a:prstGeom>
          <a:noFill/>
          <a:ln w="3175" cap="rnd">
            <a:solidFill>
              <a:srgbClr val="000000"/>
            </a:solidFill>
            <a:round/>
            <a:headEnd/>
            <a:tailEnd/>
          </a:ln>
        </p:spPr>
        <p:txBody>
          <a:bodyPr/>
          <a:lstStyle/>
          <a:p>
            <a:endParaRPr lang="nl-NL"/>
          </a:p>
        </p:txBody>
      </p:sp>
      <p:sp>
        <p:nvSpPr>
          <p:cNvPr id="115743" name="Line 346"/>
          <p:cNvSpPr>
            <a:spLocks noChangeShapeType="1"/>
          </p:cNvSpPr>
          <p:nvPr/>
        </p:nvSpPr>
        <p:spPr bwMode="auto">
          <a:xfrm>
            <a:off x="766763" y="2184400"/>
            <a:ext cx="365125" cy="1588"/>
          </a:xfrm>
          <a:prstGeom prst="line">
            <a:avLst/>
          </a:prstGeom>
          <a:noFill/>
          <a:ln w="3175" cap="rnd">
            <a:solidFill>
              <a:srgbClr val="000000"/>
            </a:solidFill>
            <a:round/>
            <a:headEnd/>
            <a:tailEnd/>
          </a:ln>
        </p:spPr>
        <p:txBody>
          <a:bodyPr/>
          <a:lstStyle/>
          <a:p>
            <a:endParaRPr lang="nl-NL"/>
          </a:p>
        </p:txBody>
      </p:sp>
      <p:sp>
        <p:nvSpPr>
          <p:cNvPr id="115744" name="Line 347"/>
          <p:cNvSpPr>
            <a:spLocks noChangeShapeType="1"/>
          </p:cNvSpPr>
          <p:nvPr/>
        </p:nvSpPr>
        <p:spPr bwMode="auto">
          <a:xfrm>
            <a:off x="766763" y="2549525"/>
            <a:ext cx="365125" cy="1588"/>
          </a:xfrm>
          <a:prstGeom prst="line">
            <a:avLst/>
          </a:prstGeom>
          <a:noFill/>
          <a:ln w="3175" cap="rnd">
            <a:solidFill>
              <a:srgbClr val="000000"/>
            </a:solidFill>
            <a:round/>
            <a:headEnd/>
            <a:tailEnd/>
          </a:ln>
        </p:spPr>
        <p:txBody>
          <a:bodyPr/>
          <a:lstStyle/>
          <a:p>
            <a:endParaRPr lang="nl-NL"/>
          </a:p>
        </p:txBody>
      </p:sp>
      <p:sp>
        <p:nvSpPr>
          <p:cNvPr id="115745" name="Line 348"/>
          <p:cNvSpPr>
            <a:spLocks noChangeShapeType="1"/>
          </p:cNvSpPr>
          <p:nvPr/>
        </p:nvSpPr>
        <p:spPr bwMode="auto">
          <a:xfrm>
            <a:off x="1436688" y="3097213"/>
            <a:ext cx="1587" cy="304800"/>
          </a:xfrm>
          <a:prstGeom prst="line">
            <a:avLst/>
          </a:prstGeom>
          <a:noFill/>
          <a:ln w="3175" cap="rnd">
            <a:solidFill>
              <a:srgbClr val="000000"/>
            </a:solidFill>
            <a:round/>
            <a:headEnd/>
            <a:tailEnd/>
          </a:ln>
        </p:spPr>
        <p:txBody>
          <a:bodyPr/>
          <a:lstStyle/>
          <a:p>
            <a:endParaRPr lang="nl-NL"/>
          </a:p>
        </p:txBody>
      </p:sp>
      <p:sp>
        <p:nvSpPr>
          <p:cNvPr id="115746" name="Line 349"/>
          <p:cNvSpPr>
            <a:spLocks noChangeShapeType="1"/>
          </p:cNvSpPr>
          <p:nvPr/>
        </p:nvSpPr>
        <p:spPr bwMode="auto">
          <a:xfrm>
            <a:off x="1801813" y="3097213"/>
            <a:ext cx="1587" cy="304800"/>
          </a:xfrm>
          <a:prstGeom prst="line">
            <a:avLst/>
          </a:prstGeom>
          <a:noFill/>
          <a:ln w="3175" cap="rnd">
            <a:solidFill>
              <a:srgbClr val="000000"/>
            </a:solidFill>
            <a:round/>
            <a:headEnd/>
            <a:tailEnd/>
          </a:ln>
        </p:spPr>
        <p:txBody>
          <a:bodyPr/>
          <a:lstStyle/>
          <a:p>
            <a:endParaRPr lang="nl-NL"/>
          </a:p>
        </p:txBody>
      </p:sp>
      <p:sp>
        <p:nvSpPr>
          <p:cNvPr id="115747" name="Line 350"/>
          <p:cNvSpPr>
            <a:spLocks noChangeShapeType="1"/>
          </p:cNvSpPr>
          <p:nvPr/>
        </p:nvSpPr>
        <p:spPr bwMode="auto">
          <a:xfrm flipH="1">
            <a:off x="2106613" y="2427288"/>
            <a:ext cx="182562" cy="1587"/>
          </a:xfrm>
          <a:prstGeom prst="line">
            <a:avLst/>
          </a:prstGeom>
          <a:noFill/>
          <a:ln w="3175" cap="rnd">
            <a:solidFill>
              <a:srgbClr val="000000"/>
            </a:solidFill>
            <a:round/>
            <a:headEnd/>
            <a:tailEnd/>
          </a:ln>
        </p:spPr>
        <p:txBody>
          <a:bodyPr/>
          <a:lstStyle/>
          <a:p>
            <a:endParaRPr lang="nl-NL"/>
          </a:p>
        </p:txBody>
      </p:sp>
      <p:sp>
        <p:nvSpPr>
          <p:cNvPr id="115748" name="Line 351"/>
          <p:cNvSpPr>
            <a:spLocks noChangeShapeType="1"/>
          </p:cNvSpPr>
          <p:nvPr/>
        </p:nvSpPr>
        <p:spPr bwMode="auto">
          <a:xfrm flipH="1">
            <a:off x="2106613" y="2732088"/>
            <a:ext cx="182562" cy="1587"/>
          </a:xfrm>
          <a:prstGeom prst="line">
            <a:avLst/>
          </a:prstGeom>
          <a:noFill/>
          <a:ln w="3175" cap="rnd">
            <a:solidFill>
              <a:srgbClr val="000000"/>
            </a:solidFill>
            <a:round/>
            <a:headEnd/>
            <a:tailEnd/>
          </a:ln>
        </p:spPr>
        <p:txBody>
          <a:bodyPr/>
          <a:lstStyle/>
          <a:p>
            <a:endParaRPr lang="nl-NL"/>
          </a:p>
        </p:txBody>
      </p:sp>
      <p:sp>
        <p:nvSpPr>
          <p:cNvPr id="115749" name="Rectangle 352"/>
          <p:cNvSpPr>
            <a:spLocks noChangeArrowheads="1"/>
          </p:cNvSpPr>
          <p:nvPr/>
        </p:nvSpPr>
        <p:spPr bwMode="auto">
          <a:xfrm rot="-5400000">
            <a:off x="257969" y="208359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0" name="Rectangle 353"/>
          <p:cNvSpPr>
            <a:spLocks noChangeArrowheads="1"/>
          </p:cNvSpPr>
          <p:nvPr/>
        </p:nvSpPr>
        <p:spPr bwMode="auto">
          <a:xfrm rot="-5400000">
            <a:off x="268288" y="201295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5751" name="Rectangle 354"/>
          <p:cNvSpPr>
            <a:spLocks noChangeArrowheads="1"/>
          </p:cNvSpPr>
          <p:nvPr/>
        </p:nvSpPr>
        <p:spPr bwMode="auto">
          <a:xfrm rot="-5400000">
            <a:off x="282575" y="19685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52" name="Rectangle 355"/>
          <p:cNvSpPr>
            <a:spLocks noChangeArrowheads="1"/>
          </p:cNvSpPr>
          <p:nvPr/>
        </p:nvSpPr>
        <p:spPr bwMode="auto">
          <a:xfrm rot="-5400000">
            <a:off x="265113" y="190817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3" name="Rectangle 356"/>
          <p:cNvSpPr>
            <a:spLocks noChangeArrowheads="1"/>
          </p:cNvSpPr>
          <p:nvPr/>
        </p:nvSpPr>
        <p:spPr bwMode="auto">
          <a:xfrm rot="-5400000">
            <a:off x="278606" y="18629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54" name="Rectangle 357"/>
          <p:cNvSpPr>
            <a:spLocks noChangeArrowheads="1"/>
          </p:cNvSpPr>
          <p:nvPr/>
        </p:nvSpPr>
        <p:spPr bwMode="auto">
          <a:xfrm rot="-5400000">
            <a:off x="265113" y="17970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5" name="Rectangle 358"/>
          <p:cNvSpPr>
            <a:spLocks noChangeArrowheads="1"/>
          </p:cNvSpPr>
          <p:nvPr/>
        </p:nvSpPr>
        <p:spPr bwMode="auto">
          <a:xfrm rot="-5400000">
            <a:off x="265113" y="172561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56" name="Rectangle 359"/>
          <p:cNvSpPr>
            <a:spLocks noChangeArrowheads="1"/>
          </p:cNvSpPr>
          <p:nvPr/>
        </p:nvSpPr>
        <p:spPr bwMode="auto">
          <a:xfrm rot="-5400000">
            <a:off x="285750" y="1687513"/>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5757" name="Rectangle 360"/>
          <p:cNvSpPr>
            <a:spLocks noChangeArrowheads="1"/>
          </p:cNvSpPr>
          <p:nvPr/>
        </p:nvSpPr>
        <p:spPr bwMode="auto">
          <a:xfrm rot="-5400000">
            <a:off x="444500" y="215423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5758" name="Rectangle 361"/>
          <p:cNvSpPr>
            <a:spLocks noChangeArrowheads="1"/>
          </p:cNvSpPr>
          <p:nvPr/>
        </p:nvSpPr>
        <p:spPr bwMode="auto">
          <a:xfrm rot="-5400000">
            <a:off x="427038" y="2084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9" name="Rectangle 362"/>
          <p:cNvSpPr>
            <a:spLocks noChangeArrowheads="1"/>
          </p:cNvSpPr>
          <p:nvPr/>
        </p:nvSpPr>
        <p:spPr bwMode="auto">
          <a:xfrm rot="-5400000">
            <a:off x="444500" y="204152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60" name="Rectangle 363"/>
          <p:cNvSpPr>
            <a:spLocks noChangeArrowheads="1"/>
          </p:cNvSpPr>
          <p:nvPr/>
        </p:nvSpPr>
        <p:spPr bwMode="auto">
          <a:xfrm rot="-5400000">
            <a:off x="427038" y="19827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1" name="Rectangle 364"/>
          <p:cNvSpPr>
            <a:spLocks noChangeArrowheads="1"/>
          </p:cNvSpPr>
          <p:nvPr/>
        </p:nvSpPr>
        <p:spPr bwMode="auto">
          <a:xfrm rot="-5400000">
            <a:off x="440532" y="1937544"/>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62" name="Rectangle 365"/>
          <p:cNvSpPr>
            <a:spLocks noChangeArrowheads="1"/>
          </p:cNvSpPr>
          <p:nvPr/>
        </p:nvSpPr>
        <p:spPr bwMode="auto">
          <a:xfrm rot="-5400000">
            <a:off x="444500" y="18907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5763" name="Rectangle 366"/>
          <p:cNvSpPr>
            <a:spLocks noChangeArrowheads="1"/>
          </p:cNvSpPr>
          <p:nvPr/>
        </p:nvSpPr>
        <p:spPr bwMode="auto">
          <a:xfrm rot="-5400000">
            <a:off x="427038" y="183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64" name="Rectangle 367"/>
          <p:cNvSpPr>
            <a:spLocks noChangeArrowheads="1"/>
          </p:cNvSpPr>
          <p:nvPr/>
        </p:nvSpPr>
        <p:spPr bwMode="auto">
          <a:xfrm rot="-5400000">
            <a:off x="430213" y="176371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5765" name="Rectangle 368"/>
          <p:cNvSpPr>
            <a:spLocks noChangeArrowheads="1"/>
          </p:cNvSpPr>
          <p:nvPr/>
        </p:nvSpPr>
        <p:spPr bwMode="auto">
          <a:xfrm rot="-5400000">
            <a:off x="427038" y="16986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6" name="Rectangle 369"/>
          <p:cNvSpPr>
            <a:spLocks noChangeArrowheads="1"/>
          </p:cNvSpPr>
          <p:nvPr/>
        </p:nvSpPr>
        <p:spPr bwMode="auto">
          <a:xfrm rot="-5400000">
            <a:off x="430213" y="16525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5767" name="Rectangle 370"/>
          <p:cNvSpPr>
            <a:spLocks noChangeArrowheads="1"/>
          </p:cNvSpPr>
          <p:nvPr/>
        </p:nvSpPr>
        <p:spPr bwMode="auto">
          <a:xfrm>
            <a:off x="2251075" y="1973263"/>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5768" name="Rectangle 371"/>
          <p:cNvSpPr>
            <a:spLocks noChangeArrowheads="1"/>
          </p:cNvSpPr>
          <p:nvPr/>
        </p:nvSpPr>
        <p:spPr bwMode="auto">
          <a:xfrm>
            <a:off x="2232025" y="213518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69" name="Rectangle 372"/>
          <p:cNvSpPr>
            <a:spLocks noChangeArrowheads="1"/>
          </p:cNvSpPr>
          <p:nvPr/>
        </p:nvSpPr>
        <p:spPr bwMode="auto">
          <a:xfrm>
            <a:off x="1400175" y="2644775"/>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5770" name="Rectangle 373"/>
          <p:cNvSpPr>
            <a:spLocks noChangeArrowheads="1"/>
          </p:cNvSpPr>
          <p:nvPr/>
        </p:nvSpPr>
        <p:spPr bwMode="auto">
          <a:xfrm>
            <a:off x="1349375" y="28067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71" name="Rectangle 374"/>
          <p:cNvSpPr>
            <a:spLocks noChangeArrowheads="1"/>
          </p:cNvSpPr>
          <p:nvPr/>
        </p:nvSpPr>
        <p:spPr bwMode="auto">
          <a:xfrm>
            <a:off x="1433513" y="1063625"/>
            <a:ext cx="1131887" cy="336550"/>
          </a:xfrm>
          <a:prstGeom prst="rect">
            <a:avLst/>
          </a:prstGeom>
          <a:noFill/>
          <a:ln w="9525">
            <a:noFill/>
            <a:miter lim="800000"/>
            <a:headEnd/>
            <a:tailEnd/>
          </a:ln>
        </p:spPr>
        <p:txBody>
          <a:bodyPr wrap="none">
            <a:spAutoFit/>
          </a:bodyPr>
          <a:lstStyle/>
          <a:p>
            <a:r>
              <a:rPr lang="en-US" altLang="zh-CN" sz="1600" b="1" i="0">
                <a:solidFill>
                  <a:srgbClr val="000000"/>
                </a:solidFill>
                <a:ea typeface="宋体" pitchFamily="2" charset="-122"/>
              </a:rPr>
              <a:t>Container</a:t>
            </a:r>
          </a:p>
        </p:txBody>
      </p:sp>
      <p:sp>
        <p:nvSpPr>
          <p:cNvPr id="115772" name="Rectangle 375"/>
          <p:cNvSpPr>
            <a:spLocks noChangeArrowheads="1"/>
          </p:cNvSpPr>
          <p:nvPr/>
        </p:nvSpPr>
        <p:spPr bwMode="auto">
          <a:xfrm>
            <a:off x="3355975" y="960438"/>
            <a:ext cx="5788025" cy="5186362"/>
          </a:xfrm>
          <a:prstGeom prst="rect">
            <a:avLst/>
          </a:prstGeom>
          <a:noFill/>
          <a:ln w="9525">
            <a:noFill/>
            <a:miter lim="800000"/>
            <a:headEnd/>
            <a:tailEnd/>
          </a:ln>
        </p:spPr>
        <p:txBody>
          <a:bodyPr anchor="ctr">
            <a:spAutoFit/>
          </a:bodyPr>
          <a:lstStyle/>
          <a:p>
            <a:pPr marL="171450" indent="-171450">
              <a:spcBef>
                <a:spcPct val="20000"/>
              </a:spcBef>
              <a:buFontTx/>
              <a:buChar char="•"/>
            </a:pPr>
            <a:r>
              <a:rPr lang="en-US" altLang="zh-CN" sz="2000">
                <a:ea typeface="宋体" pitchFamily="2" charset="-122"/>
                <a:cs typeface="Times New Roman" pitchFamily="18" charset="0"/>
              </a:rPr>
              <a:t>Internal interfaces</a:t>
            </a:r>
            <a:r>
              <a:rPr lang="en-US" altLang="zh-CN" sz="2000" i="0">
                <a:ea typeface="宋体" pitchFamily="2" charset="-122"/>
                <a:cs typeface="Times New Roman" pitchFamily="18" charset="0"/>
              </a:rPr>
              <a:t> are used by components to access container facilities</a:t>
            </a:r>
          </a:p>
          <a:p>
            <a:pPr lvl="1" indent="-171450">
              <a:lnSpc>
                <a:spcPct val="80000"/>
              </a:lnSpc>
              <a:spcBef>
                <a:spcPct val="40000"/>
              </a:spcBef>
            </a:pPr>
            <a:r>
              <a:rPr lang="en-US" altLang="zh-CN" b="1" i="0">
                <a:latin typeface="Courier New" pitchFamily="49" charset="0"/>
                <a:ea typeface="宋体" pitchFamily="2" charset="-122"/>
                <a:cs typeface="Times New Roman" pitchFamily="18" charset="0"/>
              </a:rPr>
              <a:t>local interface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CCMHome get_CCM_home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SessionContext : </a:t>
            </a:r>
          </a:p>
          <a:p>
            <a:pPr lvl="1" indent="-171450" eaLnBrk="0" hangingPunct="0">
              <a:lnSpc>
                <a:spcPct val="80000"/>
              </a:lnSpc>
              <a:spcBef>
                <a:spcPct val="0"/>
              </a:spcBef>
            </a:pPr>
            <a:r>
              <a:rPr lang="en-US" altLang="zh-CN" b="1" i="0">
                <a:latin typeface="Courier New" pitchFamily="49" charset="0"/>
                <a:ea typeface="宋体" pitchFamily="2" charset="-122"/>
              </a:rPr>
              <a:t>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Object get_CCM_object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marL="171450" indent="-171450" eaLnBrk="0" hangingPunct="0">
              <a:spcBef>
                <a:spcPct val="40000"/>
              </a:spcBef>
              <a:buFontTx/>
              <a:buChar char="•"/>
            </a:pPr>
            <a:r>
              <a:rPr lang="en-US" altLang="zh-CN" sz="2000">
                <a:ea typeface="宋体" pitchFamily="2" charset="-122"/>
              </a:rPr>
              <a:t>Callback interfaces </a:t>
            </a:r>
            <a:r>
              <a:rPr lang="en-US" altLang="zh-CN" sz="2000" i="0">
                <a:ea typeface="宋体" pitchFamily="2" charset="-122"/>
              </a:rPr>
              <a:t>are used by containers to call into the component’s </a:t>
            </a:r>
            <a:r>
              <a:rPr lang="en-US" altLang="zh-CN" sz="2000">
                <a:ea typeface="宋体" pitchFamily="2" charset="-122"/>
              </a:rPr>
              <a:t>executor</a:t>
            </a:r>
            <a:r>
              <a:rPr lang="en-US" altLang="zh-CN" sz="2000" i="0">
                <a:ea typeface="宋体" pitchFamily="2" charset="-122"/>
              </a:rPr>
              <a:t> </a:t>
            </a:r>
          </a:p>
          <a:p>
            <a:pPr lvl="1" indent="-171450" eaLnBrk="0" hangingPunct="0">
              <a:spcBef>
                <a:spcPct val="30000"/>
              </a:spcBef>
            </a:pPr>
            <a:r>
              <a:rPr lang="en-US" altLang="zh-CN" b="1" i="0">
                <a:latin typeface="Courier New" pitchFamily="49" charset="0"/>
                <a:ea typeface="宋体" pitchFamily="2" charset="-122"/>
              </a:rPr>
              <a:t>local interface EnterpriseComponent{};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SessionComponent :   </a:t>
            </a:r>
          </a:p>
          <a:p>
            <a:pPr lvl="1" indent="-171450" eaLnBrk="0" hangingPunct="0">
              <a:lnSpc>
                <a:spcPct val="80000"/>
              </a:lnSpc>
              <a:spcBef>
                <a:spcPct val="0"/>
              </a:spcBef>
            </a:pPr>
            <a:r>
              <a:rPr lang="en-US" altLang="zh-CN" b="1" i="0">
                <a:latin typeface="Courier New" pitchFamily="49" charset="0"/>
                <a:ea typeface="宋体" pitchFamily="2" charset="-122"/>
              </a:rPr>
              <a:t>   EnterpriseComponent {</a:t>
            </a:r>
            <a:r>
              <a:rPr lang="en-US" altLang="zh-CN" i="0">
                <a:latin typeface="Courier New" pitchFamily="49" charset="0"/>
                <a:ea typeface="宋体" pitchFamily="2" charset="-122"/>
              </a:rPr>
              <a:t> </a:t>
            </a: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set_session_context </a:t>
            </a:r>
          </a:p>
          <a:p>
            <a:pPr lvl="1" indent="-171450" eaLnBrk="0" hangingPunct="0">
              <a:lnSpc>
                <a:spcPct val="80000"/>
              </a:lnSpc>
              <a:spcBef>
                <a:spcPct val="0"/>
              </a:spcBef>
            </a:pPr>
            <a:r>
              <a:rPr lang="en-US" altLang="zh-CN" b="1" i="0">
                <a:latin typeface="Courier New" pitchFamily="49" charset="0"/>
                <a:ea typeface="宋体" pitchFamily="2" charset="-122"/>
              </a:rPr>
              <a:t>       (in SessionContext ctx)</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ccm_activate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ccm_passivate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void ccm_remove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a:t>
            </a:r>
            <a:endParaRPr lang="en-US" altLang="zh-CN" i="0">
              <a:latin typeface="Courier New" pitchFamily="49" charset="0"/>
              <a:ea typeface="宋体" pitchFamily="2"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sz="3200" smtClean="0">
                <a:ea typeface="宋体" pitchFamily="2" charset="-122"/>
              </a:rPr>
              <a:t>CCM Component/Container Categories</a:t>
            </a:r>
          </a:p>
        </p:txBody>
      </p:sp>
      <p:graphicFrame>
        <p:nvGraphicFramePr>
          <p:cNvPr id="30722" name="Object 2"/>
          <p:cNvGraphicFramePr>
            <a:graphicFrameLocks noChangeAspect="1"/>
          </p:cNvGraphicFramePr>
          <p:nvPr>
            <p:ph idx="1"/>
          </p:nvPr>
        </p:nvGraphicFramePr>
        <p:xfrm>
          <a:off x="725488" y="1238250"/>
          <a:ext cx="8243887" cy="4033838"/>
        </p:xfrm>
        <a:graphic>
          <a:graphicData uri="http://schemas.openxmlformats.org/presentationml/2006/ole">
            <p:oleObj spid="_x0000_s30722" name="Document" r:id="rId4" imgW="11502627" imgH="6265715" progId="Word.Document.8">
              <p:embed/>
            </p:oleObj>
          </a:graphicData>
        </a:graphic>
      </p:graphicFrame>
      <p:sp>
        <p:nvSpPr>
          <p:cNvPr id="30724" name="Rectangle 4"/>
          <p:cNvSpPr>
            <a:spLocks noChangeArrowheads="1"/>
          </p:cNvSpPr>
          <p:nvPr/>
        </p:nvSpPr>
        <p:spPr bwMode="auto">
          <a:xfrm>
            <a:off x="785813" y="1231900"/>
            <a:ext cx="7561262" cy="3722688"/>
          </a:xfrm>
          <a:prstGeom prst="rect">
            <a:avLst/>
          </a:prstGeom>
          <a:noFill/>
          <a:ln w="12700">
            <a:solidFill>
              <a:schemeClr val="tx1"/>
            </a:solidFill>
            <a:miter lim="800000"/>
            <a:headEnd/>
            <a:tailEnd/>
          </a:ln>
        </p:spPr>
        <p:txBody>
          <a:bodyPr wrap="none" anchor="ctr"/>
          <a:lstStyle/>
          <a:p>
            <a:endParaRPr lang="nl-NL"/>
          </a:p>
        </p:txBody>
      </p:sp>
      <p:sp>
        <p:nvSpPr>
          <p:cNvPr id="30725" name="Text Box 5"/>
          <p:cNvSpPr txBox="1">
            <a:spLocks noChangeArrowheads="1"/>
          </p:cNvSpPr>
          <p:nvPr/>
        </p:nvSpPr>
        <p:spPr bwMode="auto">
          <a:xfrm>
            <a:off x="1185863" y="5281613"/>
            <a:ext cx="6750050" cy="711200"/>
          </a:xfrm>
          <a:prstGeom prst="rect">
            <a:avLst/>
          </a:prstGeom>
          <a:solidFill>
            <a:srgbClr val="FFFF00"/>
          </a:solidFill>
          <a:ln w="9525">
            <a:solidFill>
              <a:schemeClr val="tx1"/>
            </a:solidFill>
            <a:miter lim="800000"/>
            <a:headEnd/>
            <a:tailEnd/>
          </a:ln>
        </p:spPr>
        <p:txBody>
          <a:bodyPr>
            <a:spAutoFit/>
          </a:bodyPr>
          <a:lstStyle/>
          <a:p>
            <a:pPr marL="342900" indent="-342900" algn="ctr">
              <a:spcBef>
                <a:spcPct val="0"/>
              </a:spcBef>
            </a:pPr>
            <a:r>
              <a:rPr lang="en-US" altLang="zh-CN" sz="2000" i="0">
                <a:ea typeface="宋体" pitchFamily="2" charset="-122"/>
              </a:rPr>
              <a:t>In CCM these categories can be specified </a:t>
            </a:r>
            <a:r>
              <a:rPr lang="en-US" altLang="zh-CN" sz="2000">
                <a:ea typeface="宋体" pitchFamily="2" charset="-122"/>
              </a:rPr>
              <a:t>declaratively</a:t>
            </a:r>
            <a:endParaRPr lang="en-US" altLang="zh-CN" sz="2000" i="0">
              <a:ea typeface="宋体" pitchFamily="2" charset="-122"/>
            </a:endParaRPr>
          </a:p>
          <a:p>
            <a:pPr marL="342900" indent="-342900" algn="ctr">
              <a:spcBef>
                <a:spcPct val="0"/>
              </a:spcBef>
            </a:pPr>
            <a:r>
              <a:rPr lang="en-US" altLang="zh-CN" sz="2000" i="0">
                <a:ea typeface="宋体" pitchFamily="2" charset="-122"/>
              </a:rPr>
              <a:t>via a CIDL file, rather than programmed </a:t>
            </a:r>
            <a:r>
              <a:rPr lang="en-US" altLang="zh-CN" sz="2000">
                <a:ea typeface="宋体" pitchFamily="2" charset="-122"/>
              </a:rPr>
              <a:t>imperatively</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
          <p:cNvSpPr>
            <a:spLocks noChangeArrowheads="1"/>
          </p:cNvSpPr>
          <p:nvPr/>
        </p:nvSpPr>
        <p:spPr bwMode="auto">
          <a:xfrm>
            <a:off x="7050088" y="993775"/>
            <a:ext cx="1944687" cy="2405063"/>
          </a:xfrm>
          <a:prstGeom prst="rect">
            <a:avLst/>
          </a:prstGeom>
          <a:solidFill>
            <a:srgbClr val="FFCC66"/>
          </a:solidFill>
          <a:ln w="3175" cap="rnd">
            <a:solidFill>
              <a:srgbClr val="000000"/>
            </a:solidFill>
            <a:round/>
            <a:headEnd/>
            <a:tailEnd/>
          </a:ln>
        </p:spPr>
        <p:txBody>
          <a:bodyPr/>
          <a:lstStyle/>
          <a:p>
            <a:endParaRPr lang="nl-NL"/>
          </a:p>
        </p:txBody>
      </p:sp>
      <p:sp>
        <p:nvSpPr>
          <p:cNvPr id="116739" name="Rectangle 67"/>
          <p:cNvSpPr>
            <a:spLocks noChangeArrowheads="1"/>
          </p:cNvSpPr>
          <p:nvPr/>
        </p:nvSpPr>
        <p:spPr bwMode="auto">
          <a:xfrm>
            <a:off x="7056438" y="3733800"/>
            <a:ext cx="1944687" cy="2435225"/>
          </a:xfrm>
          <a:prstGeom prst="rect">
            <a:avLst/>
          </a:prstGeom>
          <a:solidFill>
            <a:srgbClr val="FFCC66"/>
          </a:solidFill>
          <a:ln w="3175" cap="rnd">
            <a:solidFill>
              <a:srgbClr val="000000"/>
            </a:solidFill>
            <a:round/>
            <a:headEnd/>
            <a:tailEnd/>
          </a:ln>
        </p:spPr>
        <p:txBody>
          <a:bodyPr/>
          <a:lstStyle/>
          <a:p>
            <a:endParaRPr lang="nl-NL"/>
          </a:p>
        </p:txBody>
      </p:sp>
      <p:sp>
        <p:nvSpPr>
          <p:cNvPr id="116740" name="Rectangle 2"/>
          <p:cNvSpPr>
            <a:spLocks noGrp="1" noChangeArrowheads="1"/>
          </p:cNvSpPr>
          <p:nvPr>
            <p:ph type="title"/>
          </p:nvPr>
        </p:nvSpPr>
        <p:spPr/>
        <p:txBody>
          <a:bodyPr/>
          <a:lstStyle/>
          <a:p>
            <a:pPr eaLnBrk="1" hangingPunct="1"/>
            <a:r>
              <a:rPr lang="en-US" altLang="zh-CN" sz="3200" smtClean="0">
                <a:ea typeface="宋体" pitchFamily="2" charset="-122"/>
              </a:rPr>
              <a:t>Container-managed CORBA Policies</a:t>
            </a:r>
          </a:p>
        </p:txBody>
      </p:sp>
      <p:sp>
        <p:nvSpPr>
          <p:cNvPr id="116741" name="Rectangle 3"/>
          <p:cNvSpPr>
            <a:spLocks noGrp="1" noChangeArrowheads="1"/>
          </p:cNvSpPr>
          <p:nvPr>
            <p:ph type="body" idx="1"/>
          </p:nvPr>
        </p:nvSpPr>
        <p:spPr>
          <a:xfrm>
            <a:off x="133350" y="1050925"/>
            <a:ext cx="6015038" cy="5173663"/>
          </a:xfrm>
        </p:spPr>
        <p:txBody>
          <a:bodyPr/>
          <a:lstStyle/>
          <a:p>
            <a:pPr marL="169863" indent="-169863" eaLnBrk="1" hangingPunct="1">
              <a:spcBef>
                <a:spcPct val="50000"/>
              </a:spcBef>
            </a:pPr>
            <a:r>
              <a:rPr lang="en-US" altLang="zh-CN" sz="2000" smtClean="0">
                <a:ea typeface="宋体" pitchFamily="2" charset="-122"/>
              </a:rPr>
              <a:t>Goal: decouple install-/run-time configuration policies from component implementation</a:t>
            </a:r>
          </a:p>
          <a:p>
            <a:pPr marL="169863" indent="-169863" eaLnBrk="1" hangingPunct="1">
              <a:spcBef>
                <a:spcPct val="50000"/>
              </a:spcBef>
            </a:pPr>
            <a:r>
              <a:rPr lang="en-US" altLang="zh-CN" sz="2000" smtClean="0">
                <a:ea typeface="宋体" pitchFamily="2" charset="-122"/>
              </a:rPr>
              <a:t>CORBA policy declarations defined for:</a:t>
            </a:r>
          </a:p>
          <a:p>
            <a:pPr marL="511175" lvl="1" indent="-169863" eaLnBrk="1" hangingPunct="1">
              <a:spcBef>
                <a:spcPct val="50000"/>
              </a:spcBef>
            </a:pPr>
            <a:r>
              <a:rPr lang="en-US" altLang="zh-CN" sz="2000" smtClean="0">
                <a:ea typeface="宋体" pitchFamily="2" charset="-122"/>
              </a:rPr>
              <a:t>Servant lifetime</a:t>
            </a:r>
          </a:p>
          <a:p>
            <a:pPr marL="511175" lvl="1" indent="-169863" eaLnBrk="1" hangingPunct="1">
              <a:spcBef>
                <a:spcPct val="50000"/>
              </a:spcBef>
            </a:pPr>
            <a:r>
              <a:rPr lang="en-US" altLang="zh-CN" sz="2000" smtClean="0">
                <a:ea typeface="宋体" pitchFamily="2" charset="-122"/>
              </a:rPr>
              <a:t>Transaction</a:t>
            </a:r>
          </a:p>
          <a:p>
            <a:pPr marL="511175" lvl="1" indent="-169863" eaLnBrk="1" hangingPunct="1">
              <a:spcBef>
                <a:spcPct val="50000"/>
              </a:spcBef>
            </a:pPr>
            <a:r>
              <a:rPr lang="en-US" altLang="zh-CN" sz="2000" smtClean="0">
                <a:ea typeface="宋体" pitchFamily="2" charset="-122"/>
              </a:rPr>
              <a:t>Security</a:t>
            </a:r>
          </a:p>
          <a:p>
            <a:pPr marL="511175" lvl="1" indent="-169863" eaLnBrk="1" hangingPunct="1">
              <a:spcBef>
                <a:spcPct val="50000"/>
              </a:spcBef>
            </a:pPr>
            <a:r>
              <a:rPr lang="en-US" altLang="zh-CN" sz="2000" smtClean="0">
                <a:ea typeface="宋体" pitchFamily="2" charset="-122"/>
              </a:rPr>
              <a:t>Events</a:t>
            </a:r>
          </a:p>
          <a:p>
            <a:pPr marL="511175" lvl="1" indent="-169863" eaLnBrk="1" hangingPunct="1">
              <a:spcBef>
                <a:spcPct val="50000"/>
              </a:spcBef>
            </a:pPr>
            <a:r>
              <a:rPr lang="en-US" altLang="zh-CN" sz="2000" smtClean="0">
                <a:ea typeface="宋体" pitchFamily="2" charset="-122"/>
              </a:rPr>
              <a:t>Persistence</a:t>
            </a:r>
          </a:p>
          <a:p>
            <a:pPr marL="169863" indent="-169863" eaLnBrk="1" hangingPunct="1">
              <a:spcBef>
                <a:spcPct val="50000"/>
              </a:spcBef>
            </a:pPr>
            <a:r>
              <a:rPr lang="en-US" altLang="zh-CN" sz="2000" smtClean="0">
                <a:ea typeface="宋体" pitchFamily="2" charset="-122"/>
              </a:rPr>
              <a:t>Specified by component/composition developers using XML metadata and/or CIDL directives</a:t>
            </a:r>
          </a:p>
          <a:p>
            <a:pPr marL="169863" indent="-169863" eaLnBrk="1" hangingPunct="1">
              <a:spcBef>
                <a:spcPct val="50000"/>
              </a:spcBef>
            </a:pPr>
            <a:r>
              <a:rPr lang="en-US" altLang="zh-CN" sz="2000" smtClean="0">
                <a:ea typeface="宋体" pitchFamily="2" charset="-122"/>
              </a:rPr>
              <a:t>Implemented by the container, not the component</a:t>
            </a:r>
          </a:p>
          <a:p>
            <a:pPr marL="511175" lvl="1" indent="-169863" eaLnBrk="1" hangingPunct="1">
              <a:spcBef>
                <a:spcPct val="50000"/>
              </a:spcBef>
            </a:pPr>
            <a:r>
              <a:rPr lang="en-US" altLang="zh-CN" sz="2000" smtClean="0">
                <a:ea typeface="宋体" pitchFamily="2" charset="-122"/>
              </a:rPr>
              <a:t>Uses Interceptor pattern (POSA2)</a:t>
            </a:r>
          </a:p>
        </p:txBody>
      </p:sp>
      <p:sp>
        <p:nvSpPr>
          <p:cNvPr id="116742" name="Rectangle 11"/>
          <p:cNvSpPr>
            <a:spLocks noChangeArrowheads="1"/>
          </p:cNvSpPr>
          <p:nvPr/>
        </p:nvSpPr>
        <p:spPr bwMode="auto">
          <a:xfrm>
            <a:off x="7486650" y="1052513"/>
            <a:ext cx="1074738"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SSL Container</a:t>
            </a:r>
            <a:endParaRPr lang="en-US" altLang="zh-CN" i="0">
              <a:ea typeface="宋体" pitchFamily="2" charset="-122"/>
            </a:endParaRPr>
          </a:p>
        </p:txBody>
      </p:sp>
      <p:sp>
        <p:nvSpPr>
          <p:cNvPr id="116743" name="Freeform 12"/>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44" name="Freeform 13"/>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745" name="Rectangle 14"/>
          <p:cNvSpPr>
            <a:spLocks noChangeArrowheads="1"/>
          </p:cNvSpPr>
          <p:nvPr/>
        </p:nvSpPr>
        <p:spPr bwMode="auto">
          <a:xfrm>
            <a:off x="7346950" y="1873250"/>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746" name="Rectangle 15"/>
          <p:cNvSpPr>
            <a:spLocks noChangeArrowheads="1"/>
          </p:cNvSpPr>
          <p:nvPr/>
        </p:nvSpPr>
        <p:spPr bwMode="auto">
          <a:xfrm>
            <a:off x="7254875" y="2065338"/>
            <a:ext cx="855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47" name="Freeform 16"/>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748" name="Freeform 17"/>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749" name="Rectangle 18"/>
          <p:cNvSpPr>
            <a:spLocks noChangeArrowheads="1"/>
          </p:cNvSpPr>
          <p:nvPr/>
        </p:nvSpPr>
        <p:spPr bwMode="auto">
          <a:xfrm>
            <a:off x="7254875" y="1327150"/>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50" name="Rectangle 19"/>
          <p:cNvSpPr>
            <a:spLocks noChangeArrowheads="1"/>
          </p:cNvSpPr>
          <p:nvPr/>
        </p:nvSpPr>
        <p:spPr bwMode="auto">
          <a:xfrm>
            <a:off x="7427913" y="151923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751" name="Rectangle 20"/>
          <p:cNvSpPr>
            <a:spLocks noChangeArrowheads="1"/>
          </p:cNvSpPr>
          <p:nvPr/>
        </p:nvSpPr>
        <p:spPr bwMode="auto">
          <a:xfrm>
            <a:off x="8353425" y="2851150"/>
            <a:ext cx="487363" cy="365125"/>
          </a:xfrm>
          <a:prstGeom prst="rect">
            <a:avLst/>
          </a:prstGeom>
          <a:solidFill>
            <a:srgbClr val="FFC6FF"/>
          </a:solidFill>
          <a:ln w="9525">
            <a:noFill/>
            <a:miter lim="800000"/>
            <a:headEnd/>
            <a:tailEnd/>
          </a:ln>
        </p:spPr>
        <p:txBody>
          <a:bodyPr/>
          <a:lstStyle/>
          <a:p>
            <a:endParaRPr lang="nl-NL"/>
          </a:p>
        </p:txBody>
      </p:sp>
      <p:sp>
        <p:nvSpPr>
          <p:cNvPr id="116752" name="Rectangle 21"/>
          <p:cNvSpPr>
            <a:spLocks noChangeArrowheads="1"/>
          </p:cNvSpPr>
          <p:nvPr/>
        </p:nvSpPr>
        <p:spPr bwMode="auto">
          <a:xfrm>
            <a:off x="8353425" y="2851150"/>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6753" name="Rectangle 22"/>
          <p:cNvSpPr>
            <a:spLocks noChangeArrowheads="1"/>
          </p:cNvSpPr>
          <p:nvPr/>
        </p:nvSpPr>
        <p:spPr bwMode="auto">
          <a:xfrm>
            <a:off x="8434388" y="2936875"/>
            <a:ext cx="347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754" name="Freeform 23"/>
          <p:cNvSpPr>
            <a:spLocks/>
          </p:cNvSpPr>
          <p:nvPr/>
        </p:nvSpPr>
        <p:spPr bwMode="auto">
          <a:xfrm>
            <a:off x="6684963" y="1454150"/>
            <a:ext cx="122237" cy="122238"/>
          </a:xfrm>
          <a:custGeom>
            <a:avLst/>
            <a:gdLst>
              <a:gd name="T0" fmla="*/ 0 w 193"/>
              <a:gd name="T1" fmla="*/ 2147483647 h 193"/>
              <a:gd name="T2" fmla="*/ 2147483647 w 193"/>
              <a:gd name="T3" fmla="*/ 0 h 193"/>
              <a:gd name="T4" fmla="*/ 2147483647 w 193"/>
              <a:gd name="T5" fmla="*/ 2147483647 h 193"/>
              <a:gd name="T6" fmla="*/ 2147483647 w 193"/>
              <a:gd name="T7" fmla="*/ 2147483647 h 193"/>
              <a:gd name="T8" fmla="*/ 2147483647 w 193"/>
              <a:gd name="T9" fmla="*/ 2147483647 h 193"/>
              <a:gd name="T10" fmla="*/ 0 w 193"/>
              <a:gd name="T11" fmla="*/ 2147483647 h 193"/>
              <a:gd name="T12" fmla="*/ 0 60000 65536"/>
              <a:gd name="T13" fmla="*/ 0 60000 65536"/>
              <a:gd name="T14" fmla="*/ 0 60000 65536"/>
              <a:gd name="T15" fmla="*/ 0 60000 65536"/>
              <a:gd name="T16" fmla="*/ 0 60000 65536"/>
              <a:gd name="T17" fmla="*/ 0 60000 65536"/>
              <a:gd name="T18" fmla="*/ 0 w 193"/>
              <a:gd name="T19" fmla="*/ 0 h 193"/>
              <a:gd name="T20" fmla="*/ 193 w 193"/>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3" h="193">
                <a:moveTo>
                  <a:pt x="0" y="96"/>
                </a:moveTo>
                <a:cubicBezTo>
                  <a:pt x="0" y="43"/>
                  <a:pt x="44" y="0"/>
                  <a:pt x="97" y="0"/>
                </a:cubicBezTo>
                <a:cubicBezTo>
                  <a:pt x="150" y="0"/>
                  <a:pt x="193" y="43"/>
                  <a:pt x="193" y="96"/>
                </a:cubicBezTo>
                <a:cubicBezTo>
                  <a:pt x="193" y="96"/>
                  <a:pt x="193" y="96"/>
                  <a:pt x="193" y="96"/>
                </a:cubicBezTo>
                <a:cubicBezTo>
                  <a:pt x="193" y="149"/>
                  <a:pt x="150" y="193"/>
                  <a:pt x="97" y="193"/>
                </a:cubicBezTo>
                <a:cubicBezTo>
                  <a:pt x="44" y="193"/>
                  <a:pt x="0" y="149"/>
                  <a:pt x="0" y="96"/>
                </a:cubicBezTo>
              </a:path>
            </a:pathLst>
          </a:custGeom>
          <a:solidFill>
            <a:srgbClr val="FFFFFF"/>
          </a:solidFill>
          <a:ln w="0">
            <a:solidFill>
              <a:srgbClr val="000000"/>
            </a:solidFill>
            <a:round/>
            <a:headEnd/>
            <a:tailEnd/>
          </a:ln>
        </p:spPr>
        <p:txBody>
          <a:bodyPr/>
          <a:lstStyle/>
          <a:p>
            <a:endParaRPr lang="nl-NL"/>
          </a:p>
        </p:txBody>
      </p:sp>
      <p:sp>
        <p:nvSpPr>
          <p:cNvPr id="116755" name="Freeform 24"/>
          <p:cNvSpPr>
            <a:spLocks/>
          </p:cNvSpPr>
          <p:nvPr/>
        </p:nvSpPr>
        <p:spPr bwMode="auto">
          <a:xfrm>
            <a:off x="6684963" y="14541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7"/>
                  <a:pt x="17" y="0"/>
                  <a:pt x="38" y="0"/>
                </a:cubicBezTo>
                <a:cubicBezTo>
                  <a:pt x="60" y="0"/>
                  <a:pt x="77" y="17"/>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756" name="Freeform 25"/>
          <p:cNvSpPr>
            <a:spLocks/>
          </p:cNvSpPr>
          <p:nvPr/>
        </p:nvSpPr>
        <p:spPr bwMode="auto">
          <a:xfrm>
            <a:off x="6684963" y="1998663"/>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7" name="Freeform 26"/>
          <p:cNvSpPr>
            <a:spLocks/>
          </p:cNvSpPr>
          <p:nvPr/>
        </p:nvSpPr>
        <p:spPr bwMode="auto">
          <a:xfrm>
            <a:off x="6684963" y="19986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58" name="Freeform 27"/>
          <p:cNvSpPr>
            <a:spLocks/>
          </p:cNvSpPr>
          <p:nvPr/>
        </p:nvSpPr>
        <p:spPr bwMode="auto">
          <a:xfrm>
            <a:off x="6684963" y="2363788"/>
            <a:ext cx="122237" cy="122237"/>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9" name="Freeform 28"/>
          <p:cNvSpPr>
            <a:spLocks/>
          </p:cNvSpPr>
          <p:nvPr/>
        </p:nvSpPr>
        <p:spPr bwMode="auto">
          <a:xfrm>
            <a:off x="6684963" y="236378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760" name="Freeform 29"/>
          <p:cNvSpPr>
            <a:spLocks/>
          </p:cNvSpPr>
          <p:nvPr/>
        </p:nvSpPr>
        <p:spPr bwMode="auto">
          <a:xfrm>
            <a:off x="7415213" y="2851150"/>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3" y="0"/>
                  <a:pt x="96" y="0"/>
                </a:cubicBezTo>
                <a:cubicBezTo>
                  <a:pt x="150" y="0"/>
                  <a:pt x="193" y="43"/>
                  <a:pt x="193" y="96"/>
                </a:cubicBezTo>
                <a:cubicBezTo>
                  <a:pt x="193" y="96"/>
                  <a:pt x="193" y="96"/>
                  <a:pt x="193" y="96"/>
                </a:cubicBezTo>
                <a:cubicBezTo>
                  <a:pt x="193" y="149"/>
                  <a:pt x="150"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1" name="Freeform 30"/>
          <p:cNvSpPr>
            <a:spLocks/>
          </p:cNvSpPr>
          <p:nvPr/>
        </p:nvSpPr>
        <p:spPr bwMode="auto">
          <a:xfrm>
            <a:off x="7415213"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2" name="Freeform 31"/>
          <p:cNvSpPr>
            <a:spLocks/>
          </p:cNvSpPr>
          <p:nvPr/>
        </p:nvSpPr>
        <p:spPr bwMode="auto">
          <a:xfrm>
            <a:off x="7780338" y="28511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3" name="Freeform 32"/>
          <p:cNvSpPr>
            <a:spLocks/>
          </p:cNvSpPr>
          <p:nvPr/>
        </p:nvSpPr>
        <p:spPr bwMode="auto">
          <a:xfrm>
            <a:off x="7780338"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764" name="Freeform 33"/>
          <p:cNvSpPr>
            <a:spLocks/>
          </p:cNvSpPr>
          <p:nvPr/>
        </p:nvSpPr>
        <p:spPr bwMode="auto">
          <a:xfrm>
            <a:off x="8329613" y="2241550"/>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16765" name="Freeform 34"/>
          <p:cNvSpPr>
            <a:spLocks/>
          </p:cNvSpPr>
          <p:nvPr/>
        </p:nvSpPr>
        <p:spPr bwMode="auto">
          <a:xfrm>
            <a:off x="8329613" y="22415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766" name="Freeform 35"/>
          <p:cNvSpPr>
            <a:spLocks/>
          </p:cNvSpPr>
          <p:nvPr/>
        </p:nvSpPr>
        <p:spPr bwMode="auto">
          <a:xfrm>
            <a:off x="8329613" y="25463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7" name="Freeform 36"/>
          <p:cNvSpPr>
            <a:spLocks/>
          </p:cNvSpPr>
          <p:nvPr/>
        </p:nvSpPr>
        <p:spPr bwMode="auto">
          <a:xfrm>
            <a:off x="8329613" y="25463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8" name="Line 37"/>
          <p:cNvSpPr>
            <a:spLocks noChangeShapeType="1"/>
          </p:cNvSpPr>
          <p:nvPr/>
        </p:nvSpPr>
        <p:spPr bwMode="auto">
          <a:xfrm>
            <a:off x="6807200" y="1516063"/>
            <a:ext cx="365125" cy="1587"/>
          </a:xfrm>
          <a:prstGeom prst="line">
            <a:avLst/>
          </a:prstGeom>
          <a:noFill/>
          <a:ln w="3175" cap="rnd">
            <a:solidFill>
              <a:srgbClr val="000000"/>
            </a:solidFill>
            <a:round/>
            <a:headEnd/>
            <a:tailEnd/>
          </a:ln>
        </p:spPr>
        <p:txBody>
          <a:bodyPr/>
          <a:lstStyle/>
          <a:p>
            <a:endParaRPr lang="nl-NL"/>
          </a:p>
        </p:txBody>
      </p:sp>
      <p:sp>
        <p:nvSpPr>
          <p:cNvPr id="116769" name="Line 38"/>
          <p:cNvSpPr>
            <a:spLocks noChangeShapeType="1"/>
          </p:cNvSpPr>
          <p:nvPr/>
        </p:nvSpPr>
        <p:spPr bwMode="auto">
          <a:xfrm>
            <a:off x="6807200" y="2058988"/>
            <a:ext cx="365125" cy="1587"/>
          </a:xfrm>
          <a:prstGeom prst="line">
            <a:avLst/>
          </a:prstGeom>
          <a:noFill/>
          <a:ln w="3175" cap="rnd">
            <a:solidFill>
              <a:srgbClr val="000000"/>
            </a:solidFill>
            <a:round/>
            <a:headEnd/>
            <a:tailEnd/>
          </a:ln>
        </p:spPr>
        <p:txBody>
          <a:bodyPr/>
          <a:lstStyle/>
          <a:p>
            <a:endParaRPr lang="nl-NL"/>
          </a:p>
        </p:txBody>
      </p:sp>
      <p:sp>
        <p:nvSpPr>
          <p:cNvPr id="116770" name="Line 39"/>
          <p:cNvSpPr>
            <a:spLocks noChangeShapeType="1"/>
          </p:cNvSpPr>
          <p:nvPr/>
        </p:nvSpPr>
        <p:spPr bwMode="auto">
          <a:xfrm>
            <a:off x="6807200" y="2424113"/>
            <a:ext cx="365125" cy="1587"/>
          </a:xfrm>
          <a:prstGeom prst="line">
            <a:avLst/>
          </a:prstGeom>
          <a:noFill/>
          <a:ln w="3175" cap="rnd">
            <a:solidFill>
              <a:srgbClr val="000000"/>
            </a:solidFill>
            <a:round/>
            <a:headEnd/>
            <a:tailEnd/>
          </a:ln>
        </p:spPr>
        <p:txBody>
          <a:bodyPr/>
          <a:lstStyle/>
          <a:p>
            <a:endParaRPr lang="nl-NL"/>
          </a:p>
        </p:txBody>
      </p:sp>
      <p:sp>
        <p:nvSpPr>
          <p:cNvPr id="116771" name="Line 40"/>
          <p:cNvSpPr>
            <a:spLocks noChangeShapeType="1"/>
          </p:cNvSpPr>
          <p:nvPr/>
        </p:nvSpPr>
        <p:spPr bwMode="auto">
          <a:xfrm>
            <a:off x="7475538" y="2971800"/>
            <a:ext cx="1587" cy="304800"/>
          </a:xfrm>
          <a:prstGeom prst="line">
            <a:avLst/>
          </a:prstGeom>
          <a:noFill/>
          <a:ln w="3175" cap="rnd">
            <a:solidFill>
              <a:srgbClr val="000000"/>
            </a:solidFill>
            <a:round/>
            <a:headEnd/>
            <a:tailEnd/>
          </a:ln>
        </p:spPr>
        <p:txBody>
          <a:bodyPr/>
          <a:lstStyle/>
          <a:p>
            <a:endParaRPr lang="nl-NL"/>
          </a:p>
        </p:txBody>
      </p:sp>
      <p:sp>
        <p:nvSpPr>
          <p:cNvPr id="116772" name="Line 41"/>
          <p:cNvSpPr>
            <a:spLocks noChangeShapeType="1"/>
          </p:cNvSpPr>
          <p:nvPr/>
        </p:nvSpPr>
        <p:spPr bwMode="auto">
          <a:xfrm>
            <a:off x="7842250" y="2971800"/>
            <a:ext cx="1588" cy="304800"/>
          </a:xfrm>
          <a:prstGeom prst="line">
            <a:avLst/>
          </a:prstGeom>
          <a:noFill/>
          <a:ln w="3175" cap="rnd">
            <a:solidFill>
              <a:srgbClr val="000000"/>
            </a:solidFill>
            <a:round/>
            <a:headEnd/>
            <a:tailEnd/>
          </a:ln>
        </p:spPr>
        <p:txBody>
          <a:bodyPr/>
          <a:lstStyle/>
          <a:p>
            <a:endParaRPr lang="nl-NL"/>
          </a:p>
        </p:txBody>
      </p:sp>
      <p:sp>
        <p:nvSpPr>
          <p:cNvPr id="116773" name="Line 42"/>
          <p:cNvSpPr>
            <a:spLocks noChangeShapeType="1"/>
          </p:cNvSpPr>
          <p:nvPr/>
        </p:nvSpPr>
        <p:spPr bwMode="auto">
          <a:xfrm flipH="1">
            <a:off x="8145463" y="2301875"/>
            <a:ext cx="184150" cy="1588"/>
          </a:xfrm>
          <a:prstGeom prst="line">
            <a:avLst/>
          </a:prstGeom>
          <a:noFill/>
          <a:ln w="3175" cap="rnd">
            <a:solidFill>
              <a:srgbClr val="000000"/>
            </a:solidFill>
            <a:round/>
            <a:headEnd/>
            <a:tailEnd/>
          </a:ln>
        </p:spPr>
        <p:txBody>
          <a:bodyPr/>
          <a:lstStyle/>
          <a:p>
            <a:endParaRPr lang="nl-NL"/>
          </a:p>
        </p:txBody>
      </p:sp>
      <p:sp>
        <p:nvSpPr>
          <p:cNvPr id="116774" name="Line 43"/>
          <p:cNvSpPr>
            <a:spLocks noChangeShapeType="1"/>
          </p:cNvSpPr>
          <p:nvPr/>
        </p:nvSpPr>
        <p:spPr bwMode="auto">
          <a:xfrm flipH="1">
            <a:off x="8145463" y="2606675"/>
            <a:ext cx="184150" cy="1588"/>
          </a:xfrm>
          <a:prstGeom prst="line">
            <a:avLst/>
          </a:prstGeom>
          <a:noFill/>
          <a:ln w="3175" cap="rnd">
            <a:solidFill>
              <a:srgbClr val="000000"/>
            </a:solidFill>
            <a:round/>
            <a:headEnd/>
            <a:tailEnd/>
          </a:ln>
        </p:spPr>
        <p:txBody>
          <a:bodyPr/>
          <a:lstStyle/>
          <a:p>
            <a:endParaRPr lang="nl-NL"/>
          </a:p>
        </p:txBody>
      </p:sp>
      <p:sp>
        <p:nvSpPr>
          <p:cNvPr id="116775" name="Rectangle 44"/>
          <p:cNvSpPr>
            <a:spLocks noChangeArrowheads="1"/>
          </p:cNvSpPr>
          <p:nvPr/>
        </p:nvSpPr>
        <p:spPr bwMode="auto">
          <a:xfrm rot="-5400000">
            <a:off x="6304756" y="196294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6" name="Rectangle 45"/>
          <p:cNvSpPr>
            <a:spLocks noChangeArrowheads="1"/>
          </p:cNvSpPr>
          <p:nvPr/>
        </p:nvSpPr>
        <p:spPr bwMode="auto">
          <a:xfrm rot="-5400000">
            <a:off x="6315075" y="18811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777" name="Rectangle 46"/>
          <p:cNvSpPr>
            <a:spLocks noChangeArrowheads="1"/>
          </p:cNvSpPr>
          <p:nvPr/>
        </p:nvSpPr>
        <p:spPr bwMode="auto">
          <a:xfrm rot="-5400000">
            <a:off x="6329362" y="184785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78" name="Rectangle 47"/>
          <p:cNvSpPr>
            <a:spLocks noChangeArrowheads="1"/>
          </p:cNvSpPr>
          <p:nvPr/>
        </p:nvSpPr>
        <p:spPr bwMode="auto">
          <a:xfrm rot="-5400000">
            <a:off x="6311900" y="17875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9" name="Rectangle 48"/>
          <p:cNvSpPr>
            <a:spLocks noChangeArrowheads="1"/>
          </p:cNvSpPr>
          <p:nvPr/>
        </p:nvSpPr>
        <p:spPr bwMode="auto">
          <a:xfrm rot="-5400000">
            <a:off x="6325393" y="174228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0" name="Rectangle 49"/>
          <p:cNvSpPr>
            <a:spLocks noChangeArrowheads="1"/>
          </p:cNvSpPr>
          <p:nvPr/>
        </p:nvSpPr>
        <p:spPr bwMode="auto">
          <a:xfrm rot="-5400000">
            <a:off x="6311900" y="1676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1" name="Rectangle 50"/>
          <p:cNvSpPr>
            <a:spLocks noChangeArrowheads="1"/>
          </p:cNvSpPr>
          <p:nvPr/>
        </p:nvSpPr>
        <p:spPr bwMode="auto">
          <a:xfrm rot="-5400000">
            <a:off x="6311900" y="1604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82" name="Rectangle 51"/>
          <p:cNvSpPr>
            <a:spLocks noChangeArrowheads="1"/>
          </p:cNvSpPr>
          <p:nvPr/>
        </p:nvSpPr>
        <p:spPr bwMode="auto">
          <a:xfrm rot="-5400000">
            <a:off x="6332537" y="1555751"/>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783" name="Rectangle 52"/>
          <p:cNvSpPr>
            <a:spLocks noChangeArrowheads="1"/>
          </p:cNvSpPr>
          <p:nvPr/>
        </p:nvSpPr>
        <p:spPr bwMode="auto">
          <a:xfrm rot="-5400000">
            <a:off x="6491287" y="2019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784" name="Rectangle 53"/>
          <p:cNvSpPr>
            <a:spLocks noChangeArrowheads="1"/>
          </p:cNvSpPr>
          <p:nvPr/>
        </p:nvSpPr>
        <p:spPr bwMode="auto">
          <a:xfrm rot="-5400000">
            <a:off x="6473825" y="1960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5" name="Rectangle 54"/>
          <p:cNvSpPr>
            <a:spLocks noChangeArrowheads="1"/>
          </p:cNvSpPr>
          <p:nvPr/>
        </p:nvSpPr>
        <p:spPr bwMode="auto">
          <a:xfrm rot="-5400000">
            <a:off x="6491287" y="19081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86" name="Rectangle 55"/>
          <p:cNvSpPr>
            <a:spLocks noChangeArrowheads="1"/>
          </p:cNvSpPr>
          <p:nvPr/>
        </p:nvSpPr>
        <p:spPr bwMode="auto">
          <a:xfrm rot="-5400000">
            <a:off x="6473825" y="1858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87" name="Rectangle 56"/>
          <p:cNvSpPr>
            <a:spLocks noChangeArrowheads="1"/>
          </p:cNvSpPr>
          <p:nvPr/>
        </p:nvSpPr>
        <p:spPr bwMode="auto">
          <a:xfrm rot="-5400000">
            <a:off x="6487318" y="18121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8" name="Rectangle 57"/>
          <p:cNvSpPr>
            <a:spLocks noChangeArrowheads="1"/>
          </p:cNvSpPr>
          <p:nvPr/>
        </p:nvSpPr>
        <p:spPr bwMode="auto">
          <a:xfrm rot="-5400000">
            <a:off x="6491287" y="17557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789" name="Rectangle 58"/>
          <p:cNvSpPr>
            <a:spLocks noChangeArrowheads="1"/>
          </p:cNvSpPr>
          <p:nvPr/>
        </p:nvSpPr>
        <p:spPr bwMode="auto">
          <a:xfrm rot="-5400000">
            <a:off x="6473825" y="1706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90" name="Rectangle 59"/>
          <p:cNvSpPr>
            <a:spLocks noChangeArrowheads="1"/>
          </p:cNvSpPr>
          <p:nvPr/>
        </p:nvSpPr>
        <p:spPr bwMode="auto">
          <a:xfrm rot="-5400000">
            <a:off x="6477000" y="163830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791" name="Rectangle 60"/>
          <p:cNvSpPr>
            <a:spLocks noChangeArrowheads="1"/>
          </p:cNvSpPr>
          <p:nvPr/>
        </p:nvSpPr>
        <p:spPr bwMode="auto">
          <a:xfrm rot="-5400000">
            <a:off x="6473825" y="15748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92" name="Rectangle 61"/>
          <p:cNvSpPr>
            <a:spLocks noChangeArrowheads="1"/>
          </p:cNvSpPr>
          <p:nvPr/>
        </p:nvSpPr>
        <p:spPr bwMode="auto">
          <a:xfrm rot="-5400000">
            <a:off x="6477000" y="151923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793" name="Rectangle 62"/>
          <p:cNvSpPr>
            <a:spLocks noChangeArrowheads="1"/>
          </p:cNvSpPr>
          <p:nvPr/>
        </p:nvSpPr>
        <p:spPr bwMode="auto">
          <a:xfrm>
            <a:off x="8237538" y="1831975"/>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794" name="Rectangle 63"/>
          <p:cNvSpPr>
            <a:spLocks noChangeArrowheads="1"/>
          </p:cNvSpPr>
          <p:nvPr/>
        </p:nvSpPr>
        <p:spPr bwMode="auto">
          <a:xfrm>
            <a:off x="8216900" y="19939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5" name="Rectangle 64"/>
          <p:cNvSpPr>
            <a:spLocks noChangeArrowheads="1"/>
          </p:cNvSpPr>
          <p:nvPr/>
        </p:nvSpPr>
        <p:spPr bwMode="auto">
          <a:xfrm>
            <a:off x="7435850" y="2513013"/>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796" name="Rectangle 65"/>
          <p:cNvSpPr>
            <a:spLocks noChangeArrowheads="1"/>
          </p:cNvSpPr>
          <p:nvPr/>
        </p:nvSpPr>
        <p:spPr bwMode="auto">
          <a:xfrm>
            <a:off x="7385050" y="267493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7" name="Rectangle 68"/>
          <p:cNvSpPr>
            <a:spLocks noChangeArrowheads="1"/>
          </p:cNvSpPr>
          <p:nvPr/>
        </p:nvSpPr>
        <p:spPr bwMode="auto">
          <a:xfrm>
            <a:off x="7162800" y="3787775"/>
            <a:ext cx="1803400" cy="198438"/>
          </a:xfrm>
          <a:prstGeom prst="rect">
            <a:avLst/>
          </a:prstGeom>
          <a:noFill/>
          <a:ln w="9525">
            <a:noFill/>
            <a:miter lim="800000"/>
            <a:headEnd/>
            <a:tailEnd/>
          </a:ln>
        </p:spPr>
        <p:txBody>
          <a:bodyPr wrap="none" lIns="0" tIns="0" rIns="0" bIns="0">
            <a:spAutoFit/>
          </a:bodyPr>
          <a:lstStyle/>
          <a:p>
            <a:pPr eaLnBrk="0" hangingPunct="0">
              <a:spcBef>
                <a:spcPct val="0"/>
              </a:spcBef>
            </a:pPr>
            <a:r>
              <a:rPr lang="zh-CN" altLang="en-US" sz="1300" i="0">
                <a:solidFill>
                  <a:srgbClr val="000000"/>
                </a:solidFill>
                <a:ea typeface="宋体" pitchFamily="2" charset="-122"/>
              </a:rPr>
              <a:t> </a:t>
            </a:r>
            <a:r>
              <a:rPr lang="en-US" altLang="zh-CN" sz="1300" i="0">
                <a:solidFill>
                  <a:srgbClr val="000000"/>
                </a:solidFill>
                <a:ea typeface="宋体" pitchFamily="2" charset="-122"/>
              </a:rPr>
              <a:t>Transactional Container</a:t>
            </a:r>
            <a:endParaRPr lang="en-US" altLang="zh-CN" i="0">
              <a:ea typeface="宋体" pitchFamily="2" charset="-122"/>
            </a:endParaRPr>
          </a:p>
        </p:txBody>
      </p:sp>
      <p:sp>
        <p:nvSpPr>
          <p:cNvPr id="116798" name="Freeform 69"/>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99" name="Freeform 70"/>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800" name="Rectangle 71"/>
          <p:cNvSpPr>
            <a:spLocks noChangeArrowheads="1"/>
          </p:cNvSpPr>
          <p:nvPr/>
        </p:nvSpPr>
        <p:spPr bwMode="auto">
          <a:xfrm>
            <a:off x="7356475" y="4638675"/>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801" name="Rectangle 72"/>
          <p:cNvSpPr>
            <a:spLocks noChangeArrowheads="1"/>
          </p:cNvSpPr>
          <p:nvPr/>
        </p:nvSpPr>
        <p:spPr bwMode="auto">
          <a:xfrm>
            <a:off x="7254875" y="48418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2" name="Freeform 73"/>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803" name="Freeform 74"/>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804" name="Rectangle 75"/>
          <p:cNvSpPr>
            <a:spLocks noChangeArrowheads="1"/>
          </p:cNvSpPr>
          <p:nvPr/>
        </p:nvSpPr>
        <p:spPr bwMode="auto">
          <a:xfrm>
            <a:off x="7254875" y="40925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5" name="Rectangle 76"/>
          <p:cNvSpPr>
            <a:spLocks noChangeArrowheads="1"/>
          </p:cNvSpPr>
          <p:nvPr/>
        </p:nvSpPr>
        <p:spPr bwMode="auto">
          <a:xfrm>
            <a:off x="7437438" y="4284663"/>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806" name="Rectangle 77"/>
          <p:cNvSpPr>
            <a:spLocks noChangeArrowheads="1"/>
          </p:cNvSpPr>
          <p:nvPr/>
        </p:nvSpPr>
        <p:spPr bwMode="auto">
          <a:xfrm>
            <a:off x="8361363" y="5621338"/>
            <a:ext cx="487362" cy="365125"/>
          </a:xfrm>
          <a:prstGeom prst="rect">
            <a:avLst/>
          </a:prstGeom>
          <a:solidFill>
            <a:srgbClr val="FFC6FF"/>
          </a:solidFill>
          <a:ln w="9525">
            <a:noFill/>
            <a:miter lim="800000"/>
            <a:headEnd/>
            <a:tailEnd/>
          </a:ln>
        </p:spPr>
        <p:txBody>
          <a:bodyPr/>
          <a:lstStyle/>
          <a:p>
            <a:endParaRPr lang="nl-NL"/>
          </a:p>
        </p:txBody>
      </p:sp>
      <p:sp>
        <p:nvSpPr>
          <p:cNvPr id="116807" name="Rectangle 78"/>
          <p:cNvSpPr>
            <a:spLocks noChangeArrowheads="1"/>
          </p:cNvSpPr>
          <p:nvPr/>
        </p:nvSpPr>
        <p:spPr bwMode="auto">
          <a:xfrm>
            <a:off x="8361363" y="5621338"/>
            <a:ext cx="487362" cy="365125"/>
          </a:xfrm>
          <a:prstGeom prst="rect">
            <a:avLst/>
          </a:prstGeom>
          <a:solidFill>
            <a:srgbClr val="E3FFFF"/>
          </a:solidFill>
          <a:ln w="3175" cap="rnd">
            <a:solidFill>
              <a:srgbClr val="000000"/>
            </a:solidFill>
            <a:round/>
            <a:headEnd/>
            <a:tailEnd/>
          </a:ln>
        </p:spPr>
        <p:txBody>
          <a:bodyPr/>
          <a:lstStyle/>
          <a:p>
            <a:endParaRPr lang="nl-NL"/>
          </a:p>
        </p:txBody>
      </p:sp>
      <p:sp>
        <p:nvSpPr>
          <p:cNvPr id="116808" name="Rectangle 79"/>
          <p:cNvSpPr>
            <a:spLocks noChangeArrowheads="1"/>
          </p:cNvSpPr>
          <p:nvPr/>
        </p:nvSpPr>
        <p:spPr bwMode="auto">
          <a:xfrm>
            <a:off x="8445500" y="5713413"/>
            <a:ext cx="347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809" name="Freeform 80"/>
          <p:cNvSpPr>
            <a:spLocks/>
          </p:cNvSpPr>
          <p:nvPr/>
        </p:nvSpPr>
        <p:spPr bwMode="auto">
          <a:xfrm>
            <a:off x="6691313" y="4219575"/>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10" name="Freeform 81"/>
          <p:cNvSpPr>
            <a:spLocks/>
          </p:cNvSpPr>
          <p:nvPr/>
        </p:nvSpPr>
        <p:spPr bwMode="auto">
          <a:xfrm>
            <a:off x="6691313" y="42195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811" name="Freeform 82"/>
          <p:cNvSpPr>
            <a:spLocks/>
          </p:cNvSpPr>
          <p:nvPr/>
        </p:nvSpPr>
        <p:spPr bwMode="auto">
          <a:xfrm>
            <a:off x="6691313" y="47688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2" name="Freeform 83"/>
          <p:cNvSpPr>
            <a:spLocks/>
          </p:cNvSpPr>
          <p:nvPr/>
        </p:nvSpPr>
        <p:spPr bwMode="auto">
          <a:xfrm>
            <a:off x="6691313" y="47688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3" name="Freeform 84"/>
          <p:cNvSpPr>
            <a:spLocks/>
          </p:cNvSpPr>
          <p:nvPr/>
        </p:nvSpPr>
        <p:spPr bwMode="auto">
          <a:xfrm>
            <a:off x="6691313" y="5133975"/>
            <a:ext cx="122237"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4" name="Freeform 85"/>
          <p:cNvSpPr>
            <a:spLocks/>
          </p:cNvSpPr>
          <p:nvPr/>
        </p:nvSpPr>
        <p:spPr bwMode="auto">
          <a:xfrm>
            <a:off x="6691313" y="51339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15" name="Freeform 86"/>
          <p:cNvSpPr>
            <a:spLocks/>
          </p:cNvSpPr>
          <p:nvPr/>
        </p:nvSpPr>
        <p:spPr bwMode="auto">
          <a:xfrm>
            <a:off x="7421563" y="5621338"/>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6" name="Freeform 87"/>
          <p:cNvSpPr>
            <a:spLocks/>
          </p:cNvSpPr>
          <p:nvPr/>
        </p:nvSpPr>
        <p:spPr bwMode="auto">
          <a:xfrm>
            <a:off x="7421563" y="5621338"/>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817" name="Freeform 88"/>
          <p:cNvSpPr>
            <a:spLocks/>
          </p:cNvSpPr>
          <p:nvPr/>
        </p:nvSpPr>
        <p:spPr bwMode="auto">
          <a:xfrm>
            <a:off x="7788275" y="5621338"/>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8" name="Freeform 89"/>
          <p:cNvSpPr>
            <a:spLocks/>
          </p:cNvSpPr>
          <p:nvPr/>
        </p:nvSpPr>
        <p:spPr bwMode="auto">
          <a:xfrm>
            <a:off x="7788275" y="5621338"/>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9" name="Freeform 90"/>
          <p:cNvSpPr>
            <a:spLocks/>
          </p:cNvSpPr>
          <p:nvPr/>
        </p:nvSpPr>
        <p:spPr bwMode="auto">
          <a:xfrm>
            <a:off x="8335963" y="5011738"/>
            <a:ext cx="122237"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20" name="Freeform 91"/>
          <p:cNvSpPr>
            <a:spLocks/>
          </p:cNvSpPr>
          <p:nvPr/>
        </p:nvSpPr>
        <p:spPr bwMode="auto">
          <a:xfrm>
            <a:off x="8335963" y="50117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821" name="Freeform 92"/>
          <p:cNvSpPr>
            <a:spLocks/>
          </p:cNvSpPr>
          <p:nvPr/>
        </p:nvSpPr>
        <p:spPr bwMode="auto">
          <a:xfrm>
            <a:off x="8335963" y="5316538"/>
            <a:ext cx="122237"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22" name="Freeform 93"/>
          <p:cNvSpPr>
            <a:spLocks/>
          </p:cNvSpPr>
          <p:nvPr/>
        </p:nvSpPr>
        <p:spPr bwMode="auto">
          <a:xfrm>
            <a:off x="8335963" y="53165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23" name="Line 94"/>
          <p:cNvSpPr>
            <a:spLocks noChangeShapeType="1"/>
          </p:cNvSpPr>
          <p:nvPr/>
        </p:nvSpPr>
        <p:spPr bwMode="auto">
          <a:xfrm>
            <a:off x="6813550" y="4281488"/>
            <a:ext cx="365125" cy="1587"/>
          </a:xfrm>
          <a:prstGeom prst="line">
            <a:avLst/>
          </a:prstGeom>
          <a:noFill/>
          <a:ln w="3175" cap="rnd">
            <a:solidFill>
              <a:srgbClr val="000000"/>
            </a:solidFill>
            <a:round/>
            <a:headEnd/>
            <a:tailEnd/>
          </a:ln>
        </p:spPr>
        <p:txBody>
          <a:bodyPr/>
          <a:lstStyle/>
          <a:p>
            <a:endParaRPr lang="nl-NL"/>
          </a:p>
        </p:txBody>
      </p:sp>
      <p:sp>
        <p:nvSpPr>
          <p:cNvPr id="116824" name="Line 95"/>
          <p:cNvSpPr>
            <a:spLocks noChangeShapeType="1"/>
          </p:cNvSpPr>
          <p:nvPr/>
        </p:nvSpPr>
        <p:spPr bwMode="auto">
          <a:xfrm>
            <a:off x="6813550" y="4829175"/>
            <a:ext cx="365125" cy="1588"/>
          </a:xfrm>
          <a:prstGeom prst="line">
            <a:avLst/>
          </a:prstGeom>
          <a:noFill/>
          <a:ln w="3175" cap="rnd">
            <a:solidFill>
              <a:srgbClr val="000000"/>
            </a:solidFill>
            <a:round/>
            <a:headEnd/>
            <a:tailEnd/>
          </a:ln>
        </p:spPr>
        <p:txBody>
          <a:bodyPr/>
          <a:lstStyle/>
          <a:p>
            <a:endParaRPr lang="nl-NL"/>
          </a:p>
        </p:txBody>
      </p:sp>
      <p:sp>
        <p:nvSpPr>
          <p:cNvPr id="116825" name="Line 96"/>
          <p:cNvSpPr>
            <a:spLocks noChangeShapeType="1"/>
          </p:cNvSpPr>
          <p:nvPr/>
        </p:nvSpPr>
        <p:spPr bwMode="auto">
          <a:xfrm>
            <a:off x="6813550" y="5194300"/>
            <a:ext cx="365125" cy="1588"/>
          </a:xfrm>
          <a:prstGeom prst="line">
            <a:avLst/>
          </a:prstGeom>
          <a:noFill/>
          <a:ln w="3175" cap="rnd">
            <a:solidFill>
              <a:srgbClr val="000000"/>
            </a:solidFill>
            <a:round/>
            <a:headEnd/>
            <a:tailEnd/>
          </a:ln>
        </p:spPr>
        <p:txBody>
          <a:bodyPr/>
          <a:lstStyle/>
          <a:p>
            <a:endParaRPr lang="nl-NL"/>
          </a:p>
        </p:txBody>
      </p:sp>
      <p:sp>
        <p:nvSpPr>
          <p:cNvPr id="116826" name="Line 97"/>
          <p:cNvSpPr>
            <a:spLocks noChangeShapeType="1"/>
          </p:cNvSpPr>
          <p:nvPr/>
        </p:nvSpPr>
        <p:spPr bwMode="auto">
          <a:xfrm>
            <a:off x="7483475" y="5741988"/>
            <a:ext cx="1588" cy="304800"/>
          </a:xfrm>
          <a:prstGeom prst="line">
            <a:avLst/>
          </a:prstGeom>
          <a:noFill/>
          <a:ln w="3175" cap="rnd">
            <a:solidFill>
              <a:srgbClr val="000000"/>
            </a:solidFill>
            <a:round/>
            <a:headEnd/>
            <a:tailEnd/>
          </a:ln>
        </p:spPr>
        <p:txBody>
          <a:bodyPr/>
          <a:lstStyle/>
          <a:p>
            <a:endParaRPr lang="nl-NL"/>
          </a:p>
        </p:txBody>
      </p:sp>
      <p:sp>
        <p:nvSpPr>
          <p:cNvPr id="116827" name="Line 98"/>
          <p:cNvSpPr>
            <a:spLocks noChangeShapeType="1"/>
          </p:cNvSpPr>
          <p:nvPr/>
        </p:nvSpPr>
        <p:spPr bwMode="auto">
          <a:xfrm>
            <a:off x="7848600" y="5741988"/>
            <a:ext cx="1588" cy="304800"/>
          </a:xfrm>
          <a:prstGeom prst="line">
            <a:avLst/>
          </a:prstGeom>
          <a:noFill/>
          <a:ln w="3175" cap="rnd">
            <a:solidFill>
              <a:srgbClr val="000000"/>
            </a:solidFill>
            <a:round/>
            <a:headEnd/>
            <a:tailEnd/>
          </a:ln>
        </p:spPr>
        <p:txBody>
          <a:bodyPr/>
          <a:lstStyle/>
          <a:p>
            <a:endParaRPr lang="nl-NL"/>
          </a:p>
        </p:txBody>
      </p:sp>
      <p:sp>
        <p:nvSpPr>
          <p:cNvPr id="116828" name="Line 99"/>
          <p:cNvSpPr>
            <a:spLocks noChangeShapeType="1"/>
          </p:cNvSpPr>
          <p:nvPr/>
        </p:nvSpPr>
        <p:spPr bwMode="auto">
          <a:xfrm flipH="1">
            <a:off x="8153400" y="5072063"/>
            <a:ext cx="182563" cy="1587"/>
          </a:xfrm>
          <a:prstGeom prst="line">
            <a:avLst/>
          </a:prstGeom>
          <a:noFill/>
          <a:ln w="3175" cap="rnd">
            <a:solidFill>
              <a:srgbClr val="000000"/>
            </a:solidFill>
            <a:round/>
            <a:headEnd/>
            <a:tailEnd/>
          </a:ln>
        </p:spPr>
        <p:txBody>
          <a:bodyPr/>
          <a:lstStyle/>
          <a:p>
            <a:endParaRPr lang="nl-NL"/>
          </a:p>
        </p:txBody>
      </p:sp>
      <p:sp>
        <p:nvSpPr>
          <p:cNvPr id="116829" name="Line 100"/>
          <p:cNvSpPr>
            <a:spLocks noChangeShapeType="1"/>
          </p:cNvSpPr>
          <p:nvPr/>
        </p:nvSpPr>
        <p:spPr bwMode="auto">
          <a:xfrm flipH="1">
            <a:off x="8153400" y="5376863"/>
            <a:ext cx="182563" cy="1587"/>
          </a:xfrm>
          <a:prstGeom prst="line">
            <a:avLst/>
          </a:prstGeom>
          <a:noFill/>
          <a:ln w="3175" cap="rnd">
            <a:solidFill>
              <a:srgbClr val="000000"/>
            </a:solidFill>
            <a:round/>
            <a:headEnd/>
            <a:tailEnd/>
          </a:ln>
        </p:spPr>
        <p:txBody>
          <a:bodyPr/>
          <a:lstStyle/>
          <a:p>
            <a:endParaRPr lang="nl-NL"/>
          </a:p>
        </p:txBody>
      </p:sp>
      <p:sp>
        <p:nvSpPr>
          <p:cNvPr id="116830" name="Rectangle 101"/>
          <p:cNvSpPr>
            <a:spLocks noChangeArrowheads="1"/>
          </p:cNvSpPr>
          <p:nvPr/>
        </p:nvSpPr>
        <p:spPr bwMode="auto">
          <a:xfrm rot="-5400000">
            <a:off x="6304756" y="4728369"/>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1" name="Rectangle 102"/>
          <p:cNvSpPr>
            <a:spLocks noChangeArrowheads="1"/>
          </p:cNvSpPr>
          <p:nvPr/>
        </p:nvSpPr>
        <p:spPr bwMode="auto">
          <a:xfrm rot="-5400000">
            <a:off x="6315075" y="4657725"/>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832" name="Rectangle 103"/>
          <p:cNvSpPr>
            <a:spLocks noChangeArrowheads="1"/>
          </p:cNvSpPr>
          <p:nvPr/>
        </p:nvSpPr>
        <p:spPr bwMode="auto">
          <a:xfrm rot="-5400000">
            <a:off x="6329362" y="46132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33" name="Rectangle 104"/>
          <p:cNvSpPr>
            <a:spLocks noChangeArrowheads="1"/>
          </p:cNvSpPr>
          <p:nvPr/>
        </p:nvSpPr>
        <p:spPr bwMode="auto">
          <a:xfrm rot="-5400000">
            <a:off x="6311900" y="45529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4" name="Rectangle 105"/>
          <p:cNvSpPr>
            <a:spLocks noChangeArrowheads="1"/>
          </p:cNvSpPr>
          <p:nvPr/>
        </p:nvSpPr>
        <p:spPr bwMode="auto">
          <a:xfrm rot="-5400000">
            <a:off x="6325393" y="4507707"/>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35" name="Rectangle 106"/>
          <p:cNvSpPr>
            <a:spLocks noChangeArrowheads="1"/>
          </p:cNvSpPr>
          <p:nvPr/>
        </p:nvSpPr>
        <p:spPr bwMode="auto">
          <a:xfrm rot="-5400000">
            <a:off x="6311900" y="44418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36" name="Rectangle 107"/>
          <p:cNvSpPr>
            <a:spLocks noChangeArrowheads="1"/>
          </p:cNvSpPr>
          <p:nvPr/>
        </p:nvSpPr>
        <p:spPr bwMode="auto">
          <a:xfrm rot="-5400000">
            <a:off x="6311900" y="437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37" name="Rectangle 108"/>
          <p:cNvSpPr>
            <a:spLocks noChangeArrowheads="1"/>
          </p:cNvSpPr>
          <p:nvPr/>
        </p:nvSpPr>
        <p:spPr bwMode="auto">
          <a:xfrm rot="-5400000">
            <a:off x="6332537" y="4332288"/>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838" name="Rectangle 109"/>
          <p:cNvSpPr>
            <a:spLocks noChangeArrowheads="1"/>
          </p:cNvSpPr>
          <p:nvPr/>
        </p:nvSpPr>
        <p:spPr bwMode="auto">
          <a:xfrm rot="-5400000">
            <a:off x="6491287" y="47990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839" name="Rectangle 110"/>
          <p:cNvSpPr>
            <a:spLocks noChangeArrowheads="1"/>
          </p:cNvSpPr>
          <p:nvPr/>
        </p:nvSpPr>
        <p:spPr bwMode="auto">
          <a:xfrm rot="-5400000">
            <a:off x="6473825" y="4729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40" name="Rectangle 111"/>
          <p:cNvSpPr>
            <a:spLocks noChangeArrowheads="1"/>
          </p:cNvSpPr>
          <p:nvPr/>
        </p:nvSpPr>
        <p:spPr bwMode="auto">
          <a:xfrm rot="-5400000">
            <a:off x="6491287" y="4686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41" name="Rectangle 112"/>
          <p:cNvSpPr>
            <a:spLocks noChangeArrowheads="1"/>
          </p:cNvSpPr>
          <p:nvPr/>
        </p:nvSpPr>
        <p:spPr bwMode="auto">
          <a:xfrm rot="-5400000">
            <a:off x="6473825" y="4627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2" name="Rectangle 113"/>
          <p:cNvSpPr>
            <a:spLocks noChangeArrowheads="1"/>
          </p:cNvSpPr>
          <p:nvPr/>
        </p:nvSpPr>
        <p:spPr bwMode="auto">
          <a:xfrm rot="-5400000">
            <a:off x="6487319" y="4582319"/>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43" name="Rectangle 114"/>
          <p:cNvSpPr>
            <a:spLocks noChangeArrowheads="1"/>
          </p:cNvSpPr>
          <p:nvPr/>
        </p:nvSpPr>
        <p:spPr bwMode="auto">
          <a:xfrm rot="-5400000">
            <a:off x="6491287" y="453548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844" name="Rectangle 115"/>
          <p:cNvSpPr>
            <a:spLocks noChangeArrowheads="1"/>
          </p:cNvSpPr>
          <p:nvPr/>
        </p:nvSpPr>
        <p:spPr bwMode="auto">
          <a:xfrm rot="-5400000">
            <a:off x="6473825" y="4475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45" name="Rectangle 116"/>
          <p:cNvSpPr>
            <a:spLocks noChangeArrowheads="1"/>
          </p:cNvSpPr>
          <p:nvPr/>
        </p:nvSpPr>
        <p:spPr bwMode="auto">
          <a:xfrm rot="-5400000">
            <a:off x="6477000" y="44084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846" name="Rectangle 117"/>
          <p:cNvSpPr>
            <a:spLocks noChangeArrowheads="1"/>
          </p:cNvSpPr>
          <p:nvPr/>
        </p:nvSpPr>
        <p:spPr bwMode="auto">
          <a:xfrm rot="-5400000">
            <a:off x="6473825" y="4343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7" name="Rectangle 118"/>
          <p:cNvSpPr>
            <a:spLocks noChangeArrowheads="1"/>
          </p:cNvSpPr>
          <p:nvPr/>
        </p:nvSpPr>
        <p:spPr bwMode="auto">
          <a:xfrm rot="-5400000">
            <a:off x="6477000" y="429736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848" name="Rectangle 119"/>
          <p:cNvSpPr>
            <a:spLocks noChangeArrowheads="1"/>
          </p:cNvSpPr>
          <p:nvPr/>
        </p:nvSpPr>
        <p:spPr bwMode="auto">
          <a:xfrm>
            <a:off x="8297863" y="4618038"/>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849" name="Rectangle 120"/>
          <p:cNvSpPr>
            <a:spLocks noChangeArrowheads="1"/>
          </p:cNvSpPr>
          <p:nvPr/>
        </p:nvSpPr>
        <p:spPr bwMode="auto">
          <a:xfrm>
            <a:off x="8278813" y="4779963"/>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850" name="Rectangle 121"/>
          <p:cNvSpPr>
            <a:spLocks noChangeArrowheads="1"/>
          </p:cNvSpPr>
          <p:nvPr/>
        </p:nvSpPr>
        <p:spPr bwMode="auto">
          <a:xfrm>
            <a:off x="7446963" y="5289550"/>
            <a:ext cx="42068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851" name="Rectangle 122"/>
          <p:cNvSpPr>
            <a:spLocks noChangeArrowheads="1"/>
          </p:cNvSpPr>
          <p:nvPr/>
        </p:nvSpPr>
        <p:spPr bwMode="auto">
          <a:xfrm>
            <a:off x="7396163" y="5451475"/>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8BABB196-CF5F-484D-9D83-A780CE5F283A}" type="datetime1">
              <a:rPr lang="zh-CN" altLang="en-US">
                <a:ea typeface="宋体" pitchFamily="2" charset="-122"/>
              </a:rPr>
              <a:pPr/>
              <a:t>2010-6-14</a:t>
            </a:fld>
            <a:endParaRPr lang="en-US" altLang="zh-CN">
              <a:ea typeface="宋体" pitchFamily="2" charset="-122"/>
            </a:endParaRPr>
          </a:p>
        </p:txBody>
      </p:sp>
      <p:sp>
        <p:nvSpPr>
          <p:cNvPr id="117763" name="Slide Number Placeholder 4"/>
          <p:cNvSpPr>
            <a:spLocks noGrp="1"/>
          </p:cNvSpPr>
          <p:nvPr>
            <p:ph type="sldNum" sz="quarter" idx="10"/>
          </p:nvPr>
        </p:nvSpPr>
        <p:spPr>
          <a:noFill/>
        </p:spPr>
        <p:txBody>
          <a:bodyPr/>
          <a:lstStyle/>
          <a:p>
            <a:fld id="{A23DC941-5423-4589-A68D-E51A55CE8A9B}" type="slidenum">
              <a:rPr lang="zh-CN" altLang="en-US" smtClean="0">
                <a:latin typeface="Arial" charset="0"/>
              </a:rPr>
              <a:pPr/>
              <a:t>73</a:t>
            </a:fld>
            <a:endParaRPr lang="en-US" altLang="zh-CN" smtClean="0">
              <a:latin typeface="Arial" charset="0"/>
            </a:endParaRPr>
          </a:p>
        </p:txBody>
      </p:sp>
      <p:sp>
        <p:nvSpPr>
          <p:cNvPr id="117764" name="Rectangle 3"/>
          <p:cNvSpPr>
            <a:spLocks noGrp="1" noChangeArrowheads="1"/>
          </p:cNvSpPr>
          <p:nvPr>
            <p:ph type="body" idx="1"/>
          </p:nvPr>
        </p:nvSpPr>
        <p:spPr>
          <a:xfrm>
            <a:off x="825500" y="1141413"/>
            <a:ext cx="7548563" cy="4862512"/>
          </a:xfrm>
          <a:noFill/>
        </p:spPr>
        <p:txBody>
          <a:bodyPr anchor="ctr" anchorCtr="1"/>
          <a:lstStyle/>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Framework (CIF) </a:t>
            </a:r>
          </a:p>
          <a:p>
            <a:pPr algn="ctr" eaLnBrk="1" hangingPunct="1">
              <a:buFont typeface="Wingdings" pitchFamily="2" charset="2"/>
              <a:buNone/>
            </a:pPr>
            <a:r>
              <a:rPr lang="en-US" altLang="zh-CN" sz="4400" smtClean="0">
                <a:solidFill>
                  <a:srgbClr val="FF3300"/>
                </a:solidFill>
                <a:ea typeface="ＭＳ Ｐゴシック" pitchFamily="34" charset="-128"/>
              </a:rPr>
              <a:t>&amp; </a:t>
            </a:r>
          </a:p>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Definition Language (CIDL)</a:t>
            </a:r>
          </a:p>
        </p:txBody>
      </p:sp>
      <p:sp>
        <p:nvSpPr>
          <p:cNvPr id="11776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ph sz="half" idx="1"/>
          </p:nvPr>
        </p:nvGraphicFramePr>
        <p:xfrm>
          <a:off x="152400" y="1417638"/>
          <a:ext cx="8839200" cy="4897437"/>
        </p:xfrm>
        <a:graphic>
          <a:graphicData uri="http://schemas.openxmlformats.org/presentationml/2006/ole">
            <p:oleObj spid="_x0000_s31746" name="Visio" r:id="rId3" imgW="12585192" imgH="6974434" progId="Visio.Drawing.11">
              <p:embed/>
            </p:oleObj>
          </a:graphicData>
        </a:graphic>
      </p:graphicFrame>
      <p:sp>
        <p:nvSpPr>
          <p:cNvPr id="31747"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31748" name="Text Box 4"/>
          <p:cNvSpPr txBox="1">
            <a:spLocks noChangeArrowheads="1"/>
          </p:cNvSpPr>
          <p:nvPr/>
        </p:nvSpPr>
        <p:spPr bwMode="auto">
          <a:xfrm>
            <a:off x="588963" y="990600"/>
            <a:ext cx="7669212"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2: Implement </a:t>
            </a:r>
            <a:r>
              <a:rPr lang="en-US" altLang="zh-CN" sz="2000">
                <a:ea typeface="宋体" pitchFamily="2" charset="-122"/>
              </a:rPr>
              <a:t>components</a:t>
            </a:r>
            <a:r>
              <a:rPr lang="en-US" altLang="zh-CN" sz="2000" i="0">
                <a:ea typeface="宋体" pitchFamily="2" charset="-122"/>
              </a:rPr>
              <a:t> &amp; associate them with their </a:t>
            </a:r>
            <a:r>
              <a:rPr lang="en-US" altLang="zh-CN" sz="2000">
                <a:ea typeface="宋体" pitchFamily="2" charset="-122"/>
              </a:rPr>
              <a:t>homes</a:t>
            </a:r>
          </a:p>
        </p:txBody>
      </p:sp>
      <p:sp>
        <p:nvSpPr>
          <p:cNvPr id="31749" name="Rectangle 5"/>
          <p:cNvSpPr>
            <a:spLocks noChangeArrowheads="1"/>
          </p:cNvSpPr>
          <p:nvPr/>
        </p:nvSpPr>
        <p:spPr bwMode="auto">
          <a:xfrm>
            <a:off x="2127250" y="1417638"/>
            <a:ext cx="4437063" cy="259873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Difficulties with Implementing CORBA 2.x Objects</a:t>
            </a:r>
          </a:p>
        </p:txBody>
      </p:sp>
      <p:sp>
        <p:nvSpPr>
          <p:cNvPr id="32772" name="Rectangle 3"/>
          <p:cNvSpPr>
            <a:spLocks noGrp="1" noChangeArrowheads="1"/>
          </p:cNvSpPr>
          <p:nvPr>
            <p:ph type="body" sz="half" idx="3"/>
          </p:nvPr>
        </p:nvSpPr>
        <p:spPr>
          <a:xfrm>
            <a:off x="3729038" y="981075"/>
            <a:ext cx="5359400" cy="4886325"/>
          </a:xfrm>
        </p:spPr>
        <p:txBody>
          <a:bodyPr/>
          <a:lstStyle/>
          <a:p>
            <a:pPr marL="169863" indent="-169863" eaLnBrk="1" hangingPunct="1">
              <a:spcBef>
                <a:spcPct val="50000"/>
              </a:spcBef>
              <a:buClr>
                <a:schemeClr val="tx1"/>
              </a:buClr>
            </a:pPr>
            <a:r>
              <a:rPr lang="en-US" altLang="zh-CN" sz="2000" b="1" smtClean="0">
                <a:ea typeface="宋体" pitchFamily="2" charset="-122"/>
              </a:rPr>
              <a:t>Problems</a:t>
            </a:r>
          </a:p>
          <a:p>
            <a:pPr marL="511175" lvl="1" indent="-169863" eaLnBrk="1" hangingPunct="1">
              <a:spcBef>
                <a:spcPct val="50000"/>
              </a:spcBef>
              <a:buClr>
                <a:schemeClr val="tx1"/>
              </a:buClr>
              <a:buFontTx/>
              <a:buChar char="•"/>
            </a:pPr>
            <a:r>
              <a:rPr lang="en-US" altLang="zh-CN" sz="2000" smtClean="0">
                <a:ea typeface="宋体" pitchFamily="2" charset="-122"/>
              </a:rPr>
              <a:t>Generic lifecycle &amp; initialization server code must be handwritten, e.g.</a:t>
            </a:r>
          </a:p>
          <a:p>
            <a:pPr marL="860425" lvl="2" indent="-174625" eaLnBrk="1" hangingPunct="1">
              <a:spcBef>
                <a:spcPct val="50000"/>
              </a:spcBef>
              <a:buClr>
                <a:schemeClr val="tx1"/>
              </a:buClr>
            </a:pPr>
            <a:r>
              <a:rPr lang="en-US" altLang="zh-CN" smtClean="0">
                <a:ea typeface="宋体" pitchFamily="2" charset="-122"/>
              </a:rPr>
              <a:t>Server initialization &amp; event loop code </a:t>
            </a:r>
          </a:p>
          <a:p>
            <a:pPr marL="860425" lvl="2" indent="-174625" eaLnBrk="1" hangingPunct="1">
              <a:spcBef>
                <a:spcPct val="50000"/>
              </a:spcBef>
              <a:buClr>
                <a:schemeClr val="tx1"/>
              </a:buClr>
            </a:pPr>
            <a:r>
              <a:rPr lang="en-US" altLang="zh-CN" smtClean="0">
                <a:ea typeface="宋体" pitchFamily="2" charset="-122"/>
              </a:rPr>
              <a:t>Support for introspection &amp; navigation of object interfaces</a:t>
            </a:r>
          </a:p>
          <a:p>
            <a:pPr marL="511175" lvl="1" indent="-169863" eaLnBrk="1" hangingPunct="1">
              <a:spcBef>
                <a:spcPct val="50000"/>
              </a:spcBef>
              <a:buClr>
                <a:schemeClr val="tx1"/>
              </a:buClr>
              <a:buFontTx/>
              <a:buChar char="•"/>
            </a:pPr>
            <a:r>
              <a:rPr lang="en-US" altLang="zh-CN" sz="2000" smtClean="0">
                <a:ea typeface="宋体" pitchFamily="2" charset="-122"/>
              </a:rPr>
              <a:t>Server application developers must</a:t>
            </a:r>
          </a:p>
          <a:p>
            <a:pPr marL="860425" lvl="2" indent="-174625" eaLnBrk="1" hangingPunct="1">
              <a:spcBef>
                <a:spcPct val="50000"/>
              </a:spcBef>
              <a:buClr>
                <a:schemeClr val="tx1"/>
              </a:buClr>
            </a:pPr>
            <a:r>
              <a:rPr lang="en-US" altLang="zh-CN" smtClean="0">
                <a:ea typeface="宋体" pitchFamily="2" charset="-122"/>
              </a:rPr>
              <a:t>Keep track of dependencies their objects have on other objects </a:t>
            </a:r>
          </a:p>
          <a:p>
            <a:pPr marL="860425" lvl="2" indent="-174625" eaLnBrk="1" hangingPunct="1">
              <a:spcBef>
                <a:spcPct val="50000"/>
              </a:spcBef>
              <a:buClr>
                <a:schemeClr val="tx1"/>
              </a:buClr>
            </a:pPr>
            <a:r>
              <a:rPr lang="en-US" altLang="zh-CN" smtClean="0">
                <a:ea typeface="宋体" pitchFamily="2" charset="-122"/>
              </a:rPr>
              <a:t>Manage the policies used to configure their POAs &amp; manage object lifecycles</a:t>
            </a:r>
          </a:p>
          <a:p>
            <a:pPr marL="511175" lvl="1" indent="-169863" eaLnBrk="1" hangingPunct="1">
              <a:spcBef>
                <a:spcPct val="50000"/>
              </a:spcBef>
              <a:buClr>
                <a:schemeClr val="tx1"/>
              </a:buClr>
              <a:buFontTx/>
              <a:buChar char="•"/>
            </a:pPr>
            <a:r>
              <a:rPr lang="en-US" altLang="zh-CN" sz="2000" smtClean="0">
                <a:ea typeface="宋体" pitchFamily="2" charset="-122"/>
              </a:rPr>
              <a:t>Consequences are </a:t>
            </a:r>
            <a:r>
              <a:rPr lang="en-US" altLang="zh-CN" sz="2000" i="1" smtClean="0">
                <a:ea typeface="宋体" pitchFamily="2" charset="-122"/>
              </a:rPr>
              <a:t>ad hoc </a:t>
            </a:r>
            <a:r>
              <a:rPr lang="en-US" altLang="zh-CN" sz="2000" smtClean="0">
                <a:ea typeface="宋体" pitchFamily="2" charset="-122"/>
              </a:rPr>
              <a:t>design, code bloat, limited reuse</a:t>
            </a:r>
          </a:p>
          <a:p>
            <a:pPr marL="511175" lvl="1" indent="-169863" eaLnBrk="1" hangingPunct="1">
              <a:spcBef>
                <a:spcPct val="50000"/>
              </a:spcBef>
              <a:buClr>
                <a:schemeClr val="tx1"/>
              </a:buClr>
              <a:buFontTx/>
              <a:buChar char="•"/>
            </a:pPr>
            <a:endParaRPr lang="en-US" altLang="zh-CN" sz="2000" smtClean="0">
              <a:ea typeface="宋体" pitchFamily="2" charset="-122"/>
            </a:endParaRPr>
          </a:p>
        </p:txBody>
      </p:sp>
      <p:graphicFrame>
        <p:nvGraphicFramePr>
          <p:cNvPr id="32770" name="Object 2"/>
          <p:cNvGraphicFramePr>
            <a:graphicFrameLocks noChangeAspect="1"/>
          </p:cNvGraphicFramePr>
          <p:nvPr>
            <p:ph sz="quarter" idx="2"/>
          </p:nvPr>
        </p:nvGraphicFramePr>
        <p:xfrm>
          <a:off x="228600" y="968375"/>
          <a:ext cx="3522663" cy="5257800"/>
        </p:xfrm>
        <a:graphic>
          <a:graphicData uri="http://schemas.openxmlformats.org/presentationml/2006/ole">
            <p:oleObj spid="_x0000_s32770" name="Visio" r:id="rId3" imgW="7269004" imgH="11762899" progId="Visio.Drawing.11">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z="3200" smtClean="0">
                <a:ea typeface="宋体" pitchFamily="2" charset="-122"/>
              </a:rPr>
              <a:t>Approach for Implementing Components</a:t>
            </a:r>
          </a:p>
        </p:txBody>
      </p:sp>
      <p:sp>
        <p:nvSpPr>
          <p:cNvPr id="118787" name="Rectangle 3"/>
          <p:cNvSpPr>
            <a:spLocks noGrp="1" noChangeArrowheads="1"/>
          </p:cNvSpPr>
          <p:nvPr>
            <p:ph type="body" idx="1"/>
          </p:nvPr>
        </p:nvSpPr>
        <p:spPr>
          <a:xfrm>
            <a:off x="0" y="1400175"/>
            <a:ext cx="3195638" cy="2386013"/>
          </a:xfrm>
        </p:spPr>
        <p:txBody>
          <a:bodyPr/>
          <a:lstStyle/>
          <a:p>
            <a:pPr marL="169863" indent="-169863" eaLnBrk="1" hangingPunct="1">
              <a:spcBef>
                <a:spcPct val="30000"/>
              </a:spcBef>
            </a:pPr>
            <a:r>
              <a:rPr lang="en-US" altLang="zh-CN" sz="2000" smtClean="0">
                <a:ea typeface="宋体" pitchFamily="2" charset="-122"/>
              </a:rPr>
              <a:t>Component implementations may need to support introspection, navigation, &amp; manage connections</a:t>
            </a:r>
          </a:p>
        </p:txBody>
      </p:sp>
      <p:grpSp>
        <p:nvGrpSpPr>
          <p:cNvPr id="2" name="Group 18"/>
          <p:cNvGrpSpPr>
            <a:grpSpLocks/>
          </p:cNvGrpSpPr>
          <p:nvPr/>
        </p:nvGrpSpPr>
        <p:grpSpPr bwMode="auto">
          <a:xfrm>
            <a:off x="-19050" y="3081338"/>
            <a:ext cx="9056688" cy="3079750"/>
            <a:chOff x="-12" y="1941"/>
            <a:chExt cx="5705" cy="1940"/>
          </a:xfrm>
        </p:grpSpPr>
        <p:sp>
          <p:nvSpPr>
            <p:cNvPr id="118792" name="Rectangle 4"/>
            <p:cNvSpPr>
              <a:spLocks noChangeArrowheads="1"/>
            </p:cNvSpPr>
            <p:nvPr/>
          </p:nvSpPr>
          <p:spPr bwMode="auto">
            <a:xfrm>
              <a:off x="141" y="2816"/>
              <a:ext cx="1244" cy="640"/>
            </a:xfrm>
            <a:prstGeom prst="rect">
              <a:avLst/>
            </a:prstGeom>
            <a:solidFill>
              <a:srgbClr val="CCFFFF"/>
            </a:solidFill>
            <a:ln w="9525">
              <a:solidFill>
                <a:schemeClr val="tx2"/>
              </a:solidFill>
              <a:miter lim="800000"/>
              <a:headEnd/>
              <a:tailEnd/>
            </a:ln>
          </p:spPr>
          <p:txBody>
            <a:bodyPr anchor="ctr">
              <a:spAutoFit/>
            </a:bodyPr>
            <a:lstStyle/>
            <a:p>
              <a:pPr algn="ctr"/>
              <a:r>
                <a:rPr lang="en-US" altLang="zh-CN" sz="2000" i="0">
                  <a:latin typeface="Arial Unicode MS" pitchFamily="34" charset="-128"/>
                  <a:ea typeface="宋体" pitchFamily="2" charset="-122"/>
                </a:rPr>
                <a:t>Component &amp; home</a:t>
              </a:r>
              <a:br>
                <a:rPr lang="en-US" altLang="zh-CN" sz="2000" i="0">
                  <a:latin typeface="Arial Unicode MS" pitchFamily="34" charset="-128"/>
                  <a:ea typeface="宋体" pitchFamily="2" charset="-122"/>
                </a:rPr>
              </a:br>
              <a:r>
                <a:rPr lang="en-US" altLang="zh-CN" sz="2000" i="0">
                  <a:latin typeface="Arial Unicode MS" pitchFamily="34" charset="-128"/>
                  <a:ea typeface="宋体" pitchFamily="2" charset="-122"/>
                </a:rPr>
                <a:t>definitions</a:t>
              </a:r>
            </a:p>
          </p:txBody>
        </p:sp>
        <p:sp>
          <p:nvSpPr>
            <p:cNvPr id="118793" name="AutoShape 8"/>
            <p:cNvSpPr>
              <a:spLocks noChangeArrowheads="1"/>
            </p:cNvSpPr>
            <p:nvPr/>
          </p:nvSpPr>
          <p:spPr bwMode="auto">
            <a:xfrm>
              <a:off x="1673" y="2906"/>
              <a:ext cx="578" cy="384"/>
            </a:xfrm>
            <a:prstGeom prst="notchedRightArrow">
              <a:avLst>
                <a:gd name="adj1" fmla="val 50000"/>
                <a:gd name="adj2" fmla="val 37630"/>
              </a:avLst>
            </a:prstGeom>
            <a:solidFill>
              <a:schemeClr val="folHlink"/>
            </a:solidFill>
            <a:ln w="9525">
              <a:solidFill>
                <a:schemeClr val="tx2"/>
              </a:solidFill>
              <a:miter lim="800000"/>
              <a:headEnd/>
              <a:tailEnd/>
            </a:ln>
          </p:spPr>
          <p:txBody>
            <a:bodyPr anchor="ctr">
              <a:spAutoFit/>
            </a:bodyPr>
            <a:lstStyle/>
            <a:p>
              <a:endParaRPr lang="nl-NL"/>
            </a:p>
          </p:txBody>
        </p:sp>
        <p:sp>
          <p:nvSpPr>
            <p:cNvPr id="118794" name="Rectangle 9"/>
            <p:cNvSpPr>
              <a:spLocks noChangeArrowheads="1"/>
            </p:cNvSpPr>
            <p:nvPr/>
          </p:nvSpPr>
          <p:spPr bwMode="auto">
            <a:xfrm>
              <a:off x="2438" y="2240"/>
              <a:ext cx="3255" cy="1641"/>
            </a:xfrm>
            <a:prstGeom prst="rect">
              <a:avLst/>
            </a:prstGeom>
            <a:solidFill>
              <a:srgbClr val="FFFF66"/>
            </a:solidFill>
            <a:ln w="9525">
              <a:solidFill>
                <a:schemeClr val="tx1"/>
              </a:solidFill>
              <a:miter lim="800000"/>
              <a:headEnd/>
              <a:tailEnd/>
            </a:ln>
          </p:spPr>
          <p:txBody>
            <a:bodyPr>
              <a:spAutoFit/>
            </a:bodyPr>
            <a:lstStyle/>
            <a:p>
              <a:pPr marL="173038" indent="-173038" algn="ctr">
                <a:lnSpc>
                  <a:spcPct val="90000"/>
                </a:lnSpc>
                <a:spcBef>
                  <a:spcPct val="0"/>
                </a:spcBef>
              </a:pPr>
              <a:r>
                <a:rPr lang="en-US" altLang="zh-CN" sz="2000" b="1" i="0">
                  <a:ea typeface="宋体" pitchFamily="2" charset="-122"/>
                </a:rPr>
                <a:t>Generated Component &amp; Home Servants</a:t>
              </a:r>
            </a:p>
            <a:p>
              <a:pPr marL="173038" indent="-173038">
                <a:lnSpc>
                  <a:spcPct val="90000"/>
                </a:lnSpc>
                <a:spcBef>
                  <a:spcPct val="0"/>
                </a:spcBef>
                <a:buFontTx/>
                <a:buChar char="•"/>
              </a:pPr>
              <a:r>
                <a:rPr lang="en-US" altLang="zh-CN" i="0">
                  <a:ea typeface="宋体" pitchFamily="2" charset="-122"/>
                </a:rPr>
                <a:t>Navigation interface operations</a:t>
              </a:r>
            </a:p>
            <a:p>
              <a:pPr marL="173038" indent="-173038">
                <a:lnSpc>
                  <a:spcPct val="90000"/>
                </a:lnSpc>
                <a:spcBef>
                  <a:spcPct val="0"/>
                </a:spcBef>
                <a:buFontTx/>
                <a:buChar char="•"/>
              </a:pPr>
              <a:r>
                <a:rPr lang="en-US" altLang="zh-CN" i="0">
                  <a:ea typeface="宋体" pitchFamily="2" charset="-122"/>
                </a:rPr>
                <a:t>Receptacle interface operations</a:t>
              </a:r>
            </a:p>
            <a:p>
              <a:pPr marL="173038" indent="-173038">
                <a:lnSpc>
                  <a:spcPct val="90000"/>
                </a:lnSpc>
                <a:spcBef>
                  <a:spcPct val="0"/>
                </a:spcBef>
                <a:buFontTx/>
                <a:buChar char="•"/>
              </a:pPr>
              <a:r>
                <a:rPr lang="en-US" altLang="zh-CN" i="0">
                  <a:ea typeface="宋体" pitchFamily="2" charset="-122"/>
                </a:rPr>
                <a:t>Event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CCMObject</a:t>
              </a:r>
              <a:r>
                <a:rPr lang="en-US" altLang="zh-CN" i="0">
                  <a:ea typeface="宋体" pitchFamily="2" charset="-122"/>
                </a:rPr>
                <a: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CCMHome</a:t>
              </a:r>
              <a:r>
                <a:rPr lang="en-US" altLang="zh-CN" i="0">
                  <a:ea typeface="宋体" pitchFamily="2" charset="-122"/>
                </a:rPr>
                <a:t> interface operations</a:t>
              </a:r>
            </a:p>
            <a:p>
              <a:pPr marL="173038" indent="-173038">
                <a:lnSpc>
                  <a:spcPct val="90000"/>
                </a:lnSpc>
                <a:spcBef>
                  <a:spcPct val="0"/>
                </a:spcBef>
                <a:buFontTx/>
                <a:buChar char="•"/>
              </a:pPr>
              <a:r>
                <a:rPr lang="en-US" altLang="zh-CN" i="0">
                  <a:ea typeface="宋体" pitchFamily="2" charset="-122"/>
                </a:rPr>
                <a:t>Implied equivalent IDL 2 port operations</a:t>
              </a:r>
            </a:p>
            <a:p>
              <a:pPr marL="173038" indent="-173038">
                <a:lnSpc>
                  <a:spcPct val="90000"/>
                </a:lnSpc>
                <a:spcBef>
                  <a:spcPct val="0"/>
                </a:spcBef>
                <a:buFontTx/>
                <a:buChar char="•"/>
              </a:pPr>
              <a:r>
                <a:rPr lang="en-US" altLang="zh-CN" i="0">
                  <a:ea typeface="宋体" pitchFamily="2" charset="-122"/>
                </a:rPr>
                <a:t>Application-related operations </a:t>
              </a:r>
            </a:p>
            <a:p>
              <a:pPr marL="517525" lvl="1" indent="-173038">
                <a:lnSpc>
                  <a:spcPct val="90000"/>
                </a:lnSpc>
                <a:spcBef>
                  <a:spcPct val="0"/>
                </a:spcBef>
                <a:buFontTx/>
                <a:buChar char="•"/>
              </a:pPr>
              <a:r>
                <a:rPr lang="en-US" altLang="zh-CN" i="0">
                  <a:ea typeface="宋体" pitchFamily="2" charset="-122"/>
                </a:rPr>
                <a:t>i.e., facets, supported interfaces, event consumers</a:t>
              </a:r>
            </a:p>
          </p:txBody>
        </p:sp>
        <p:sp>
          <p:nvSpPr>
            <p:cNvPr id="118795" name="Rectangle 10"/>
            <p:cNvSpPr>
              <a:spLocks noChangeArrowheads="1"/>
            </p:cNvSpPr>
            <p:nvPr/>
          </p:nvSpPr>
          <p:spPr bwMode="auto">
            <a:xfrm>
              <a:off x="332" y="2336"/>
              <a:ext cx="862" cy="269"/>
            </a:xfrm>
            <a:prstGeom prst="rect">
              <a:avLst/>
            </a:prstGeom>
            <a:noFill/>
            <a:ln w="9525">
              <a:noFill/>
              <a:miter lim="800000"/>
              <a:headEnd/>
              <a:tailEnd/>
            </a:ln>
          </p:spPr>
          <p:txBody>
            <a:bodyPr/>
            <a:lstStyle/>
            <a:p>
              <a:pPr marL="169863" indent="-169863" algn="ctr">
                <a:spcBef>
                  <a:spcPct val="0"/>
                </a:spcBef>
              </a:pPr>
              <a:r>
                <a:rPr lang="en-US" altLang="zh-CN" sz="2000" i="0">
                  <a:ea typeface="宋体" pitchFamily="2" charset="-122"/>
                </a:rPr>
                <a:t>IDL 3 &amp; </a:t>
              </a:r>
            </a:p>
            <a:p>
              <a:pPr marL="169863" indent="-169863" algn="ctr">
                <a:spcBef>
                  <a:spcPct val="0"/>
                </a:spcBef>
              </a:pPr>
              <a:r>
                <a:rPr lang="en-US" altLang="zh-CN" sz="2000" i="0">
                  <a:ea typeface="宋体" pitchFamily="2" charset="-122"/>
                </a:rPr>
                <a:t>CIDL</a:t>
              </a:r>
            </a:p>
          </p:txBody>
        </p:sp>
        <p:sp>
          <p:nvSpPr>
            <p:cNvPr id="118796" name="Rectangle 11"/>
            <p:cNvSpPr>
              <a:spLocks noChangeArrowheads="1"/>
            </p:cNvSpPr>
            <p:nvPr/>
          </p:nvSpPr>
          <p:spPr bwMode="auto">
            <a:xfrm>
              <a:off x="-12" y="1941"/>
              <a:ext cx="5546" cy="269"/>
            </a:xfrm>
            <a:prstGeom prst="rect">
              <a:avLst/>
            </a:prstGeom>
            <a:noFill/>
            <a:ln w="9525">
              <a:noFill/>
              <a:miter lim="800000"/>
              <a:headEnd/>
              <a:tailEnd/>
            </a:ln>
          </p:spPr>
          <p:txBody>
            <a:bodyPr/>
            <a:lstStyle/>
            <a:p>
              <a:pPr marL="169863" indent="-169863">
                <a:spcBef>
                  <a:spcPct val="40000"/>
                </a:spcBef>
              </a:pPr>
              <a:r>
                <a:rPr lang="en-US" altLang="zh-CN" sz="2000" b="1" i="0">
                  <a:ea typeface="宋体" pitchFamily="2" charset="-122"/>
                </a:rPr>
                <a:t>Approach: Generate as Much Code as Possible from Declarative Specs</a:t>
              </a:r>
            </a:p>
          </p:txBody>
        </p:sp>
        <p:sp>
          <p:nvSpPr>
            <p:cNvPr id="118797" name="Rectangle 12"/>
            <p:cNvSpPr>
              <a:spLocks noChangeArrowheads="1"/>
            </p:cNvSpPr>
            <p:nvPr/>
          </p:nvSpPr>
          <p:spPr bwMode="auto">
            <a:xfrm>
              <a:off x="1217" y="2474"/>
              <a:ext cx="1490" cy="495"/>
            </a:xfrm>
            <a:prstGeom prst="rect">
              <a:avLst/>
            </a:prstGeom>
            <a:noFill/>
            <a:ln w="9525">
              <a:noFill/>
              <a:miter lim="800000"/>
              <a:headEnd/>
              <a:tailEnd/>
            </a:ln>
          </p:spPr>
          <p:txBody>
            <a:bodyPr/>
            <a:lstStyle/>
            <a:p>
              <a:pPr marL="169863" indent="-169863" algn="ctr">
                <a:spcBef>
                  <a:spcPct val="0"/>
                </a:spcBef>
              </a:pPr>
              <a:r>
                <a:rPr lang="en-US" altLang="zh-CN" sz="2000" dirty="0">
                  <a:ea typeface="宋体" pitchFamily="2" charset="-122"/>
                </a:rPr>
                <a:t>IDL </a:t>
              </a:r>
              <a:r>
                <a:rPr lang="en-US" altLang="zh-CN" sz="2000" dirty="0" smtClean="0">
                  <a:ea typeface="宋体" pitchFamily="2" charset="-122"/>
                </a:rPr>
                <a:t>3 </a:t>
              </a:r>
            </a:p>
            <a:p>
              <a:pPr marL="169863" indent="-169863" algn="ctr">
                <a:spcBef>
                  <a:spcPct val="0"/>
                </a:spcBef>
              </a:pPr>
              <a:r>
                <a:rPr lang="en-US" altLang="zh-CN" sz="2000" dirty="0" smtClean="0">
                  <a:ea typeface="宋体" pitchFamily="2" charset="-122"/>
                </a:rPr>
                <a:t>compiler</a:t>
              </a:r>
              <a:endParaRPr lang="en-US" altLang="zh-CN" sz="2000" dirty="0">
                <a:ea typeface="宋体" pitchFamily="2" charset="-122"/>
              </a:endParaRPr>
            </a:p>
          </p:txBody>
        </p:sp>
      </p:grpSp>
      <p:sp>
        <p:nvSpPr>
          <p:cNvPr id="118789" name="Rectangle 13"/>
          <p:cNvSpPr>
            <a:spLocks noChangeArrowheads="1"/>
          </p:cNvSpPr>
          <p:nvPr/>
        </p:nvSpPr>
        <p:spPr bwMode="auto">
          <a:xfrm>
            <a:off x="3132138" y="1400175"/>
            <a:ext cx="2740025" cy="2386013"/>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implementations may have different run-time requirements</a:t>
            </a:r>
          </a:p>
        </p:txBody>
      </p:sp>
      <p:sp>
        <p:nvSpPr>
          <p:cNvPr id="118790" name="Rectangle 14"/>
          <p:cNvSpPr>
            <a:spLocks noChangeArrowheads="1"/>
          </p:cNvSpPr>
          <p:nvPr/>
        </p:nvSpPr>
        <p:spPr bwMode="auto">
          <a:xfrm>
            <a:off x="5948363" y="1400175"/>
            <a:ext cx="3109912" cy="1500188"/>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run-time requirements may necessitate the use of different container policies</a:t>
            </a:r>
          </a:p>
        </p:txBody>
      </p:sp>
      <p:sp>
        <p:nvSpPr>
          <p:cNvPr id="118791" name="Rectangle 15"/>
          <p:cNvSpPr>
            <a:spLocks noChangeArrowheads="1"/>
          </p:cNvSpPr>
          <p:nvPr/>
        </p:nvSpPr>
        <p:spPr bwMode="auto">
          <a:xfrm>
            <a:off x="0" y="990600"/>
            <a:ext cx="1878013" cy="396875"/>
          </a:xfrm>
          <a:prstGeom prst="rect">
            <a:avLst/>
          </a:prstGeom>
          <a:noFill/>
          <a:ln w="9525">
            <a:noFill/>
            <a:miter lim="800000"/>
            <a:headEnd/>
            <a:tailEnd/>
          </a:ln>
        </p:spPr>
        <p:txBody>
          <a:bodyPr wrap="none">
            <a:spAutoFit/>
          </a:bodyPr>
          <a:lstStyle/>
          <a:p>
            <a:r>
              <a:rPr lang="en-US" altLang="zh-CN" sz="2000" b="1" i="0">
                <a:ea typeface="宋体" pitchFamily="2" charset="-122"/>
              </a:rPr>
              <a:t>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CCM Component Implementation Framework (CIF)</a:t>
            </a:r>
          </a:p>
        </p:txBody>
      </p:sp>
      <p:sp>
        <p:nvSpPr>
          <p:cNvPr id="33796" name="Rectangle 106"/>
          <p:cNvSpPr>
            <a:spLocks noChangeArrowheads="1"/>
          </p:cNvSpPr>
          <p:nvPr/>
        </p:nvSpPr>
        <p:spPr bwMode="auto">
          <a:xfrm>
            <a:off x="1588" y="4522788"/>
            <a:ext cx="3424237" cy="2027237"/>
          </a:xfrm>
          <a:prstGeom prst="rect">
            <a:avLst/>
          </a:prstGeom>
          <a:noFill/>
          <a:ln w="9525">
            <a:noFill/>
            <a:miter lim="800000"/>
            <a:headEnd/>
            <a:tailEnd/>
          </a:ln>
        </p:spPr>
        <p:txBody>
          <a:bodyPr/>
          <a:lstStyle/>
          <a:p>
            <a:pPr marL="169863" indent="-169863">
              <a:spcBef>
                <a:spcPct val="10000"/>
              </a:spcBef>
              <a:buFontTx/>
              <a:buChar char="•"/>
            </a:pPr>
            <a:r>
              <a:rPr lang="en-US" altLang="zh-CN" sz="2000" i="0">
                <a:ea typeface="宋体" pitchFamily="2" charset="-122"/>
              </a:rPr>
              <a:t>Defines rules &amp; tools for implementing components</a:t>
            </a:r>
          </a:p>
          <a:p>
            <a:pPr marL="573088" lvl="1" indent="-231775">
              <a:spcBef>
                <a:spcPct val="10000"/>
              </a:spcBef>
              <a:buFontTx/>
              <a:buChar char="–"/>
            </a:pPr>
            <a:r>
              <a:rPr lang="en-US" altLang="zh-CN" sz="2000" i="0">
                <a:ea typeface="宋体" pitchFamily="2" charset="-122"/>
              </a:rPr>
              <a:t>i.e., specifies how to implement components via </a:t>
            </a:r>
            <a:r>
              <a:rPr lang="en-US" altLang="zh-CN" sz="2000">
                <a:ea typeface="宋体" pitchFamily="2" charset="-122"/>
              </a:rPr>
              <a:t>executors</a:t>
            </a:r>
          </a:p>
        </p:txBody>
      </p:sp>
      <p:graphicFrame>
        <p:nvGraphicFramePr>
          <p:cNvPr id="33794" name="Object 2"/>
          <p:cNvGraphicFramePr>
            <a:graphicFrameLocks noChangeAspect="1"/>
          </p:cNvGraphicFramePr>
          <p:nvPr/>
        </p:nvGraphicFramePr>
        <p:xfrm>
          <a:off x="114300" y="957263"/>
          <a:ext cx="9015413" cy="4937125"/>
        </p:xfrm>
        <a:graphic>
          <a:graphicData uri="http://schemas.openxmlformats.org/presentationml/2006/ole">
            <p:oleObj spid="_x0000_s33794" name="Visio" r:id="rId4" imgW="7642622" imgH="4457224" progId="Visio.Drawing.11">
              <p:embed/>
            </p:oleObj>
          </a:graphicData>
        </a:graphic>
      </p:graphicFrame>
      <p:sp>
        <p:nvSpPr>
          <p:cNvPr id="33797" name="Rectangle 111"/>
          <p:cNvSpPr>
            <a:spLocks noChangeArrowheads="1"/>
          </p:cNvSpPr>
          <p:nvPr/>
        </p:nvSpPr>
        <p:spPr bwMode="auto">
          <a:xfrm>
            <a:off x="3224213" y="4522788"/>
            <a:ext cx="5948362" cy="2643187"/>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Simplifies component implementation</a:t>
            </a:r>
          </a:p>
          <a:p>
            <a:pPr marL="573088" lvl="1" indent="-231775">
              <a:spcBef>
                <a:spcPct val="20000"/>
              </a:spcBef>
              <a:buFontTx/>
              <a:buChar char="–"/>
            </a:pPr>
            <a:r>
              <a:rPr lang="en-US" altLang="zh-CN" sz="2000" i="0">
                <a:ea typeface="宋体" pitchFamily="2" charset="-122"/>
              </a:rPr>
              <a:t>Developers only implement business logic, </a:t>
            </a:r>
            <a:r>
              <a:rPr lang="en-US" altLang="zh-CN" sz="2000">
                <a:ea typeface="宋体" pitchFamily="2" charset="-122"/>
              </a:rPr>
              <a:t>not</a:t>
            </a:r>
            <a:r>
              <a:rPr lang="en-US" altLang="zh-CN" sz="2000" i="0">
                <a:ea typeface="宋体" pitchFamily="2" charset="-122"/>
              </a:rPr>
              <a:t> activation, identification, port management, introspection, etc.</a:t>
            </a:r>
          </a:p>
          <a:p>
            <a:pPr marL="169863" indent="-169863">
              <a:spcBef>
                <a:spcPct val="20000"/>
              </a:spcBef>
              <a:buFontTx/>
              <a:buChar char="•"/>
            </a:pPr>
            <a:r>
              <a:rPr lang="en-US" altLang="zh-CN" sz="2000" i="0">
                <a:ea typeface="宋体" pitchFamily="2" charset="-122"/>
              </a:rPr>
              <a:t>Auto-generates much component “glue” code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z="3200" smtClean="0">
                <a:ea typeface="宋体" pitchFamily="2" charset="-122"/>
              </a:rPr>
              <a:t>Component Executors &amp; Home Executors</a:t>
            </a:r>
          </a:p>
        </p:txBody>
      </p:sp>
      <p:sp>
        <p:nvSpPr>
          <p:cNvPr id="119811" name="Rectangle 3"/>
          <p:cNvSpPr>
            <a:spLocks noGrp="1" noChangeArrowheads="1"/>
          </p:cNvSpPr>
          <p:nvPr>
            <p:ph type="body" idx="1"/>
          </p:nvPr>
        </p:nvSpPr>
        <p:spPr>
          <a:xfrm>
            <a:off x="85725" y="962025"/>
            <a:ext cx="4114800" cy="5099050"/>
          </a:xfrm>
        </p:spPr>
        <p:txBody>
          <a:bodyPr/>
          <a:lstStyle/>
          <a:p>
            <a:pPr marL="174625" indent="-174625" eaLnBrk="1" hangingPunct="1"/>
            <a:r>
              <a:rPr lang="en-US" altLang="zh-CN" sz="2000" dirty="0" smtClean="0">
                <a:ea typeface="宋体" pitchFamily="2" charset="-122"/>
              </a:rPr>
              <a:t>Server-side programming artifacts that implement components &amp; homes</a:t>
            </a:r>
          </a:p>
          <a:p>
            <a:pPr marL="576263" lvl="1" indent="-228600" eaLnBrk="1" hangingPunct="1"/>
            <a:r>
              <a:rPr lang="en-US" altLang="zh-CN" sz="2000" dirty="0" smtClean="0">
                <a:ea typeface="宋体" pitchFamily="2" charset="-122"/>
              </a:rPr>
              <a:t>Local CORBA objects with interfaces defined by a local server-side OMG IDL mapping</a:t>
            </a:r>
          </a:p>
          <a:p>
            <a:pPr marL="174625" indent="-174625" eaLnBrk="1" hangingPunct="1"/>
            <a:r>
              <a:rPr lang="en-US" altLang="zh-CN" sz="2000" dirty="0" smtClean="0">
                <a:ea typeface="宋体" pitchFamily="2" charset="-122"/>
              </a:rPr>
              <a:t>Component executors can be</a:t>
            </a:r>
            <a:endParaRPr lang="en-US" altLang="zh-CN" sz="2000" i="1" dirty="0" smtClean="0">
              <a:ea typeface="宋体" pitchFamily="2" charset="-122"/>
            </a:endParaRPr>
          </a:p>
          <a:p>
            <a:pPr marL="576263" lvl="1" indent="-228600" eaLnBrk="1" hangingPunct="1"/>
            <a:r>
              <a:rPr lang="en-US" altLang="zh-CN" sz="2000" i="1" dirty="0" smtClean="0">
                <a:ea typeface="宋体" pitchFamily="2" charset="-122"/>
              </a:rPr>
              <a:t>Monolithic</a:t>
            </a:r>
            <a:r>
              <a:rPr lang="en-US" altLang="zh-CN" sz="2000" dirty="0" smtClean="0">
                <a:ea typeface="宋体" pitchFamily="2" charset="-122"/>
              </a:rPr>
              <a:t>, where all component ports implemented by one class, or</a:t>
            </a:r>
          </a:p>
          <a:p>
            <a:pPr marL="576263" lvl="1" indent="-228600" eaLnBrk="1" hangingPunct="1"/>
            <a:r>
              <a:rPr lang="en-US" altLang="zh-CN" sz="2000" i="1" dirty="0" smtClean="0">
                <a:ea typeface="宋体" pitchFamily="2" charset="-122"/>
              </a:rPr>
              <a:t>Segmented</a:t>
            </a:r>
            <a:r>
              <a:rPr lang="en-US" altLang="zh-CN" sz="2000" dirty="0" smtClean="0">
                <a:ea typeface="宋体" pitchFamily="2" charset="-122"/>
              </a:rPr>
              <a:t>, where</a:t>
            </a:r>
            <a:r>
              <a:rPr lang="en-US" altLang="zh-CN" sz="2000" i="1" dirty="0" smtClean="0">
                <a:ea typeface="宋体" pitchFamily="2" charset="-122"/>
              </a:rPr>
              <a:t> </a:t>
            </a:r>
            <a:r>
              <a:rPr lang="en-US" altLang="zh-CN" sz="2000" dirty="0" smtClean="0">
                <a:ea typeface="宋体" pitchFamily="2" charset="-122"/>
              </a:rPr>
              <a:t>component ports split into several classes</a:t>
            </a:r>
          </a:p>
          <a:p>
            <a:pPr marL="174625" indent="-174625" eaLnBrk="1" hangingPunct="1"/>
            <a:r>
              <a:rPr lang="en-US" altLang="zh-CN" sz="2000" dirty="0" smtClean="0">
                <a:ea typeface="宋体" pitchFamily="2" charset="-122"/>
              </a:rPr>
              <a:t>Home executors are always monolithic</a:t>
            </a:r>
          </a:p>
        </p:txBody>
      </p:sp>
      <p:sp>
        <p:nvSpPr>
          <p:cNvPr id="119812" name="AutoShape 4"/>
          <p:cNvSpPr>
            <a:spLocks noChangeArrowheads="1"/>
          </p:cNvSpPr>
          <p:nvPr/>
        </p:nvSpPr>
        <p:spPr bwMode="auto">
          <a:xfrm>
            <a:off x="4141788" y="1347788"/>
            <a:ext cx="3568700" cy="1223962"/>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HelloHome servant</a:t>
            </a:r>
          </a:p>
        </p:txBody>
      </p:sp>
      <p:sp>
        <p:nvSpPr>
          <p:cNvPr id="119813" name="AutoShape 5"/>
          <p:cNvSpPr>
            <a:spLocks noChangeArrowheads="1"/>
          </p:cNvSpPr>
          <p:nvPr/>
        </p:nvSpPr>
        <p:spPr bwMode="auto">
          <a:xfrm>
            <a:off x="5840413" y="4510088"/>
            <a:ext cx="3255962" cy="1317625"/>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HelloWorld servant</a:t>
            </a:r>
          </a:p>
        </p:txBody>
      </p:sp>
      <p:sp>
        <p:nvSpPr>
          <p:cNvPr id="119814" name="AutoShape 6"/>
          <p:cNvSpPr>
            <a:spLocks noChangeArrowheads="1"/>
          </p:cNvSpPr>
          <p:nvPr/>
        </p:nvSpPr>
        <p:spPr bwMode="auto">
          <a:xfrm>
            <a:off x="4632325" y="2098675"/>
            <a:ext cx="2586038" cy="379413"/>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HelloHome_Exec</a:t>
            </a:r>
          </a:p>
        </p:txBody>
      </p:sp>
      <p:sp>
        <p:nvSpPr>
          <p:cNvPr id="119815" name="AutoShape 7"/>
          <p:cNvSpPr>
            <a:spLocks noChangeArrowheads="1"/>
          </p:cNvSpPr>
          <p:nvPr/>
        </p:nvSpPr>
        <p:spPr bwMode="auto">
          <a:xfrm>
            <a:off x="6613525" y="5260975"/>
            <a:ext cx="2298700" cy="377825"/>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HelloWorld_Exec</a:t>
            </a:r>
          </a:p>
        </p:txBody>
      </p:sp>
      <p:sp>
        <p:nvSpPr>
          <p:cNvPr id="119816" name="AutoShape 8"/>
          <p:cNvSpPr>
            <a:spLocks noChangeArrowheads="1"/>
          </p:cNvSpPr>
          <p:nvPr/>
        </p:nvSpPr>
        <p:spPr bwMode="auto">
          <a:xfrm>
            <a:off x="5807075" y="2852738"/>
            <a:ext cx="477838" cy="1284287"/>
          </a:xfrm>
          <a:prstGeom prst="downArrow">
            <a:avLst>
              <a:gd name="adj1" fmla="val 50000"/>
              <a:gd name="adj2" fmla="val 67193"/>
            </a:avLst>
          </a:prstGeom>
          <a:noFill/>
          <a:ln w="9525">
            <a:solidFill>
              <a:schemeClr val="tx2"/>
            </a:solidFill>
            <a:miter lim="800000"/>
            <a:headEnd/>
            <a:tailEnd/>
          </a:ln>
        </p:spPr>
        <p:txBody>
          <a:bodyPr wrap="none" anchor="ctr"/>
          <a:lstStyle/>
          <a:p>
            <a:endParaRPr lang="nl-NL"/>
          </a:p>
        </p:txBody>
      </p:sp>
      <p:sp>
        <p:nvSpPr>
          <p:cNvPr id="119817" name="Text Box 9"/>
          <p:cNvSpPr txBox="1">
            <a:spLocks noChangeArrowheads="1"/>
          </p:cNvSpPr>
          <p:nvPr/>
        </p:nvSpPr>
        <p:spPr bwMode="auto">
          <a:xfrm>
            <a:off x="6110288" y="3219450"/>
            <a:ext cx="1249362" cy="33655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Manages</a:t>
            </a:r>
          </a:p>
        </p:txBody>
      </p:sp>
      <p:sp>
        <p:nvSpPr>
          <p:cNvPr id="119818" name="Rectangle 13"/>
          <p:cNvSpPr>
            <a:spLocks noChangeArrowheads="1"/>
          </p:cNvSpPr>
          <p:nvPr/>
        </p:nvSpPr>
        <p:spPr bwMode="auto">
          <a:xfrm>
            <a:off x="7842250" y="1528763"/>
            <a:ext cx="1301750" cy="641350"/>
          </a:xfrm>
          <a:prstGeom prst="rect">
            <a:avLst/>
          </a:prstGeom>
          <a:noFill/>
          <a:ln w="9525">
            <a:noFill/>
            <a:miter lim="800000"/>
            <a:headEnd/>
            <a:tailEnd/>
          </a:ln>
        </p:spPr>
        <p:txBody>
          <a:bodyPr wrap="none">
            <a:spAutoFit/>
          </a:bodyPr>
          <a:lstStyle/>
          <a:p>
            <a:pPr algn="ctr">
              <a:spcBef>
                <a:spcPct val="0"/>
              </a:spcBef>
            </a:pPr>
            <a:r>
              <a:rPr lang="en-US" altLang="zh-CN" i="0">
                <a:ea typeface="宋体" pitchFamily="2" charset="-122"/>
              </a:rPr>
              <a:t>Written by </a:t>
            </a:r>
          </a:p>
          <a:p>
            <a:pPr algn="ctr">
              <a:spcBef>
                <a:spcPct val="0"/>
              </a:spcBef>
            </a:pPr>
            <a:r>
              <a:rPr lang="en-US" altLang="zh-CN" i="0">
                <a:ea typeface="宋体" pitchFamily="2" charset="-122"/>
              </a:rPr>
              <a:t>developers</a:t>
            </a:r>
            <a:endParaRPr lang="en-US" i="0"/>
          </a:p>
        </p:txBody>
      </p:sp>
      <p:sp>
        <p:nvSpPr>
          <p:cNvPr id="119819" name="Line 14"/>
          <p:cNvSpPr>
            <a:spLocks noChangeShapeType="1"/>
          </p:cNvSpPr>
          <p:nvPr/>
        </p:nvSpPr>
        <p:spPr bwMode="auto">
          <a:xfrm flipH="1">
            <a:off x="7251700" y="2178050"/>
            <a:ext cx="739775" cy="204788"/>
          </a:xfrm>
          <a:prstGeom prst="line">
            <a:avLst/>
          </a:prstGeom>
          <a:noFill/>
          <a:ln w="28575">
            <a:solidFill>
              <a:schemeClr val="tx1"/>
            </a:solidFill>
            <a:round/>
            <a:headEnd/>
            <a:tailEnd type="triangle" w="med" len="med"/>
          </a:ln>
        </p:spPr>
        <p:txBody>
          <a:bodyPr>
            <a:spAutoFit/>
          </a:bodyPr>
          <a:lstStyle/>
          <a:p>
            <a:endParaRPr lang="nl-NL"/>
          </a:p>
        </p:txBody>
      </p:sp>
      <p:sp>
        <p:nvSpPr>
          <p:cNvPr id="119820" name="Line 15"/>
          <p:cNvSpPr>
            <a:spLocks noChangeShapeType="1"/>
          </p:cNvSpPr>
          <p:nvPr/>
        </p:nvSpPr>
        <p:spPr bwMode="auto">
          <a:xfrm>
            <a:off x="8774113" y="2165350"/>
            <a:ext cx="69850" cy="3041650"/>
          </a:xfrm>
          <a:prstGeom prst="line">
            <a:avLst/>
          </a:prstGeom>
          <a:noFill/>
          <a:ln w="28575">
            <a:solidFill>
              <a:schemeClr val="tx1"/>
            </a:solidFill>
            <a:round/>
            <a:headEnd/>
            <a:tailEnd type="triangle" w="med" len="med"/>
          </a:ln>
        </p:spPr>
        <p:txBody>
          <a:bodyPr>
            <a:spAutoFit/>
          </a:bodyPr>
          <a:lstStyle/>
          <a:p>
            <a:endParaRPr lang="nl-NL"/>
          </a:p>
        </p:txBody>
      </p:sp>
      <p:sp>
        <p:nvSpPr>
          <p:cNvPr id="119821" name="Rectangle 16"/>
          <p:cNvSpPr>
            <a:spLocks noChangeArrowheads="1"/>
          </p:cNvSpPr>
          <p:nvPr/>
        </p:nvSpPr>
        <p:spPr bwMode="auto">
          <a:xfrm>
            <a:off x="3921125" y="5297488"/>
            <a:ext cx="1743075" cy="641350"/>
          </a:xfrm>
          <a:prstGeom prst="rect">
            <a:avLst/>
          </a:prstGeom>
          <a:noFill/>
          <a:ln w="9525">
            <a:noFill/>
            <a:miter lim="800000"/>
            <a:headEnd/>
            <a:tailEnd/>
          </a:ln>
        </p:spPr>
        <p:txBody>
          <a:bodyPr>
            <a:spAutoFit/>
          </a:bodyPr>
          <a:lstStyle/>
          <a:p>
            <a:pPr algn="ctr">
              <a:spcBef>
                <a:spcPct val="0"/>
              </a:spcBef>
            </a:pPr>
            <a:r>
              <a:rPr lang="en-US" altLang="zh-CN" i="0" dirty="0">
                <a:ea typeface="宋体" pitchFamily="2" charset="-122"/>
              </a:rPr>
              <a:t>Generated by </a:t>
            </a:r>
            <a:r>
              <a:rPr lang="en-US" altLang="zh-CN" i="0" dirty="0" smtClean="0">
                <a:ea typeface="宋体" pitchFamily="2" charset="-122"/>
              </a:rPr>
              <a:t>IDL </a:t>
            </a:r>
            <a:r>
              <a:rPr lang="en-US" altLang="zh-CN" i="0" dirty="0">
                <a:ea typeface="宋体" pitchFamily="2" charset="-122"/>
              </a:rPr>
              <a:t>compiler</a:t>
            </a:r>
            <a:endParaRPr lang="en-US" i="0" dirty="0"/>
          </a:p>
        </p:txBody>
      </p:sp>
      <p:sp>
        <p:nvSpPr>
          <p:cNvPr id="119822" name="Line 17"/>
          <p:cNvSpPr>
            <a:spLocks noChangeShapeType="1"/>
          </p:cNvSpPr>
          <p:nvPr/>
        </p:nvSpPr>
        <p:spPr bwMode="auto">
          <a:xfrm flipH="1" flipV="1">
            <a:off x="4260850" y="2587625"/>
            <a:ext cx="227013" cy="2620963"/>
          </a:xfrm>
          <a:prstGeom prst="line">
            <a:avLst/>
          </a:prstGeom>
          <a:noFill/>
          <a:ln w="28575">
            <a:solidFill>
              <a:schemeClr val="tx1"/>
            </a:solidFill>
            <a:round/>
            <a:headEnd/>
            <a:tailEnd type="triangle" w="med" len="med"/>
          </a:ln>
        </p:spPr>
        <p:txBody>
          <a:bodyPr>
            <a:spAutoFit/>
          </a:bodyPr>
          <a:lstStyle/>
          <a:p>
            <a:endParaRPr lang="nl-NL"/>
          </a:p>
        </p:txBody>
      </p:sp>
      <p:sp>
        <p:nvSpPr>
          <p:cNvPr id="119823" name="Line 18"/>
          <p:cNvSpPr>
            <a:spLocks noChangeShapeType="1"/>
          </p:cNvSpPr>
          <p:nvPr/>
        </p:nvSpPr>
        <p:spPr bwMode="auto">
          <a:xfrm flipV="1">
            <a:off x="5133975" y="4857750"/>
            <a:ext cx="750888" cy="390525"/>
          </a:xfrm>
          <a:prstGeom prst="line">
            <a:avLst/>
          </a:prstGeom>
          <a:noFill/>
          <a:ln w="2857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11"/>
          <p:cNvGrpSpPr>
            <a:grpSpLocks/>
          </p:cNvGrpSpPr>
          <p:nvPr/>
        </p:nvGrpSpPr>
        <p:grpSpPr bwMode="auto">
          <a:xfrm>
            <a:off x="4478338" y="2755900"/>
            <a:ext cx="4419600" cy="3394075"/>
            <a:chOff x="0" y="550"/>
            <a:chExt cx="2784" cy="2138"/>
          </a:xfrm>
        </p:grpSpPr>
        <p:sp>
          <p:nvSpPr>
            <p:cNvPr id="120890" name="AutoShape 12"/>
            <p:cNvSpPr>
              <a:spLocks noChangeAspect="1" noChangeArrowheads="1" noTextEdit="1"/>
            </p:cNvSpPr>
            <p:nvPr/>
          </p:nvSpPr>
          <p:spPr bwMode="auto">
            <a:xfrm>
              <a:off x="0" y="550"/>
              <a:ext cx="2784" cy="2138"/>
            </a:xfrm>
            <a:prstGeom prst="rect">
              <a:avLst/>
            </a:prstGeom>
            <a:noFill/>
            <a:ln w="9525">
              <a:noFill/>
              <a:miter lim="800000"/>
              <a:headEnd/>
              <a:tailEnd/>
            </a:ln>
          </p:spPr>
          <p:txBody>
            <a:bodyPr/>
            <a:lstStyle/>
            <a:p>
              <a:endParaRPr lang="nl-NL"/>
            </a:p>
          </p:txBody>
        </p:sp>
        <p:sp>
          <p:nvSpPr>
            <p:cNvPr id="120891" name="Rectangle 13"/>
            <p:cNvSpPr>
              <a:spLocks noChangeArrowheads="1"/>
            </p:cNvSpPr>
            <p:nvPr/>
          </p:nvSpPr>
          <p:spPr bwMode="auto">
            <a:xfrm>
              <a:off x="201" y="704"/>
              <a:ext cx="2359" cy="1967"/>
            </a:xfrm>
            <a:prstGeom prst="rect">
              <a:avLst/>
            </a:prstGeom>
            <a:solidFill>
              <a:srgbClr val="BFFFBF"/>
            </a:solidFill>
            <a:ln w="3175">
              <a:solidFill>
                <a:srgbClr val="000000"/>
              </a:solidFill>
              <a:miter lim="800000"/>
              <a:headEnd/>
              <a:tailEnd/>
            </a:ln>
          </p:spPr>
          <p:txBody>
            <a:bodyPr/>
            <a:lstStyle/>
            <a:p>
              <a:endParaRPr lang="nl-NL"/>
            </a:p>
          </p:txBody>
        </p:sp>
        <p:sp>
          <p:nvSpPr>
            <p:cNvPr id="120892" name="Rectangle 14"/>
            <p:cNvSpPr>
              <a:spLocks noChangeArrowheads="1"/>
            </p:cNvSpPr>
            <p:nvPr/>
          </p:nvSpPr>
          <p:spPr bwMode="auto">
            <a:xfrm>
              <a:off x="305" y="2505"/>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0893" name="Rectangle 15"/>
            <p:cNvSpPr>
              <a:spLocks noChangeArrowheads="1"/>
            </p:cNvSpPr>
            <p:nvPr/>
          </p:nvSpPr>
          <p:spPr bwMode="auto">
            <a:xfrm>
              <a:off x="249" y="772"/>
              <a:ext cx="2273" cy="1605"/>
            </a:xfrm>
            <a:prstGeom prst="rect">
              <a:avLst/>
            </a:prstGeom>
            <a:solidFill>
              <a:srgbClr val="BFFFBF"/>
            </a:solidFill>
            <a:ln w="3175">
              <a:solidFill>
                <a:srgbClr val="000000"/>
              </a:solidFill>
              <a:miter lim="800000"/>
              <a:headEnd/>
              <a:tailEnd/>
            </a:ln>
          </p:spPr>
          <p:txBody>
            <a:bodyPr/>
            <a:lstStyle/>
            <a:p>
              <a:endParaRPr lang="nl-NL"/>
            </a:p>
          </p:txBody>
        </p:sp>
        <p:sp>
          <p:nvSpPr>
            <p:cNvPr id="120894" name="Rectangle 16"/>
            <p:cNvSpPr>
              <a:spLocks noChangeArrowheads="1"/>
            </p:cNvSpPr>
            <p:nvPr/>
          </p:nvSpPr>
          <p:spPr bwMode="auto">
            <a:xfrm>
              <a:off x="1222" y="2211"/>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0895" name="Freeform 17"/>
            <p:cNvSpPr>
              <a:spLocks/>
            </p:cNvSpPr>
            <p:nvPr/>
          </p:nvSpPr>
          <p:spPr bwMode="auto">
            <a:xfrm>
              <a:off x="2653" y="1189"/>
              <a:ext cx="68" cy="115"/>
            </a:xfrm>
            <a:custGeom>
              <a:avLst/>
              <a:gdLst>
                <a:gd name="T0" fmla="*/ 68 w 68"/>
                <a:gd name="T1" fmla="*/ 104 h 115"/>
                <a:gd name="T2" fmla="*/ 68 w 68"/>
                <a:gd name="T3" fmla="*/ 98 h 115"/>
                <a:gd name="T4" fmla="*/ 67 w 68"/>
                <a:gd name="T5" fmla="*/ 94 h 115"/>
                <a:gd name="T6" fmla="*/ 64 w 68"/>
                <a:gd name="T7" fmla="*/ 90 h 115"/>
                <a:gd name="T8" fmla="*/ 58 w 68"/>
                <a:gd name="T9" fmla="*/ 87 h 115"/>
                <a:gd name="T10" fmla="*/ 48 w 68"/>
                <a:gd name="T11" fmla="*/ 83 h 115"/>
                <a:gd name="T12" fmla="*/ 39 w 68"/>
                <a:gd name="T13" fmla="*/ 76 h 115"/>
                <a:gd name="T14" fmla="*/ 34 w 68"/>
                <a:gd name="T15" fmla="*/ 68 h 115"/>
                <a:gd name="T16" fmla="*/ 33 w 68"/>
                <a:gd name="T17" fmla="*/ 57 h 115"/>
                <a:gd name="T18" fmla="*/ 34 w 68"/>
                <a:gd name="T19" fmla="*/ 48 h 115"/>
                <a:gd name="T20" fmla="*/ 39 w 68"/>
                <a:gd name="T21" fmla="*/ 38 h 115"/>
                <a:gd name="T22" fmla="*/ 48 w 68"/>
                <a:gd name="T23" fmla="*/ 31 h 115"/>
                <a:gd name="T24" fmla="*/ 58 w 68"/>
                <a:gd name="T25" fmla="*/ 28 h 115"/>
                <a:gd name="T26" fmla="*/ 64 w 68"/>
                <a:gd name="T27" fmla="*/ 25 h 115"/>
                <a:gd name="T28" fmla="*/ 67 w 68"/>
                <a:gd name="T29" fmla="*/ 21 h 115"/>
                <a:gd name="T30" fmla="*/ 68 w 68"/>
                <a:gd name="T31" fmla="*/ 16 h 115"/>
                <a:gd name="T32" fmla="*/ 68 w 68"/>
                <a:gd name="T33" fmla="*/ 10 h 115"/>
                <a:gd name="T34" fmla="*/ 67 w 68"/>
                <a:gd name="T35" fmla="*/ 6 h 115"/>
                <a:gd name="T36" fmla="*/ 64 w 68"/>
                <a:gd name="T37" fmla="*/ 2 h 115"/>
                <a:gd name="T38" fmla="*/ 58 w 68"/>
                <a:gd name="T39" fmla="*/ 0 h 115"/>
                <a:gd name="T40" fmla="*/ 53 w 68"/>
                <a:gd name="T41" fmla="*/ 0 h 115"/>
                <a:gd name="T42" fmla="*/ 38 w 68"/>
                <a:gd name="T43" fmla="*/ 5 h 115"/>
                <a:gd name="T44" fmla="*/ 25 w 68"/>
                <a:gd name="T45" fmla="*/ 11 h 115"/>
                <a:gd name="T46" fmla="*/ 14 w 68"/>
                <a:gd name="T47" fmla="*/ 21 h 115"/>
                <a:gd name="T48" fmla="*/ 6 w 68"/>
                <a:gd name="T49" fmla="*/ 31 h 115"/>
                <a:gd name="T50" fmla="*/ 2 w 68"/>
                <a:gd name="T51" fmla="*/ 44 h 115"/>
                <a:gd name="T52" fmla="*/ 0 w 68"/>
                <a:gd name="T53" fmla="*/ 57 h 115"/>
                <a:gd name="T54" fmla="*/ 2 w 68"/>
                <a:gd name="T55" fmla="*/ 71 h 115"/>
                <a:gd name="T56" fmla="*/ 6 w 68"/>
                <a:gd name="T57" fmla="*/ 83 h 115"/>
                <a:gd name="T58" fmla="*/ 14 w 68"/>
                <a:gd name="T59" fmla="*/ 94 h 115"/>
                <a:gd name="T60" fmla="*/ 25 w 68"/>
                <a:gd name="T61" fmla="*/ 103 h 115"/>
                <a:gd name="T62" fmla="*/ 38 w 68"/>
                <a:gd name="T63" fmla="*/ 111 h 115"/>
                <a:gd name="T64" fmla="*/ 53 w 68"/>
                <a:gd name="T65" fmla="*/ 115 h 115"/>
                <a:gd name="T66" fmla="*/ 58 w 68"/>
                <a:gd name="T67" fmla="*/ 115 h 115"/>
                <a:gd name="T68" fmla="*/ 64 w 68"/>
                <a:gd name="T69" fmla="*/ 113 h 115"/>
                <a:gd name="T70" fmla="*/ 67 w 68"/>
                <a:gd name="T71" fmla="*/ 109 h 115"/>
                <a:gd name="T72" fmla="*/ 68 w 68"/>
                <a:gd name="T73" fmla="*/ 104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20896" name="Freeform 18"/>
            <p:cNvSpPr>
              <a:spLocks/>
            </p:cNvSpPr>
            <p:nvPr/>
          </p:nvSpPr>
          <p:spPr bwMode="auto">
            <a:xfrm>
              <a:off x="17" y="947"/>
              <a:ext cx="65" cy="56"/>
            </a:xfrm>
            <a:custGeom>
              <a:avLst/>
              <a:gdLst>
                <a:gd name="T0" fmla="*/ 0 w 65"/>
                <a:gd name="T1" fmla="*/ 29 h 56"/>
                <a:gd name="T2" fmla="*/ 2 w 65"/>
                <a:gd name="T3" fmla="*/ 18 h 56"/>
                <a:gd name="T4" fmla="*/ 7 w 65"/>
                <a:gd name="T5" fmla="*/ 10 h 56"/>
                <a:gd name="T6" fmla="*/ 16 w 65"/>
                <a:gd name="T7" fmla="*/ 4 h 56"/>
                <a:gd name="T8" fmla="*/ 27 w 65"/>
                <a:gd name="T9" fmla="*/ 0 h 56"/>
                <a:gd name="T10" fmla="*/ 38 w 65"/>
                <a:gd name="T11" fmla="*/ 0 h 56"/>
                <a:gd name="T12" fmla="*/ 50 w 65"/>
                <a:gd name="T13" fmla="*/ 4 h 56"/>
                <a:gd name="T14" fmla="*/ 58 w 65"/>
                <a:gd name="T15" fmla="*/ 10 h 56"/>
                <a:gd name="T16" fmla="*/ 64 w 65"/>
                <a:gd name="T17" fmla="*/ 18 h 56"/>
                <a:gd name="T18" fmla="*/ 65 w 65"/>
                <a:gd name="T19" fmla="*/ 29 h 56"/>
                <a:gd name="T20" fmla="*/ 64 w 65"/>
                <a:gd name="T21" fmla="*/ 38 h 56"/>
                <a:gd name="T22" fmla="*/ 58 w 65"/>
                <a:gd name="T23" fmla="*/ 47 h 56"/>
                <a:gd name="T24" fmla="*/ 50 w 65"/>
                <a:gd name="T25" fmla="*/ 53 h 56"/>
                <a:gd name="T26" fmla="*/ 38 w 65"/>
                <a:gd name="T27" fmla="*/ 56 h 56"/>
                <a:gd name="T28" fmla="*/ 27 w 65"/>
                <a:gd name="T29" fmla="*/ 56 h 56"/>
                <a:gd name="T30" fmla="*/ 16 w 65"/>
                <a:gd name="T31" fmla="*/ 53 h 56"/>
                <a:gd name="T32" fmla="*/ 7 w 65"/>
                <a:gd name="T33" fmla="*/ 47 h 56"/>
                <a:gd name="T34" fmla="*/ 2 w 65"/>
                <a:gd name="T35" fmla="*/ 38 h 56"/>
                <a:gd name="T36" fmla="*/ 0 w 65"/>
                <a:gd name="T37" fmla="*/ 29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20897" name="Freeform 19"/>
            <p:cNvSpPr>
              <a:spLocks/>
            </p:cNvSpPr>
            <p:nvPr/>
          </p:nvSpPr>
          <p:spPr bwMode="auto">
            <a:xfrm>
              <a:off x="23" y="1563"/>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898" name="Freeform 20"/>
            <p:cNvSpPr>
              <a:spLocks/>
            </p:cNvSpPr>
            <p:nvPr/>
          </p:nvSpPr>
          <p:spPr bwMode="auto">
            <a:xfrm>
              <a:off x="2653" y="1699"/>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0899" name="Rectangle 21"/>
            <p:cNvSpPr>
              <a:spLocks noChangeArrowheads="1"/>
            </p:cNvSpPr>
            <p:nvPr/>
          </p:nvSpPr>
          <p:spPr bwMode="auto">
            <a:xfrm>
              <a:off x="30" y="2037"/>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0900" name="Rectangle 22"/>
            <p:cNvSpPr>
              <a:spLocks noChangeArrowheads="1"/>
            </p:cNvSpPr>
            <p:nvPr/>
          </p:nvSpPr>
          <p:spPr bwMode="auto">
            <a:xfrm>
              <a:off x="1604" y="817"/>
              <a:ext cx="787" cy="1017"/>
            </a:xfrm>
            <a:prstGeom prst="rect">
              <a:avLst/>
            </a:prstGeom>
            <a:solidFill>
              <a:srgbClr val="BDFFFF"/>
            </a:solidFill>
            <a:ln w="3175">
              <a:solidFill>
                <a:srgbClr val="000000"/>
              </a:solidFill>
              <a:miter lim="800000"/>
              <a:headEnd/>
              <a:tailEnd/>
            </a:ln>
          </p:spPr>
          <p:txBody>
            <a:bodyPr/>
            <a:lstStyle/>
            <a:p>
              <a:endParaRPr lang="nl-NL"/>
            </a:p>
          </p:txBody>
        </p:sp>
        <p:sp>
          <p:nvSpPr>
            <p:cNvPr id="120901" name="Rectangle 23"/>
            <p:cNvSpPr>
              <a:spLocks noChangeArrowheads="1"/>
            </p:cNvSpPr>
            <p:nvPr/>
          </p:nvSpPr>
          <p:spPr bwMode="auto">
            <a:xfrm>
              <a:off x="1757"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0902" name="Rectangle 24"/>
            <p:cNvSpPr>
              <a:spLocks noChangeArrowheads="1"/>
            </p:cNvSpPr>
            <p:nvPr/>
          </p:nvSpPr>
          <p:spPr bwMode="auto">
            <a:xfrm>
              <a:off x="1840" y="126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0903" name="Rectangle 25"/>
            <p:cNvSpPr>
              <a:spLocks noChangeArrowheads="1"/>
            </p:cNvSpPr>
            <p:nvPr/>
          </p:nvSpPr>
          <p:spPr bwMode="auto">
            <a:xfrm>
              <a:off x="1845" y="138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0904" name="Rectangle 26"/>
            <p:cNvSpPr>
              <a:spLocks noChangeArrowheads="1"/>
            </p:cNvSpPr>
            <p:nvPr/>
          </p:nvSpPr>
          <p:spPr bwMode="auto">
            <a:xfrm>
              <a:off x="1604" y="1834"/>
              <a:ext cx="787" cy="339"/>
            </a:xfrm>
            <a:prstGeom prst="rect">
              <a:avLst/>
            </a:prstGeom>
            <a:solidFill>
              <a:srgbClr val="FFBFBF"/>
            </a:solidFill>
            <a:ln w="3175">
              <a:solidFill>
                <a:srgbClr val="000000"/>
              </a:solidFill>
              <a:miter lim="800000"/>
              <a:headEnd/>
              <a:tailEnd/>
            </a:ln>
          </p:spPr>
          <p:txBody>
            <a:bodyPr/>
            <a:lstStyle/>
            <a:p>
              <a:endParaRPr lang="nl-NL"/>
            </a:p>
          </p:txBody>
        </p:sp>
        <p:sp>
          <p:nvSpPr>
            <p:cNvPr id="120905" name="Rectangle 27"/>
            <p:cNvSpPr>
              <a:spLocks noChangeArrowheads="1"/>
            </p:cNvSpPr>
            <p:nvPr/>
          </p:nvSpPr>
          <p:spPr bwMode="auto">
            <a:xfrm>
              <a:off x="1737" y="1944"/>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0906" name="Freeform 28"/>
            <p:cNvSpPr>
              <a:spLocks/>
            </p:cNvSpPr>
            <p:nvPr/>
          </p:nvSpPr>
          <p:spPr bwMode="auto">
            <a:xfrm>
              <a:off x="2653" y="1563"/>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7" name="Freeform 29"/>
            <p:cNvSpPr>
              <a:spLocks/>
            </p:cNvSpPr>
            <p:nvPr/>
          </p:nvSpPr>
          <p:spPr bwMode="auto">
            <a:xfrm>
              <a:off x="2653" y="1427"/>
              <a:ext cx="105" cy="91"/>
            </a:xfrm>
            <a:custGeom>
              <a:avLst/>
              <a:gdLst>
                <a:gd name="T0" fmla="*/ 0 w 105"/>
                <a:gd name="T1" fmla="*/ 0 h 91"/>
                <a:gd name="T2" fmla="*/ 0 w 105"/>
                <a:gd name="T3" fmla="*/ 91 h 91"/>
                <a:gd name="T4" fmla="*/ 78 w 105"/>
                <a:gd name="T5" fmla="*/ 91 h 91"/>
                <a:gd name="T6" fmla="*/ 105 w 105"/>
                <a:gd name="T7" fmla="*/ 45 h 91"/>
                <a:gd name="T8" fmla="*/ 78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8" name="Freeform 30"/>
            <p:cNvSpPr>
              <a:spLocks/>
            </p:cNvSpPr>
            <p:nvPr/>
          </p:nvSpPr>
          <p:spPr bwMode="auto">
            <a:xfrm>
              <a:off x="2653" y="1050"/>
              <a:ext cx="68" cy="116"/>
            </a:xfrm>
            <a:custGeom>
              <a:avLst/>
              <a:gdLst>
                <a:gd name="T0" fmla="*/ 68 w 68"/>
                <a:gd name="T1" fmla="*/ 105 h 116"/>
                <a:gd name="T2" fmla="*/ 68 w 68"/>
                <a:gd name="T3" fmla="*/ 99 h 116"/>
                <a:gd name="T4" fmla="*/ 67 w 68"/>
                <a:gd name="T5" fmla="*/ 94 h 116"/>
                <a:gd name="T6" fmla="*/ 64 w 68"/>
                <a:gd name="T7" fmla="*/ 90 h 116"/>
                <a:gd name="T8" fmla="*/ 58 w 68"/>
                <a:gd name="T9" fmla="*/ 88 h 116"/>
                <a:gd name="T10" fmla="*/ 48 w 68"/>
                <a:gd name="T11" fmla="*/ 83 h 116"/>
                <a:gd name="T12" fmla="*/ 39 w 68"/>
                <a:gd name="T13" fmla="*/ 77 h 116"/>
                <a:gd name="T14" fmla="*/ 34 w 68"/>
                <a:gd name="T15" fmla="*/ 68 h 116"/>
                <a:gd name="T16" fmla="*/ 33 w 68"/>
                <a:gd name="T17" fmla="*/ 58 h 116"/>
                <a:gd name="T18" fmla="*/ 34 w 68"/>
                <a:gd name="T19" fmla="*/ 48 h 116"/>
                <a:gd name="T20" fmla="*/ 39 w 68"/>
                <a:gd name="T21" fmla="*/ 39 h 116"/>
                <a:gd name="T22" fmla="*/ 48 w 68"/>
                <a:gd name="T23" fmla="*/ 32 h 116"/>
                <a:gd name="T24" fmla="*/ 58 w 68"/>
                <a:gd name="T25" fmla="*/ 28 h 116"/>
                <a:gd name="T26" fmla="*/ 64 w 68"/>
                <a:gd name="T27" fmla="*/ 26 h 116"/>
                <a:gd name="T28" fmla="*/ 67 w 68"/>
                <a:gd name="T29" fmla="*/ 22 h 116"/>
                <a:gd name="T30" fmla="*/ 68 w 68"/>
                <a:gd name="T31" fmla="*/ 17 h 116"/>
                <a:gd name="T32" fmla="*/ 68 w 68"/>
                <a:gd name="T33" fmla="*/ 12 h 116"/>
                <a:gd name="T34" fmla="*/ 67 w 68"/>
                <a:gd name="T35" fmla="*/ 6 h 116"/>
                <a:gd name="T36" fmla="*/ 64 w 68"/>
                <a:gd name="T37" fmla="*/ 2 h 116"/>
                <a:gd name="T38" fmla="*/ 58 w 68"/>
                <a:gd name="T39" fmla="*/ 0 h 116"/>
                <a:gd name="T40" fmla="*/ 53 w 68"/>
                <a:gd name="T41" fmla="*/ 0 h 116"/>
                <a:gd name="T42" fmla="*/ 38 w 68"/>
                <a:gd name="T43" fmla="*/ 5 h 116"/>
                <a:gd name="T44" fmla="*/ 25 w 68"/>
                <a:gd name="T45" fmla="*/ 12 h 116"/>
                <a:gd name="T46" fmla="*/ 14 w 68"/>
                <a:gd name="T47" fmla="*/ 21 h 116"/>
                <a:gd name="T48" fmla="*/ 6 w 68"/>
                <a:gd name="T49" fmla="*/ 33 h 116"/>
                <a:gd name="T50" fmla="*/ 2 w 68"/>
                <a:gd name="T51" fmla="*/ 45 h 116"/>
                <a:gd name="T52" fmla="*/ 0 w 68"/>
                <a:gd name="T53" fmla="*/ 58 h 116"/>
                <a:gd name="T54" fmla="*/ 2 w 68"/>
                <a:gd name="T55" fmla="*/ 71 h 116"/>
                <a:gd name="T56" fmla="*/ 6 w 68"/>
                <a:gd name="T57" fmla="*/ 83 h 116"/>
                <a:gd name="T58" fmla="*/ 14 w 68"/>
                <a:gd name="T59" fmla="*/ 95 h 116"/>
                <a:gd name="T60" fmla="*/ 25 w 68"/>
                <a:gd name="T61" fmla="*/ 105 h 116"/>
                <a:gd name="T62" fmla="*/ 38 w 68"/>
                <a:gd name="T63" fmla="*/ 111 h 116"/>
                <a:gd name="T64" fmla="*/ 53 w 68"/>
                <a:gd name="T65" fmla="*/ 116 h 116"/>
                <a:gd name="T66" fmla="*/ 58 w 68"/>
                <a:gd name="T67" fmla="*/ 116 h 116"/>
                <a:gd name="T68" fmla="*/ 64 w 68"/>
                <a:gd name="T69" fmla="*/ 113 h 116"/>
                <a:gd name="T70" fmla="*/ 67 w 68"/>
                <a:gd name="T71" fmla="*/ 109 h 116"/>
                <a:gd name="T72" fmla="*/ 68 w 68"/>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0909" name="Freeform 31"/>
            <p:cNvSpPr>
              <a:spLocks/>
            </p:cNvSpPr>
            <p:nvPr/>
          </p:nvSpPr>
          <p:spPr bwMode="auto">
            <a:xfrm>
              <a:off x="2658" y="917"/>
              <a:ext cx="69" cy="116"/>
            </a:xfrm>
            <a:custGeom>
              <a:avLst/>
              <a:gdLst>
                <a:gd name="T0" fmla="*/ 69 w 69"/>
                <a:gd name="T1" fmla="*/ 105 h 116"/>
                <a:gd name="T2" fmla="*/ 69 w 69"/>
                <a:gd name="T3" fmla="*/ 99 h 116"/>
                <a:gd name="T4" fmla="*/ 67 w 69"/>
                <a:gd name="T5" fmla="*/ 94 h 116"/>
                <a:gd name="T6" fmla="*/ 63 w 69"/>
                <a:gd name="T7" fmla="*/ 90 h 116"/>
                <a:gd name="T8" fmla="*/ 59 w 69"/>
                <a:gd name="T9" fmla="*/ 88 h 116"/>
                <a:gd name="T10" fmla="*/ 48 w 69"/>
                <a:gd name="T11" fmla="*/ 84 h 116"/>
                <a:gd name="T12" fmla="*/ 40 w 69"/>
                <a:gd name="T13" fmla="*/ 77 h 116"/>
                <a:gd name="T14" fmla="*/ 34 w 69"/>
                <a:gd name="T15" fmla="*/ 68 h 116"/>
                <a:gd name="T16" fmla="*/ 32 w 69"/>
                <a:gd name="T17" fmla="*/ 59 h 116"/>
                <a:gd name="T18" fmla="*/ 34 w 69"/>
                <a:gd name="T19" fmla="*/ 48 h 116"/>
                <a:gd name="T20" fmla="*/ 40 w 69"/>
                <a:gd name="T21" fmla="*/ 40 h 116"/>
                <a:gd name="T22" fmla="*/ 48 w 69"/>
                <a:gd name="T23" fmla="*/ 33 h 116"/>
                <a:gd name="T24" fmla="*/ 59 w 69"/>
                <a:gd name="T25" fmla="*/ 28 h 116"/>
                <a:gd name="T26" fmla="*/ 63 w 69"/>
                <a:gd name="T27" fmla="*/ 26 h 116"/>
                <a:gd name="T28" fmla="*/ 67 w 69"/>
                <a:gd name="T29" fmla="*/ 22 h 116"/>
                <a:gd name="T30" fmla="*/ 69 w 69"/>
                <a:gd name="T31" fmla="*/ 18 h 116"/>
                <a:gd name="T32" fmla="*/ 69 w 69"/>
                <a:gd name="T33" fmla="*/ 12 h 116"/>
                <a:gd name="T34" fmla="*/ 67 w 69"/>
                <a:gd name="T35" fmla="*/ 7 h 116"/>
                <a:gd name="T36" fmla="*/ 63 w 69"/>
                <a:gd name="T37" fmla="*/ 2 h 116"/>
                <a:gd name="T38" fmla="*/ 58 w 69"/>
                <a:gd name="T39" fmla="*/ 0 h 116"/>
                <a:gd name="T40" fmla="*/ 52 w 69"/>
                <a:gd name="T41" fmla="*/ 0 h 116"/>
                <a:gd name="T42" fmla="*/ 38 w 69"/>
                <a:gd name="T43" fmla="*/ 5 h 116"/>
                <a:gd name="T44" fmla="*/ 24 w 69"/>
                <a:gd name="T45" fmla="*/ 12 h 116"/>
                <a:gd name="T46" fmla="*/ 14 w 69"/>
                <a:gd name="T47" fmla="*/ 21 h 116"/>
                <a:gd name="T48" fmla="*/ 7 w 69"/>
                <a:gd name="T49" fmla="*/ 33 h 116"/>
                <a:gd name="T50" fmla="*/ 1 w 69"/>
                <a:gd name="T51" fmla="*/ 45 h 116"/>
                <a:gd name="T52" fmla="*/ 0 w 69"/>
                <a:gd name="T53" fmla="*/ 59 h 116"/>
                <a:gd name="T54" fmla="*/ 1 w 69"/>
                <a:gd name="T55" fmla="*/ 71 h 116"/>
                <a:gd name="T56" fmla="*/ 7 w 69"/>
                <a:gd name="T57" fmla="*/ 84 h 116"/>
                <a:gd name="T58" fmla="*/ 14 w 69"/>
                <a:gd name="T59" fmla="*/ 95 h 116"/>
                <a:gd name="T60" fmla="*/ 24 w 69"/>
                <a:gd name="T61" fmla="*/ 105 h 116"/>
                <a:gd name="T62" fmla="*/ 38 w 69"/>
                <a:gd name="T63" fmla="*/ 111 h 116"/>
                <a:gd name="T64" fmla="*/ 52 w 69"/>
                <a:gd name="T65" fmla="*/ 116 h 116"/>
                <a:gd name="T66" fmla="*/ 58 w 69"/>
                <a:gd name="T67" fmla="*/ 116 h 116"/>
                <a:gd name="T68" fmla="*/ 63 w 69"/>
                <a:gd name="T69" fmla="*/ 114 h 116"/>
                <a:gd name="T70" fmla="*/ 67 w 69"/>
                <a:gd name="T71" fmla="*/ 110 h 116"/>
                <a:gd name="T72" fmla="*/ 69 w 69"/>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0910" name="Freeform 32"/>
            <p:cNvSpPr>
              <a:spLocks/>
            </p:cNvSpPr>
            <p:nvPr/>
          </p:nvSpPr>
          <p:spPr bwMode="auto">
            <a:xfrm>
              <a:off x="23" y="1699"/>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20911" name="Freeform 33"/>
            <p:cNvSpPr>
              <a:spLocks/>
            </p:cNvSpPr>
            <p:nvPr/>
          </p:nvSpPr>
          <p:spPr bwMode="auto">
            <a:xfrm>
              <a:off x="23" y="1427"/>
              <a:ext cx="106" cy="91"/>
            </a:xfrm>
            <a:custGeom>
              <a:avLst/>
              <a:gdLst>
                <a:gd name="T0" fmla="*/ 79 w 106"/>
                <a:gd name="T1" fmla="*/ 0 h 91"/>
                <a:gd name="T2" fmla="*/ 106 w 106"/>
                <a:gd name="T3" fmla="*/ 45 h 91"/>
                <a:gd name="T4" fmla="*/ 79 w 106"/>
                <a:gd name="T5" fmla="*/ 91 h 91"/>
                <a:gd name="T6" fmla="*/ 0 w 106"/>
                <a:gd name="T7" fmla="*/ 91 h 91"/>
                <a:gd name="T8" fmla="*/ 27 w 106"/>
                <a:gd name="T9" fmla="*/ 45 h 91"/>
                <a:gd name="T10" fmla="*/ 0 w 106"/>
                <a:gd name="T11" fmla="*/ 0 h 91"/>
                <a:gd name="T12" fmla="*/ 79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912" name="Freeform 34"/>
            <p:cNvSpPr>
              <a:spLocks/>
            </p:cNvSpPr>
            <p:nvPr/>
          </p:nvSpPr>
          <p:spPr bwMode="auto">
            <a:xfrm>
              <a:off x="17" y="1080"/>
              <a:ext cx="65" cy="55"/>
            </a:xfrm>
            <a:custGeom>
              <a:avLst/>
              <a:gdLst>
                <a:gd name="T0" fmla="*/ 0 w 65"/>
                <a:gd name="T1" fmla="*/ 28 h 55"/>
                <a:gd name="T2" fmla="*/ 2 w 65"/>
                <a:gd name="T3" fmla="*/ 18 h 55"/>
                <a:gd name="T4" fmla="*/ 7 w 65"/>
                <a:gd name="T5" fmla="*/ 9 h 55"/>
                <a:gd name="T6" fmla="*/ 16 w 65"/>
                <a:gd name="T7" fmla="*/ 4 h 55"/>
                <a:gd name="T8" fmla="*/ 27 w 65"/>
                <a:gd name="T9" fmla="*/ 0 h 55"/>
                <a:gd name="T10" fmla="*/ 38 w 65"/>
                <a:gd name="T11" fmla="*/ 0 h 55"/>
                <a:gd name="T12" fmla="*/ 50 w 65"/>
                <a:gd name="T13" fmla="*/ 4 h 55"/>
                <a:gd name="T14" fmla="*/ 58 w 65"/>
                <a:gd name="T15" fmla="*/ 9 h 55"/>
                <a:gd name="T16" fmla="*/ 64 w 65"/>
                <a:gd name="T17" fmla="*/ 18 h 55"/>
                <a:gd name="T18" fmla="*/ 65 w 65"/>
                <a:gd name="T19" fmla="*/ 28 h 55"/>
                <a:gd name="T20" fmla="*/ 64 w 65"/>
                <a:gd name="T21" fmla="*/ 37 h 55"/>
                <a:gd name="T22" fmla="*/ 58 w 65"/>
                <a:gd name="T23" fmla="*/ 46 h 55"/>
                <a:gd name="T24" fmla="*/ 50 w 65"/>
                <a:gd name="T25" fmla="*/ 53 h 55"/>
                <a:gd name="T26" fmla="*/ 38 w 65"/>
                <a:gd name="T27" fmla="*/ 55 h 55"/>
                <a:gd name="T28" fmla="*/ 27 w 65"/>
                <a:gd name="T29" fmla="*/ 55 h 55"/>
                <a:gd name="T30" fmla="*/ 16 w 65"/>
                <a:gd name="T31" fmla="*/ 53 h 55"/>
                <a:gd name="T32" fmla="*/ 7 w 65"/>
                <a:gd name="T33" fmla="*/ 46 h 55"/>
                <a:gd name="T34" fmla="*/ 2 w 65"/>
                <a:gd name="T35" fmla="*/ 37 h 55"/>
                <a:gd name="T36" fmla="*/ 0 w 65"/>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20913" name="Freeform 35"/>
            <p:cNvSpPr>
              <a:spLocks/>
            </p:cNvSpPr>
            <p:nvPr/>
          </p:nvSpPr>
          <p:spPr bwMode="auto">
            <a:xfrm>
              <a:off x="17" y="1219"/>
              <a:ext cx="65" cy="55"/>
            </a:xfrm>
            <a:custGeom>
              <a:avLst/>
              <a:gdLst>
                <a:gd name="T0" fmla="*/ 0 w 65"/>
                <a:gd name="T1" fmla="*/ 27 h 55"/>
                <a:gd name="T2" fmla="*/ 2 w 65"/>
                <a:gd name="T3" fmla="*/ 18 h 55"/>
                <a:gd name="T4" fmla="*/ 7 w 65"/>
                <a:gd name="T5" fmla="*/ 9 h 55"/>
                <a:gd name="T6" fmla="*/ 16 w 65"/>
                <a:gd name="T7" fmla="*/ 3 h 55"/>
                <a:gd name="T8" fmla="*/ 27 w 65"/>
                <a:gd name="T9" fmla="*/ 0 h 55"/>
                <a:gd name="T10" fmla="*/ 38 w 65"/>
                <a:gd name="T11" fmla="*/ 0 h 55"/>
                <a:gd name="T12" fmla="*/ 50 w 65"/>
                <a:gd name="T13" fmla="*/ 3 h 55"/>
                <a:gd name="T14" fmla="*/ 58 w 65"/>
                <a:gd name="T15" fmla="*/ 9 h 55"/>
                <a:gd name="T16" fmla="*/ 64 w 65"/>
                <a:gd name="T17" fmla="*/ 18 h 55"/>
                <a:gd name="T18" fmla="*/ 65 w 65"/>
                <a:gd name="T19" fmla="*/ 27 h 55"/>
                <a:gd name="T20" fmla="*/ 64 w 65"/>
                <a:gd name="T21" fmla="*/ 37 h 55"/>
                <a:gd name="T22" fmla="*/ 58 w 65"/>
                <a:gd name="T23" fmla="*/ 45 h 55"/>
                <a:gd name="T24" fmla="*/ 50 w 65"/>
                <a:gd name="T25" fmla="*/ 52 h 55"/>
                <a:gd name="T26" fmla="*/ 38 w 65"/>
                <a:gd name="T27" fmla="*/ 55 h 55"/>
                <a:gd name="T28" fmla="*/ 27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20914" name="Line 36"/>
            <p:cNvSpPr>
              <a:spLocks noChangeShapeType="1"/>
            </p:cNvSpPr>
            <p:nvPr/>
          </p:nvSpPr>
          <p:spPr bwMode="auto">
            <a:xfrm flipH="1">
              <a:off x="2522" y="975"/>
              <a:ext cx="136" cy="1"/>
            </a:xfrm>
            <a:prstGeom prst="line">
              <a:avLst/>
            </a:prstGeom>
            <a:noFill/>
            <a:ln w="17463">
              <a:solidFill>
                <a:srgbClr val="000000"/>
              </a:solidFill>
              <a:round/>
              <a:headEnd/>
              <a:tailEnd/>
            </a:ln>
          </p:spPr>
          <p:txBody>
            <a:bodyPr/>
            <a:lstStyle/>
            <a:p>
              <a:endParaRPr lang="nl-NL"/>
            </a:p>
          </p:txBody>
        </p:sp>
        <p:sp>
          <p:nvSpPr>
            <p:cNvPr id="120915" name="Line 37"/>
            <p:cNvSpPr>
              <a:spLocks noChangeShapeType="1"/>
            </p:cNvSpPr>
            <p:nvPr/>
          </p:nvSpPr>
          <p:spPr bwMode="auto">
            <a:xfrm flipH="1">
              <a:off x="2522" y="1108"/>
              <a:ext cx="131" cy="1"/>
            </a:xfrm>
            <a:prstGeom prst="line">
              <a:avLst/>
            </a:prstGeom>
            <a:noFill/>
            <a:ln w="17463">
              <a:solidFill>
                <a:srgbClr val="000000"/>
              </a:solidFill>
              <a:round/>
              <a:headEnd/>
              <a:tailEnd/>
            </a:ln>
          </p:spPr>
          <p:txBody>
            <a:bodyPr/>
            <a:lstStyle/>
            <a:p>
              <a:endParaRPr lang="nl-NL"/>
            </a:p>
          </p:txBody>
        </p:sp>
        <p:sp>
          <p:nvSpPr>
            <p:cNvPr id="120916" name="Line 38"/>
            <p:cNvSpPr>
              <a:spLocks noChangeShapeType="1"/>
            </p:cNvSpPr>
            <p:nvPr/>
          </p:nvSpPr>
          <p:spPr bwMode="auto">
            <a:xfrm flipH="1">
              <a:off x="2522" y="1246"/>
              <a:ext cx="131" cy="1"/>
            </a:xfrm>
            <a:prstGeom prst="line">
              <a:avLst/>
            </a:prstGeom>
            <a:noFill/>
            <a:ln w="17463">
              <a:solidFill>
                <a:srgbClr val="000000"/>
              </a:solidFill>
              <a:round/>
              <a:headEnd/>
              <a:tailEnd/>
            </a:ln>
          </p:spPr>
          <p:txBody>
            <a:bodyPr/>
            <a:lstStyle/>
            <a:p>
              <a:endParaRPr lang="nl-NL"/>
            </a:p>
          </p:txBody>
        </p:sp>
        <p:sp>
          <p:nvSpPr>
            <p:cNvPr id="120917" name="Line 39"/>
            <p:cNvSpPr>
              <a:spLocks noChangeShapeType="1"/>
            </p:cNvSpPr>
            <p:nvPr/>
          </p:nvSpPr>
          <p:spPr bwMode="auto">
            <a:xfrm flipH="1">
              <a:off x="2522" y="1472"/>
              <a:ext cx="131" cy="1"/>
            </a:xfrm>
            <a:prstGeom prst="line">
              <a:avLst/>
            </a:prstGeom>
            <a:noFill/>
            <a:ln w="17463">
              <a:solidFill>
                <a:srgbClr val="000000"/>
              </a:solidFill>
              <a:round/>
              <a:headEnd/>
              <a:tailEnd/>
            </a:ln>
          </p:spPr>
          <p:txBody>
            <a:bodyPr/>
            <a:lstStyle/>
            <a:p>
              <a:endParaRPr lang="nl-NL"/>
            </a:p>
          </p:txBody>
        </p:sp>
        <p:sp>
          <p:nvSpPr>
            <p:cNvPr id="120918" name="Line 40"/>
            <p:cNvSpPr>
              <a:spLocks noChangeShapeType="1"/>
            </p:cNvSpPr>
            <p:nvPr/>
          </p:nvSpPr>
          <p:spPr bwMode="auto">
            <a:xfrm flipH="1">
              <a:off x="2522" y="1608"/>
              <a:ext cx="131" cy="1"/>
            </a:xfrm>
            <a:prstGeom prst="line">
              <a:avLst/>
            </a:prstGeom>
            <a:noFill/>
            <a:ln w="17463">
              <a:solidFill>
                <a:srgbClr val="000000"/>
              </a:solidFill>
              <a:round/>
              <a:headEnd/>
              <a:tailEnd/>
            </a:ln>
          </p:spPr>
          <p:txBody>
            <a:bodyPr/>
            <a:lstStyle/>
            <a:p>
              <a:endParaRPr lang="nl-NL"/>
            </a:p>
          </p:txBody>
        </p:sp>
        <p:sp>
          <p:nvSpPr>
            <p:cNvPr id="120919" name="Line 41"/>
            <p:cNvSpPr>
              <a:spLocks noChangeShapeType="1"/>
            </p:cNvSpPr>
            <p:nvPr/>
          </p:nvSpPr>
          <p:spPr bwMode="auto">
            <a:xfrm flipH="1">
              <a:off x="2522" y="1744"/>
              <a:ext cx="131" cy="1"/>
            </a:xfrm>
            <a:prstGeom prst="line">
              <a:avLst/>
            </a:prstGeom>
            <a:noFill/>
            <a:ln w="17463">
              <a:solidFill>
                <a:srgbClr val="000000"/>
              </a:solidFill>
              <a:round/>
              <a:headEnd/>
              <a:tailEnd/>
            </a:ln>
          </p:spPr>
          <p:txBody>
            <a:bodyPr/>
            <a:lstStyle/>
            <a:p>
              <a:endParaRPr lang="nl-NL"/>
            </a:p>
          </p:txBody>
        </p:sp>
        <p:sp>
          <p:nvSpPr>
            <p:cNvPr id="120920" name="Freeform 42"/>
            <p:cNvSpPr>
              <a:spLocks/>
            </p:cNvSpPr>
            <p:nvPr/>
          </p:nvSpPr>
          <p:spPr bwMode="auto">
            <a:xfrm>
              <a:off x="476" y="976"/>
              <a:ext cx="914" cy="993"/>
            </a:xfrm>
            <a:custGeom>
              <a:avLst/>
              <a:gdLst>
                <a:gd name="T0" fmla="*/ 781 w 914"/>
                <a:gd name="T1" fmla="*/ 993 h 993"/>
                <a:gd name="T2" fmla="*/ 805 w 914"/>
                <a:gd name="T3" fmla="*/ 992 h 993"/>
                <a:gd name="T4" fmla="*/ 827 w 914"/>
                <a:gd name="T5" fmla="*/ 987 h 993"/>
                <a:gd name="T6" fmla="*/ 847 w 914"/>
                <a:gd name="T7" fmla="*/ 978 h 993"/>
                <a:gd name="T8" fmla="*/ 866 w 914"/>
                <a:gd name="T9" fmla="*/ 968 h 993"/>
                <a:gd name="T10" fmla="*/ 882 w 914"/>
                <a:gd name="T11" fmla="*/ 953 h 993"/>
                <a:gd name="T12" fmla="*/ 896 w 914"/>
                <a:gd name="T13" fmla="*/ 937 h 993"/>
                <a:gd name="T14" fmla="*/ 905 w 914"/>
                <a:gd name="T15" fmla="*/ 920 h 993"/>
                <a:gd name="T16" fmla="*/ 911 w 914"/>
                <a:gd name="T17" fmla="*/ 901 h 993"/>
                <a:gd name="T18" fmla="*/ 914 w 914"/>
                <a:gd name="T19" fmla="*/ 881 h 993"/>
                <a:gd name="T20" fmla="*/ 914 w 914"/>
                <a:gd name="T21" fmla="*/ 113 h 993"/>
                <a:gd name="T22" fmla="*/ 911 w 914"/>
                <a:gd name="T23" fmla="*/ 92 h 993"/>
                <a:gd name="T24" fmla="*/ 905 w 914"/>
                <a:gd name="T25" fmla="*/ 73 h 993"/>
                <a:gd name="T26" fmla="*/ 896 w 914"/>
                <a:gd name="T27" fmla="*/ 56 h 993"/>
                <a:gd name="T28" fmla="*/ 882 w 914"/>
                <a:gd name="T29" fmla="*/ 40 h 993"/>
                <a:gd name="T30" fmla="*/ 866 w 914"/>
                <a:gd name="T31" fmla="*/ 25 h 993"/>
                <a:gd name="T32" fmla="*/ 847 w 914"/>
                <a:gd name="T33" fmla="*/ 14 h 993"/>
                <a:gd name="T34" fmla="*/ 827 w 914"/>
                <a:gd name="T35" fmla="*/ 6 h 993"/>
                <a:gd name="T36" fmla="*/ 805 w 914"/>
                <a:gd name="T37" fmla="*/ 1 h 993"/>
                <a:gd name="T38" fmla="*/ 781 w 914"/>
                <a:gd name="T39" fmla="*/ 0 h 993"/>
                <a:gd name="T40" fmla="*/ 131 w 914"/>
                <a:gd name="T41" fmla="*/ 0 h 993"/>
                <a:gd name="T42" fmla="*/ 109 w 914"/>
                <a:gd name="T43" fmla="*/ 1 h 993"/>
                <a:gd name="T44" fmla="*/ 87 w 914"/>
                <a:gd name="T45" fmla="*/ 6 h 993"/>
                <a:gd name="T46" fmla="*/ 66 w 914"/>
                <a:gd name="T47" fmla="*/ 14 h 993"/>
                <a:gd name="T48" fmla="*/ 47 w 914"/>
                <a:gd name="T49" fmla="*/ 25 h 993"/>
                <a:gd name="T50" fmla="*/ 31 w 914"/>
                <a:gd name="T51" fmla="*/ 40 h 993"/>
                <a:gd name="T52" fmla="*/ 18 w 914"/>
                <a:gd name="T53" fmla="*/ 56 h 993"/>
                <a:gd name="T54" fmla="*/ 8 w 914"/>
                <a:gd name="T55" fmla="*/ 73 h 993"/>
                <a:gd name="T56" fmla="*/ 2 w 914"/>
                <a:gd name="T57" fmla="*/ 92 h 993"/>
                <a:gd name="T58" fmla="*/ 0 w 914"/>
                <a:gd name="T59" fmla="*/ 113 h 993"/>
                <a:gd name="T60" fmla="*/ 0 w 914"/>
                <a:gd name="T61" fmla="*/ 881 h 993"/>
                <a:gd name="T62" fmla="*/ 2 w 914"/>
                <a:gd name="T63" fmla="*/ 901 h 993"/>
                <a:gd name="T64" fmla="*/ 8 w 914"/>
                <a:gd name="T65" fmla="*/ 920 h 993"/>
                <a:gd name="T66" fmla="*/ 18 w 914"/>
                <a:gd name="T67" fmla="*/ 937 h 993"/>
                <a:gd name="T68" fmla="*/ 31 w 914"/>
                <a:gd name="T69" fmla="*/ 953 h 993"/>
                <a:gd name="T70" fmla="*/ 47 w 914"/>
                <a:gd name="T71" fmla="*/ 968 h 993"/>
                <a:gd name="T72" fmla="*/ 66 w 914"/>
                <a:gd name="T73" fmla="*/ 978 h 993"/>
                <a:gd name="T74" fmla="*/ 87 w 914"/>
                <a:gd name="T75" fmla="*/ 987 h 993"/>
                <a:gd name="T76" fmla="*/ 109 w 914"/>
                <a:gd name="T77" fmla="*/ 992 h 993"/>
                <a:gd name="T78" fmla="*/ 131 w 914"/>
                <a:gd name="T79" fmla="*/ 993 h 993"/>
                <a:gd name="T80" fmla="*/ 781 w 914"/>
                <a:gd name="T81" fmla="*/ 993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20921" name="Rectangle 43"/>
            <p:cNvSpPr>
              <a:spLocks noChangeArrowheads="1"/>
            </p:cNvSpPr>
            <p:nvPr/>
          </p:nvSpPr>
          <p:spPr bwMode="auto">
            <a:xfrm>
              <a:off x="835" y="1004"/>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0922" name="Rectangle 44"/>
            <p:cNvSpPr>
              <a:spLocks noChangeArrowheads="1"/>
            </p:cNvSpPr>
            <p:nvPr/>
          </p:nvSpPr>
          <p:spPr bwMode="auto">
            <a:xfrm>
              <a:off x="654" y="1138"/>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0923" name="Rectangle 45"/>
            <p:cNvSpPr>
              <a:spLocks noChangeArrowheads="1"/>
            </p:cNvSpPr>
            <p:nvPr/>
          </p:nvSpPr>
          <p:spPr bwMode="auto">
            <a:xfrm>
              <a:off x="724" y="127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0924" name="Freeform 46"/>
            <p:cNvSpPr>
              <a:spLocks/>
            </p:cNvSpPr>
            <p:nvPr/>
          </p:nvSpPr>
          <p:spPr bwMode="auto">
            <a:xfrm>
              <a:off x="1263" y="1552"/>
              <a:ext cx="65" cy="56"/>
            </a:xfrm>
            <a:custGeom>
              <a:avLst/>
              <a:gdLst>
                <a:gd name="T0" fmla="*/ 0 w 65"/>
                <a:gd name="T1" fmla="*/ 28 h 56"/>
                <a:gd name="T2" fmla="*/ 2 w 65"/>
                <a:gd name="T3" fmla="*/ 19 h 56"/>
                <a:gd name="T4" fmla="*/ 8 w 65"/>
                <a:gd name="T5" fmla="*/ 10 h 56"/>
                <a:gd name="T6" fmla="*/ 17 w 65"/>
                <a:gd name="T7" fmla="*/ 3 h 56"/>
                <a:gd name="T8" fmla="*/ 27 w 65"/>
                <a:gd name="T9" fmla="*/ 0 h 56"/>
                <a:gd name="T10" fmla="*/ 38 w 65"/>
                <a:gd name="T11" fmla="*/ 0 h 56"/>
                <a:gd name="T12" fmla="*/ 49 w 65"/>
                <a:gd name="T13" fmla="*/ 3 h 56"/>
                <a:gd name="T14" fmla="*/ 58 w 65"/>
                <a:gd name="T15" fmla="*/ 10 h 56"/>
                <a:gd name="T16" fmla="*/ 63 w 65"/>
                <a:gd name="T17" fmla="*/ 19 h 56"/>
                <a:gd name="T18" fmla="*/ 65 w 65"/>
                <a:gd name="T19" fmla="*/ 28 h 56"/>
                <a:gd name="T20" fmla="*/ 63 w 65"/>
                <a:gd name="T21" fmla="*/ 38 h 56"/>
                <a:gd name="T22" fmla="*/ 58 w 65"/>
                <a:gd name="T23" fmla="*/ 46 h 56"/>
                <a:gd name="T24" fmla="*/ 49 w 65"/>
                <a:gd name="T25" fmla="*/ 52 h 56"/>
                <a:gd name="T26" fmla="*/ 38 w 65"/>
                <a:gd name="T27" fmla="*/ 56 h 56"/>
                <a:gd name="T28" fmla="*/ 27 w 65"/>
                <a:gd name="T29" fmla="*/ 56 h 56"/>
                <a:gd name="T30" fmla="*/ 17 w 65"/>
                <a:gd name="T31" fmla="*/ 52 h 56"/>
                <a:gd name="T32" fmla="*/ 8 w 65"/>
                <a:gd name="T33" fmla="*/ 46 h 56"/>
                <a:gd name="T34" fmla="*/ 2 w 65"/>
                <a:gd name="T35" fmla="*/ 38 h 56"/>
                <a:gd name="T36" fmla="*/ 0 w 65"/>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20925" name="Rectangle 47"/>
            <p:cNvSpPr>
              <a:spLocks noChangeArrowheads="1"/>
            </p:cNvSpPr>
            <p:nvPr/>
          </p:nvSpPr>
          <p:spPr bwMode="auto">
            <a:xfrm>
              <a:off x="580" y="1947"/>
              <a:ext cx="106" cy="45"/>
            </a:xfrm>
            <a:prstGeom prst="rect">
              <a:avLst/>
            </a:prstGeom>
            <a:solidFill>
              <a:srgbClr val="00FFFF"/>
            </a:solidFill>
            <a:ln w="11113">
              <a:solidFill>
                <a:srgbClr val="000000"/>
              </a:solidFill>
              <a:miter lim="800000"/>
              <a:headEnd/>
              <a:tailEnd/>
            </a:ln>
          </p:spPr>
          <p:txBody>
            <a:bodyPr/>
            <a:lstStyle/>
            <a:p>
              <a:endParaRPr lang="nl-NL"/>
            </a:p>
          </p:txBody>
        </p:sp>
        <p:sp>
          <p:nvSpPr>
            <p:cNvPr id="120926" name="Freeform 48"/>
            <p:cNvSpPr>
              <a:spLocks/>
            </p:cNvSpPr>
            <p:nvPr/>
          </p:nvSpPr>
          <p:spPr bwMode="auto">
            <a:xfrm>
              <a:off x="1053" y="568"/>
              <a:ext cx="52" cy="46"/>
            </a:xfrm>
            <a:custGeom>
              <a:avLst/>
              <a:gdLst>
                <a:gd name="T0" fmla="*/ 0 w 52"/>
                <a:gd name="T1" fmla="*/ 23 h 46"/>
                <a:gd name="T2" fmla="*/ 2 w 52"/>
                <a:gd name="T3" fmla="*/ 15 h 46"/>
                <a:gd name="T4" fmla="*/ 8 w 52"/>
                <a:gd name="T5" fmla="*/ 7 h 46"/>
                <a:gd name="T6" fmla="*/ 16 w 52"/>
                <a:gd name="T7" fmla="*/ 2 h 46"/>
                <a:gd name="T8" fmla="*/ 26 w 52"/>
                <a:gd name="T9" fmla="*/ 0 h 46"/>
                <a:gd name="T10" fmla="*/ 36 w 52"/>
                <a:gd name="T11" fmla="*/ 2 h 46"/>
                <a:gd name="T12" fmla="*/ 45 w 52"/>
                <a:gd name="T13" fmla="*/ 7 h 46"/>
                <a:gd name="T14" fmla="*/ 50 w 52"/>
                <a:gd name="T15" fmla="*/ 15 h 46"/>
                <a:gd name="T16" fmla="*/ 52 w 52"/>
                <a:gd name="T17" fmla="*/ 23 h 46"/>
                <a:gd name="T18" fmla="*/ 50 w 52"/>
                <a:gd name="T19" fmla="*/ 32 h 46"/>
                <a:gd name="T20" fmla="*/ 45 w 52"/>
                <a:gd name="T21" fmla="*/ 39 h 46"/>
                <a:gd name="T22" fmla="*/ 36 w 52"/>
                <a:gd name="T23" fmla="*/ 44 h 46"/>
                <a:gd name="T24" fmla="*/ 26 w 52"/>
                <a:gd name="T25" fmla="*/ 46 h 46"/>
                <a:gd name="T26" fmla="*/ 16 w 52"/>
                <a:gd name="T27" fmla="*/ 44 h 46"/>
                <a:gd name="T28" fmla="*/ 8 w 52"/>
                <a:gd name="T29" fmla="*/ 39 h 46"/>
                <a:gd name="T30" fmla="*/ 2 w 52"/>
                <a:gd name="T31" fmla="*/ 32 h 46"/>
                <a:gd name="T32" fmla="*/ 0 w 52"/>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27" name="Freeform 49"/>
            <p:cNvSpPr>
              <a:spLocks/>
            </p:cNvSpPr>
            <p:nvPr/>
          </p:nvSpPr>
          <p:spPr bwMode="auto">
            <a:xfrm>
              <a:off x="1079" y="2060"/>
              <a:ext cx="53" cy="45"/>
            </a:xfrm>
            <a:custGeom>
              <a:avLst/>
              <a:gdLst>
                <a:gd name="T0" fmla="*/ 0 w 53"/>
                <a:gd name="T1" fmla="*/ 22 h 45"/>
                <a:gd name="T2" fmla="*/ 2 w 53"/>
                <a:gd name="T3" fmla="*/ 14 h 45"/>
                <a:gd name="T4" fmla="*/ 8 w 53"/>
                <a:gd name="T5" fmla="*/ 7 h 45"/>
                <a:gd name="T6" fmla="*/ 16 w 53"/>
                <a:gd name="T7" fmla="*/ 2 h 45"/>
                <a:gd name="T8" fmla="*/ 26 w 53"/>
                <a:gd name="T9" fmla="*/ 0 h 45"/>
                <a:gd name="T10" fmla="*/ 36 w 53"/>
                <a:gd name="T11" fmla="*/ 2 h 45"/>
                <a:gd name="T12" fmla="*/ 45 w 53"/>
                <a:gd name="T13" fmla="*/ 7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8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0928" name="Line 50"/>
            <p:cNvSpPr>
              <a:spLocks noChangeShapeType="1"/>
            </p:cNvSpPr>
            <p:nvPr/>
          </p:nvSpPr>
          <p:spPr bwMode="auto">
            <a:xfrm>
              <a:off x="1079" y="614"/>
              <a:ext cx="1" cy="158"/>
            </a:xfrm>
            <a:prstGeom prst="line">
              <a:avLst/>
            </a:prstGeom>
            <a:noFill/>
            <a:ln w="17463">
              <a:solidFill>
                <a:srgbClr val="000000"/>
              </a:solidFill>
              <a:round/>
              <a:headEnd/>
              <a:tailEnd/>
            </a:ln>
          </p:spPr>
          <p:txBody>
            <a:bodyPr/>
            <a:lstStyle/>
            <a:p>
              <a:endParaRPr lang="nl-NL"/>
            </a:p>
          </p:txBody>
        </p:sp>
        <p:sp>
          <p:nvSpPr>
            <p:cNvPr id="120929" name="Line 51"/>
            <p:cNvSpPr>
              <a:spLocks noChangeShapeType="1"/>
            </p:cNvSpPr>
            <p:nvPr/>
          </p:nvSpPr>
          <p:spPr bwMode="auto">
            <a:xfrm>
              <a:off x="82" y="976"/>
              <a:ext cx="167" cy="1"/>
            </a:xfrm>
            <a:prstGeom prst="line">
              <a:avLst/>
            </a:prstGeom>
            <a:noFill/>
            <a:ln w="17463">
              <a:solidFill>
                <a:srgbClr val="000000"/>
              </a:solidFill>
              <a:round/>
              <a:headEnd/>
              <a:tailEnd/>
            </a:ln>
          </p:spPr>
          <p:txBody>
            <a:bodyPr/>
            <a:lstStyle/>
            <a:p>
              <a:endParaRPr lang="nl-NL"/>
            </a:p>
          </p:txBody>
        </p:sp>
        <p:sp>
          <p:nvSpPr>
            <p:cNvPr id="120930" name="Line 52"/>
            <p:cNvSpPr>
              <a:spLocks noChangeShapeType="1"/>
            </p:cNvSpPr>
            <p:nvPr/>
          </p:nvSpPr>
          <p:spPr bwMode="auto">
            <a:xfrm>
              <a:off x="82" y="1108"/>
              <a:ext cx="167" cy="1"/>
            </a:xfrm>
            <a:prstGeom prst="line">
              <a:avLst/>
            </a:prstGeom>
            <a:noFill/>
            <a:ln w="17463">
              <a:solidFill>
                <a:srgbClr val="000000"/>
              </a:solidFill>
              <a:round/>
              <a:headEnd/>
              <a:tailEnd/>
            </a:ln>
          </p:spPr>
          <p:txBody>
            <a:bodyPr/>
            <a:lstStyle/>
            <a:p>
              <a:endParaRPr lang="nl-NL"/>
            </a:p>
          </p:txBody>
        </p:sp>
        <p:sp>
          <p:nvSpPr>
            <p:cNvPr id="120931" name="Line 53"/>
            <p:cNvSpPr>
              <a:spLocks noChangeShapeType="1"/>
            </p:cNvSpPr>
            <p:nvPr/>
          </p:nvSpPr>
          <p:spPr bwMode="auto">
            <a:xfrm>
              <a:off x="82" y="1246"/>
              <a:ext cx="167" cy="1"/>
            </a:xfrm>
            <a:prstGeom prst="line">
              <a:avLst/>
            </a:prstGeom>
            <a:noFill/>
            <a:ln w="17463">
              <a:solidFill>
                <a:srgbClr val="000000"/>
              </a:solidFill>
              <a:round/>
              <a:headEnd/>
              <a:tailEnd/>
            </a:ln>
          </p:spPr>
          <p:txBody>
            <a:bodyPr/>
            <a:lstStyle/>
            <a:p>
              <a:endParaRPr lang="nl-NL"/>
            </a:p>
          </p:txBody>
        </p:sp>
        <p:sp>
          <p:nvSpPr>
            <p:cNvPr id="120932" name="Line 54"/>
            <p:cNvSpPr>
              <a:spLocks noChangeShapeType="1"/>
            </p:cNvSpPr>
            <p:nvPr/>
          </p:nvSpPr>
          <p:spPr bwMode="auto">
            <a:xfrm>
              <a:off x="129" y="1472"/>
              <a:ext cx="120" cy="1"/>
            </a:xfrm>
            <a:prstGeom prst="line">
              <a:avLst/>
            </a:prstGeom>
            <a:noFill/>
            <a:ln w="17463">
              <a:solidFill>
                <a:srgbClr val="000000"/>
              </a:solidFill>
              <a:round/>
              <a:headEnd/>
              <a:tailEnd/>
            </a:ln>
          </p:spPr>
          <p:txBody>
            <a:bodyPr/>
            <a:lstStyle/>
            <a:p>
              <a:endParaRPr lang="nl-NL"/>
            </a:p>
          </p:txBody>
        </p:sp>
        <p:sp>
          <p:nvSpPr>
            <p:cNvPr id="120933" name="Line 55"/>
            <p:cNvSpPr>
              <a:spLocks noChangeShapeType="1"/>
            </p:cNvSpPr>
            <p:nvPr/>
          </p:nvSpPr>
          <p:spPr bwMode="auto">
            <a:xfrm>
              <a:off x="129" y="1608"/>
              <a:ext cx="120" cy="1"/>
            </a:xfrm>
            <a:prstGeom prst="line">
              <a:avLst/>
            </a:prstGeom>
            <a:noFill/>
            <a:ln w="17463">
              <a:solidFill>
                <a:srgbClr val="000000"/>
              </a:solidFill>
              <a:round/>
              <a:headEnd/>
              <a:tailEnd/>
            </a:ln>
          </p:spPr>
          <p:txBody>
            <a:bodyPr/>
            <a:lstStyle/>
            <a:p>
              <a:endParaRPr lang="nl-NL"/>
            </a:p>
          </p:txBody>
        </p:sp>
        <p:sp>
          <p:nvSpPr>
            <p:cNvPr id="120934" name="Line 56"/>
            <p:cNvSpPr>
              <a:spLocks noChangeShapeType="1"/>
            </p:cNvSpPr>
            <p:nvPr/>
          </p:nvSpPr>
          <p:spPr bwMode="auto">
            <a:xfrm>
              <a:off x="129" y="1744"/>
              <a:ext cx="120" cy="1"/>
            </a:xfrm>
            <a:prstGeom prst="line">
              <a:avLst/>
            </a:prstGeom>
            <a:noFill/>
            <a:ln w="17463">
              <a:solidFill>
                <a:srgbClr val="000000"/>
              </a:solidFill>
              <a:round/>
              <a:headEnd/>
              <a:tailEnd/>
            </a:ln>
          </p:spPr>
          <p:txBody>
            <a:bodyPr/>
            <a:lstStyle/>
            <a:p>
              <a:endParaRPr lang="nl-NL"/>
            </a:p>
          </p:txBody>
        </p:sp>
        <p:sp>
          <p:nvSpPr>
            <p:cNvPr id="120935" name="Line 57"/>
            <p:cNvSpPr>
              <a:spLocks noChangeShapeType="1"/>
            </p:cNvSpPr>
            <p:nvPr/>
          </p:nvSpPr>
          <p:spPr bwMode="auto">
            <a:xfrm flipV="1">
              <a:off x="1105" y="1969"/>
              <a:ext cx="1" cy="91"/>
            </a:xfrm>
            <a:prstGeom prst="line">
              <a:avLst/>
            </a:prstGeom>
            <a:noFill/>
            <a:ln w="17463">
              <a:solidFill>
                <a:srgbClr val="000000"/>
              </a:solidFill>
              <a:round/>
              <a:headEnd/>
              <a:tailEnd/>
            </a:ln>
          </p:spPr>
          <p:txBody>
            <a:bodyPr/>
            <a:lstStyle/>
            <a:p>
              <a:endParaRPr lang="nl-NL"/>
            </a:p>
          </p:txBody>
        </p:sp>
        <p:sp>
          <p:nvSpPr>
            <p:cNvPr id="120936" name="Line 58"/>
            <p:cNvSpPr>
              <a:spLocks noChangeShapeType="1"/>
            </p:cNvSpPr>
            <p:nvPr/>
          </p:nvSpPr>
          <p:spPr bwMode="auto">
            <a:xfrm>
              <a:off x="1328" y="1580"/>
              <a:ext cx="276" cy="1"/>
            </a:xfrm>
            <a:prstGeom prst="line">
              <a:avLst/>
            </a:prstGeom>
            <a:noFill/>
            <a:ln w="17463">
              <a:solidFill>
                <a:srgbClr val="000000"/>
              </a:solidFill>
              <a:round/>
              <a:headEnd/>
              <a:tailEnd/>
            </a:ln>
          </p:spPr>
          <p:txBody>
            <a:bodyPr/>
            <a:lstStyle/>
            <a:p>
              <a:endParaRPr lang="nl-NL"/>
            </a:p>
          </p:txBody>
        </p:sp>
        <p:sp>
          <p:nvSpPr>
            <p:cNvPr id="120937" name="Freeform 59"/>
            <p:cNvSpPr>
              <a:spLocks/>
            </p:cNvSpPr>
            <p:nvPr/>
          </p:nvSpPr>
          <p:spPr bwMode="auto">
            <a:xfrm>
              <a:off x="1092" y="828"/>
              <a:ext cx="52" cy="45"/>
            </a:xfrm>
            <a:custGeom>
              <a:avLst/>
              <a:gdLst>
                <a:gd name="T0" fmla="*/ 0 w 52"/>
                <a:gd name="T1" fmla="*/ 23 h 45"/>
                <a:gd name="T2" fmla="*/ 2 w 52"/>
                <a:gd name="T3" fmla="*/ 15 h 45"/>
                <a:gd name="T4" fmla="*/ 8 w 52"/>
                <a:gd name="T5" fmla="*/ 7 h 45"/>
                <a:gd name="T6" fmla="*/ 17 w 52"/>
                <a:gd name="T7" fmla="*/ 2 h 45"/>
                <a:gd name="T8" fmla="*/ 27 w 52"/>
                <a:gd name="T9" fmla="*/ 0 h 45"/>
                <a:gd name="T10" fmla="*/ 37 w 52"/>
                <a:gd name="T11" fmla="*/ 2 h 45"/>
                <a:gd name="T12" fmla="*/ 46 w 52"/>
                <a:gd name="T13" fmla="*/ 7 h 45"/>
                <a:gd name="T14" fmla="*/ 51 w 52"/>
                <a:gd name="T15" fmla="*/ 15 h 45"/>
                <a:gd name="T16" fmla="*/ 52 w 52"/>
                <a:gd name="T17" fmla="*/ 23 h 45"/>
                <a:gd name="T18" fmla="*/ 51 w 52"/>
                <a:gd name="T19" fmla="*/ 32 h 45"/>
                <a:gd name="T20" fmla="*/ 46 w 52"/>
                <a:gd name="T21" fmla="*/ 39 h 45"/>
                <a:gd name="T22" fmla="*/ 37 w 52"/>
                <a:gd name="T23" fmla="*/ 43 h 45"/>
                <a:gd name="T24" fmla="*/ 27 w 52"/>
                <a:gd name="T25" fmla="*/ 45 h 45"/>
                <a:gd name="T26" fmla="*/ 17 w 52"/>
                <a:gd name="T27" fmla="*/ 43 h 45"/>
                <a:gd name="T28" fmla="*/ 8 w 52"/>
                <a:gd name="T29" fmla="*/ 39 h 45"/>
                <a:gd name="T30" fmla="*/ 2 w 52"/>
                <a:gd name="T31" fmla="*/ 32 h 45"/>
                <a:gd name="T32" fmla="*/ 0 w 52"/>
                <a:gd name="T33" fmla="*/ 23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38" name="Line 60"/>
            <p:cNvSpPr>
              <a:spLocks noChangeShapeType="1"/>
            </p:cNvSpPr>
            <p:nvPr/>
          </p:nvSpPr>
          <p:spPr bwMode="auto">
            <a:xfrm>
              <a:off x="1119" y="873"/>
              <a:ext cx="1" cy="103"/>
            </a:xfrm>
            <a:prstGeom prst="line">
              <a:avLst/>
            </a:prstGeom>
            <a:noFill/>
            <a:ln w="17463">
              <a:solidFill>
                <a:srgbClr val="000000"/>
              </a:solidFill>
              <a:round/>
              <a:headEnd/>
              <a:tailEnd/>
            </a:ln>
          </p:spPr>
          <p:txBody>
            <a:bodyPr/>
            <a:lstStyle/>
            <a:p>
              <a:endParaRPr lang="nl-NL"/>
            </a:p>
          </p:txBody>
        </p:sp>
        <p:sp>
          <p:nvSpPr>
            <p:cNvPr id="120939" name="Line 61"/>
            <p:cNvSpPr>
              <a:spLocks noChangeShapeType="1"/>
            </p:cNvSpPr>
            <p:nvPr/>
          </p:nvSpPr>
          <p:spPr bwMode="auto">
            <a:xfrm flipH="1">
              <a:off x="568" y="1969"/>
              <a:ext cx="12" cy="4"/>
            </a:xfrm>
            <a:prstGeom prst="line">
              <a:avLst/>
            </a:prstGeom>
            <a:noFill/>
            <a:ln w="11113">
              <a:solidFill>
                <a:srgbClr val="000000"/>
              </a:solidFill>
              <a:round/>
              <a:headEnd/>
              <a:tailEnd/>
            </a:ln>
          </p:spPr>
          <p:txBody>
            <a:bodyPr/>
            <a:lstStyle/>
            <a:p>
              <a:endParaRPr lang="nl-NL"/>
            </a:p>
          </p:txBody>
        </p:sp>
        <p:sp>
          <p:nvSpPr>
            <p:cNvPr id="120940" name="Line 62"/>
            <p:cNvSpPr>
              <a:spLocks noChangeShapeType="1"/>
            </p:cNvSpPr>
            <p:nvPr/>
          </p:nvSpPr>
          <p:spPr bwMode="auto">
            <a:xfrm flipH="1">
              <a:off x="543" y="1976"/>
              <a:ext cx="12" cy="4"/>
            </a:xfrm>
            <a:prstGeom prst="line">
              <a:avLst/>
            </a:prstGeom>
            <a:noFill/>
            <a:ln w="11113">
              <a:solidFill>
                <a:srgbClr val="000000"/>
              </a:solidFill>
              <a:round/>
              <a:headEnd/>
              <a:tailEnd/>
            </a:ln>
          </p:spPr>
          <p:txBody>
            <a:bodyPr/>
            <a:lstStyle/>
            <a:p>
              <a:endParaRPr lang="nl-NL"/>
            </a:p>
          </p:txBody>
        </p:sp>
        <p:sp>
          <p:nvSpPr>
            <p:cNvPr id="120941" name="Line 63"/>
            <p:cNvSpPr>
              <a:spLocks noChangeShapeType="1"/>
            </p:cNvSpPr>
            <p:nvPr/>
          </p:nvSpPr>
          <p:spPr bwMode="auto">
            <a:xfrm flipH="1">
              <a:off x="517" y="1984"/>
              <a:ext cx="14" cy="3"/>
            </a:xfrm>
            <a:prstGeom prst="line">
              <a:avLst/>
            </a:prstGeom>
            <a:noFill/>
            <a:ln w="11113">
              <a:solidFill>
                <a:srgbClr val="000000"/>
              </a:solidFill>
              <a:round/>
              <a:headEnd/>
              <a:tailEnd/>
            </a:ln>
          </p:spPr>
          <p:txBody>
            <a:bodyPr/>
            <a:lstStyle/>
            <a:p>
              <a:endParaRPr lang="nl-NL"/>
            </a:p>
          </p:txBody>
        </p:sp>
        <p:sp>
          <p:nvSpPr>
            <p:cNvPr id="120942" name="Line 64"/>
            <p:cNvSpPr>
              <a:spLocks noChangeShapeType="1"/>
            </p:cNvSpPr>
            <p:nvPr/>
          </p:nvSpPr>
          <p:spPr bwMode="auto">
            <a:xfrm flipH="1">
              <a:off x="493" y="1990"/>
              <a:ext cx="12" cy="4"/>
            </a:xfrm>
            <a:prstGeom prst="line">
              <a:avLst/>
            </a:prstGeom>
            <a:noFill/>
            <a:ln w="11113">
              <a:solidFill>
                <a:srgbClr val="000000"/>
              </a:solidFill>
              <a:round/>
              <a:headEnd/>
              <a:tailEnd/>
            </a:ln>
          </p:spPr>
          <p:txBody>
            <a:bodyPr/>
            <a:lstStyle/>
            <a:p>
              <a:endParaRPr lang="nl-NL"/>
            </a:p>
          </p:txBody>
        </p:sp>
        <p:sp>
          <p:nvSpPr>
            <p:cNvPr id="120943" name="Line 65"/>
            <p:cNvSpPr>
              <a:spLocks noChangeShapeType="1"/>
            </p:cNvSpPr>
            <p:nvPr/>
          </p:nvSpPr>
          <p:spPr bwMode="auto">
            <a:xfrm flipH="1">
              <a:off x="467" y="1997"/>
              <a:ext cx="12" cy="4"/>
            </a:xfrm>
            <a:prstGeom prst="line">
              <a:avLst/>
            </a:prstGeom>
            <a:noFill/>
            <a:ln w="11113">
              <a:solidFill>
                <a:srgbClr val="000000"/>
              </a:solidFill>
              <a:round/>
              <a:headEnd/>
              <a:tailEnd/>
            </a:ln>
          </p:spPr>
          <p:txBody>
            <a:bodyPr/>
            <a:lstStyle/>
            <a:p>
              <a:endParaRPr lang="nl-NL"/>
            </a:p>
          </p:txBody>
        </p:sp>
        <p:sp>
          <p:nvSpPr>
            <p:cNvPr id="120944" name="Line 66"/>
            <p:cNvSpPr>
              <a:spLocks noChangeShapeType="1"/>
            </p:cNvSpPr>
            <p:nvPr/>
          </p:nvSpPr>
          <p:spPr bwMode="auto">
            <a:xfrm flipH="1">
              <a:off x="442" y="2005"/>
              <a:ext cx="13" cy="3"/>
            </a:xfrm>
            <a:prstGeom prst="line">
              <a:avLst/>
            </a:prstGeom>
            <a:noFill/>
            <a:ln w="11113">
              <a:solidFill>
                <a:srgbClr val="000000"/>
              </a:solidFill>
              <a:round/>
              <a:headEnd/>
              <a:tailEnd/>
            </a:ln>
          </p:spPr>
          <p:txBody>
            <a:bodyPr/>
            <a:lstStyle/>
            <a:p>
              <a:endParaRPr lang="nl-NL"/>
            </a:p>
          </p:txBody>
        </p:sp>
        <p:sp>
          <p:nvSpPr>
            <p:cNvPr id="120945" name="Line 67"/>
            <p:cNvSpPr>
              <a:spLocks noChangeShapeType="1"/>
            </p:cNvSpPr>
            <p:nvPr/>
          </p:nvSpPr>
          <p:spPr bwMode="auto">
            <a:xfrm flipH="1">
              <a:off x="417" y="2012"/>
              <a:ext cx="13" cy="3"/>
            </a:xfrm>
            <a:prstGeom prst="line">
              <a:avLst/>
            </a:prstGeom>
            <a:noFill/>
            <a:ln w="11113">
              <a:solidFill>
                <a:srgbClr val="000000"/>
              </a:solidFill>
              <a:round/>
              <a:headEnd/>
              <a:tailEnd/>
            </a:ln>
          </p:spPr>
          <p:txBody>
            <a:bodyPr/>
            <a:lstStyle/>
            <a:p>
              <a:endParaRPr lang="nl-NL"/>
            </a:p>
          </p:txBody>
        </p:sp>
        <p:sp>
          <p:nvSpPr>
            <p:cNvPr id="120946" name="Line 68"/>
            <p:cNvSpPr>
              <a:spLocks noChangeShapeType="1"/>
            </p:cNvSpPr>
            <p:nvPr/>
          </p:nvSpPr>
          <p:spPr bwMode="auto">
            <a:xfrm flipH="1">
              <a:off x="392" y="2018"/>
              <a:ext cx="12" cy="4"/>
            </a:xfrm>
            <a:prstGeom prst="line">
              <a:avLst/>
            </a:prstGeom>
            <a:noFill/>
            <a:ln w="11113">
              <a:solidFill>
                <a:srgbClr val="000000"/>
              </a:solidFill>
              <a:round/>
              <a:headEnd/>
              <a:tailEnd/>
            </a:ln>
          </p:spPr>
          <p:txBody>
            <a:bodyPr/>
            <a:lstStyle/>
            <a:p>
              <a:endParaRPr lang="nl-NL"/>
            </a:p>
          </p:txBody>
        </p:sp>
        <p:sp>
          <p:nvSpPr>
            <p:cNvPr id="120947" name="Line 69"/>
            <p:cNvSpPr>
              <a:spLocks noChangeShapeType="1"/>
            </p:cNvSpPr>
            <p:nvPr/>
          </p:nvSpPr>
          <p:spPr bwMode="auto">
            <a:xfrm flipH="1">
              <a:off x="366" y="2026"/>
              <a:ext cx="14" cy="3"/>
            </a:xfrm>
            <a:prstGeom prst="line">
              <a:avLst/>
            </a:prstGeom>
            <a:noFill/>
            <a:ln w="11113">
              <a:solidFill>
                <a:srgbClr val="000000"/>
              </a:solidFill>
              <a:round/>
              <a:headEnd/>
              <a:tailEnd/>
            </a:ln>
          </p:spPr>
          <p:txBody>
            <a:bodyPr/>
            <a:lstStyle/>
            <a:p>
              <a:endParaRPr lang="nl-NL"/>
            </a:p>
          </p:txBody>
        </p:sp>
        <p:sp>
          <p:nvSpPr>
            <p:cNvPr id="120948" name="Line 70"/>
            <p:cNvSpPr>
              <a:spLocks noChangeShapeType="1"/>
            </p:cNvSpPr>
            <p:nvPr/>
          </p:nvSpPr>
          <p:spPr bwMode="auto">
            <a:xfrm flipH="1">
              <a:off x="342" y="2033"/>
              <a:ext cx="12" cy="3"/>
            </a:xfrm>
            <a:prstGeom prst="line">
              <a:avLst/>
            </a:prstGeom>
            <a:noFill/>
            <a:ln w="11113">
              <a:solidFill>
                <a:srgbClr val="000000"/>
              </a:solidFill>
              <a:round/>
              <a:headEnd/>
              <a:tailEnd/>
            </a:ln>
          </p:spPr>
          <p:txBody>
            <a:bodyPr/>
            <a:lstStyle/>
            <a:p>
              <a:endParaRPr lang="nl-NL"/>
            </a:p>
          </p:txBody>
        </p:sp>
        <p:sp>
          <p:nvSpPr>
            <p:cNvPr id="120949" name="Line 71"/>
            <p:cNvSpPr>
              <a:spLocks noChangeShapeType="1"/>
            </p:cNvSpPr>
            <p:nvPr/>
          </p:nvSpPr>
          <p:spPr bwMode="auto">
            <a:xfrm flipH="1">
              <a:off x="316" y="2039"/>
              <a:ext cx="13" cy="4"/>
            </a:xfrm>
            <a:prstGeom prst="line">
              <a:avLst/>
            </a:prstGeom>
            <a:noFill/>
            <a:ln w="11113">
              <a:solidFill>
                <a:srgbClr val="000000"/>
              </a:solidFill>
              <a:round/>
              <a:headEnd/>
              <a:tailEnd/>
            </a:ln>
          </p:spPr>
          <p:txBody>
            <a:bodyPr/>
            <a:lstStyle/>
            <a:p>
              <a:endParaRPr lang="nl-NL"/>
            </a:p>
          </p:txBody>
        </p:sp>
        <p:sp>
          <p:nvSpPr>
            <p:cNvPr id="120950" name="Line 72"/>
            <p:cNvSpPr>
              <a:spLocks noChangeShapeType="1"/>
            </p:cNvSpPr>
            <p:nvPr/>
          </p:nvSpPr>
          <p:spPr bwMode="auto">
            <a:xfrm flipH="1">
              <a:off x="292" y="2047"/>
              <a:ext cx="12" cy="3"/>
            </a:xfrm>
            <a:prstGeom prst="line">
              <a:avLst/>
            </a:prstGeom>
            <a:noFill/>
            <a:ln w="11113">
              <a:solidFill>
                <a:srgbClr val="000000"/>
              </a:solidFill>
              <a:round/>
              <a:headEnd/>
              <a:tailEnd/>
            </a:ln>
          </p:spPr>
          <p:txBody>
            <a:bodyPr/>
            <a:lstStyle/>
            <a:p>
              <a:endParaRPr lang="nl-NL"/>
            </a:p>
          </p:txBody>
        </p:sp>
        <p:sp>
          <p:nvSpPr>
            <p:cNvPr id="120951" name="Line 73"/>
            <p:cNvSpPr>
              <a:spLocks noChangeShapeType="1"/>
            </p:cNvSpPr>
            <p:nvPr/>
          </p:nvSpPr>
          <p:spPr bwMode="auto">
            <a:xfrm flipH="1">
              <a:off x="267" y="2054"/>
              <a:ext cx="13" cy="3"/>
            </a:xfrm>
            <a:prstGeom prst="line">
              <a:avLst/>
            </a:prstGeom>
            <a:noFill/>
            <a:ln w="11113">
              <a:solidFill>
                <a:srgbClr val="000000"/>
              </a:solidFill>
              <a:round/>
              <a:headEnd/>
              <a:tailEnd/>
            </a:ln>
          </p:spPr>
          <p:txBody>
            <a:bodyPr/>
            <a:lstStyle/>
            <a:p>
              <a:endParaRPr lang="nl-NL"/>
            </a:p>
          </p:txBody>
        </p:sp>
        <p:sp>
          <p:nvSpPr>
            <p:cNvPr id="120952" name="Line 74"/>
            <p:cNvSpPr>
              <a:spLocks noChangeShapeType="1"/>
            </p:cNvSpPr>
            <p:nvPr/>
          </p:nvSpPr>
          <p:spPr bwMode="auto">
            <a:xfrm>
              <a:off x="1079" y="760"/>
              <a:ext cx="10" cy="18"/>
            </a:xfrm>
            <a:prstGeom prst="line">
              <a:avLst/>
            </a:prstGeom>
            <a:noFill/>
            <a:ln w="17463">
              <a:solidFill>
                <a:srgbClr val="000000"/>
              </a:solidFill>
              <a:round/>
              <a:headEnd/>
              <a:tailEnd/>
            </a:ln>
          </p:spPr>
          <p:txBody>
            <a:bodyPr/>
            <a:lstStyle/>
            <a:p>
              <a:endParaRPr lang="nl-NL"/>
            </a:p>
          </p:txBody>
        </p:sp>
        <p:sp>
          <p:nvSpPr>
            <p:cNvPr id="120953" name="Line 75"/>
            <p:cNvSpPr>
              <a:spLocks noChangeShapeType="1"/>
            </p:cNvSpPr>
            <p:nvPr/>
          </p:nvSpPr>
          <p:spPr bwMode="auto">
            <a:xfrm>
              <a:off x="1099" y="795"/>
              <a:ext cx="10" cy="17"/>
            </a:xfrm>
            <a:prstGeom prst="line">
              <a:avLst/>
            </a:prstGeom>
            <a:noFill/>
            <a:ln w="17463">
              <a:solidFill>
                <a:srgbClr val="000000"/>
              </a:solidFill>
              <a:round/>
              <a:headEnd/>
              <a:tailEnd/>
            </a:ln>
          </p:spPr>
          <p:txBody>
            <a:bodyPr/>
            <a:lstStyle/>
            <a:p>
              <a:endParaRPr lang="nl-NL"/>
            </a:p>
          </p:txBody>
        </p:sp>
        <p:sp>
          <p:nvSpPr>
            <p:cNvPr id="120954" name="Line 76"/>
            <p:cNvSpPr>
              <a:spLocks noChangeShapeType="1"/>
            </p:cNvSpPr>
            <p:nvPr/>
          </p:nvSpPr>
          <p:spPr bwMode="auto">
            <a:xfrm>
              <a:off x="249" y="979"/>
              <a:ext cx="18" cy="10"/>
            </a:xfrm>
            <a:prstGeom prst="line">
              <a:avLst/>
            </a:prstGeom>
            <a:noFill/>
            <a:ln w="17463">
              <a:solidFill>
                <a:srgbClr val="000000"/>
              </a:solidFill>
              <a:round/>
              <a:headEnd/>
              <a:tailEnd/>
            </a:ln>
          </p:spPr>
          <p:txBody>
            <a:bodyPr/>
            <a:lstStyle/>
            <a:p>
              <a:endParaRPr lang="nl-NL"/>
            </a:p>
          </p:txBody>
        </p:sp>
        <p:sp>
          <p:nvSpPr>
            <p:cNvPr id="120955" name="Line 77"/>
            <p:cNvSpPr>
              <a:spLocks noChangeShapeType="1"/>
            </p:cNvSpPr>
            <p:nvPr/>
          </p:nvSpPr>
          <p:spPr bwMode="auto">
            <a:xfrm>
              <a:off x="286" y="1000"/>
              <a:ext cx="19" cy="9"/>
            </a:xfrm>
            <a:prstGeom prst="line">
              <a:avLst/>
            </a:prstGeom>
            <a:noFill/>
            <a:ln w="17463">
              <a:solidFill>
                <a:srgbClr val="000000"/>
              </a:solidFill>
              <a:round/>
              <a:headEnd/>
              <a:tailEnd/>
            </a:ln>
          </p:spPr>
          <p:txBody>
            <a:bodyPr/>
            <a:lstStyle/>
            <a:p>
              <a:endParaRPr lang="nl-NL"/>
            </a:p>
          </p:txBody>
        </p:sp>
        <p:sp>
          <p:nvSpPr>
            <p:cNvPr id="120956" name="Line 78"/>
            <p:cNvSpPr>
              <a:spLocks noChangeShapeType="1"/>
            </p:cNvSpPr>
            <p:nvPr/>
          </p:nvSpPr>
          <p:spPr bwMode="auto">
            <a:xfrm>
              <a:off x="324" y="1020"/>
              <a:ext cx="19" cy="9"/>
            </a:xfrm>
            <a:prstGeom prst="line">
              <a:avLst/>
            </a:prstGeom>
            <a:noFill/>
            <a:ln w="17463">
              <a:solidFill>
                <a:srgbClr val="000000"/>
              </a:solidFill>
              <a:round/>
              <a:headEnd/>
              <a:tailEnd/>
            </a:ln>
          </p:spPr>
          <p:txBody>
            <a:bodyPr/>
            <a:lstStyle/>
            <a:p>
              <a:endParaRPr lang="nl-NL"/>
            </a:p>
          </p:txBody>
        </p:sp>
        <p:sp>
          <p:nvSpPr>
            <p:cNvPr id="120957" name="Line 79"/>
            <p:cNvSpPr>
              <a:spLocks noChangeShapeType="1"/>
            </p:cNvSpPr>
            <p:nvPr/>
          </p:nvSpPr>
          <p:spPr bwMode="auto">
            <a:xfrm>
              <a:off x="362" y="1040"/>
              <a:ext cx="19" cy="9"/>
            </a:xfrm>
            <a:prstGeom prst="line">
              <a:avLst/>
            </a:prstGeom>
            <a:noFill/>
            <a:ln w="17463">
              <a:solidFill>
                <a:srgbClr val="000000"/>
              </a:solidFill>
              <a:round/>
              <a:headEnd/>
              <a:tailEnd/>
            </a:ln>
          </p:spPr>
          <p:txBody>
            <a:bodyPr/>
            <a:lstStyle/>
            <a:p>
              <a:endParaRPr lang="nl-NL"/>
            </a:p>
          </p:txBody>
        </p:sp>
        <p:sp>
          <p:nvSpPr>
            <p:cNvPr id="120958" name="Line 80"/>
            <p:cNvSpPr>
              <a:spLocks noChangeShapeType="1"/>
            </p:cNvSpPr>
            <p:nvPr/>
          </p:nvSpPr>
          <p:spPr bwMode="auto">
            <a:xfrm>
              <a:off x="400" y="1060"/>
              <a:ext cx="18" cy="9"/>
            </a:xfrm>
            <a:prstGeom prst="line">
              <a:avLst/>
            </a:prstGeom>
            <a:noFill/>
            <a:ln w="17463">
              <a:solidFill>
                <a:srgbClr val="000000"/>
              </a:solidFill>
              <a:round/>
              <a:headEnd/>
              <a:tailEnd/>
            </a:ln>
          </p:spPr>
          <p:txBody>
            <a:bodyPr/>
            <a:lstStyle/>
            <a:p>
              <a:endParaRPr lang="nl-NL"/>
            </a:p>
          </p:txBody>
        </p:sp>
        <p:sp>
          <p:nvSpPr>
            <p:cNvPr id="120959" name="Line 81"/>
            <p:cNvSpPr>
              <a:spLocks noChangeShapeType="1"/>
            </p:cNvSpPr>
            <p:nvPr/>
          </p:nvSpPr>
          <p:spPr bwMode="auto">
            <a:xfrm>
              <a:off x="437" y="1080"/>
              <a:ext cx="19" cy="9"/>
            </a:xfrm>
            <a:prstGeom prst="line">
              <a:avLst/>
            </a:prstGeom>
            <a:noFill/>
            <a:ln w="17463">
              <a:solidFill>
                <a:srgbClr val="000000"/>
              </a:solidFill>
              <a:round/>
              <a:headEnd/>
              <a:tailEnd/>
            </a:ln>
          </p:spPr>
          <p:txBody>
            <a:bodyPr/>
            <a:lstStyle/>
            <a:p>
              <a:endParaRPr lang="nl-NL"/>
            </a:p>
          </p:txBody>
        </p:sp>
        <p:sp>
          <p:nvSpPr>
            <p:cNvPr id="120960" name="Line 82"/>
            <p:cNvSpPr>
              <a:spLocks noChangeShapeType="1"/>
            </p:cNvSpPr>
            <p:nvPr/>
          </p:nvSpPr>
          <p:spPr bwMode="auto">
            <a:xfrm>
              <a:off x="475" y="1099"/>
              <a:ext cx="1" cy="1"/>
            </a:xfrm>
            <a:prstGeom prst="line">
              <a:avLst/>
            </a:prstGeom>
            <a:noFill/>
            <a:ln w="17463">
              <a:solidFill>
                <a:srgbClr val="000000"/>
              </a:solidFill>
              <a:round/>
              <a:headEnd/>
              <a:tailEnd/>
            </a:ln>
          </p:spPr>
          <p:txBody>
            <a:bodyPr/>
            <a:lstStyle/>
            <a:p>
              <a:endParaRPr lang="nl-NL"/>
            </a:p>
          </p:txBody>
        </p:sp>
        <p:sp>
          <p:nvSpPr>
            <p:cNvPr id="120961" name="Line 83"/>
            <p:cNvSpPr>
              <a:spLocks noChangeShapeType="1"/>
            </p:cNvSpPr>
            <p:nvPr/>
          </p:nvSpPr>
          <p:spPr bwMode="auto">
            <a:xfrm>
              <a:off x="249" y="1107"/>
              <a:ext cx="20" cy="7"/>
            </a:xfrm>
            <a:prstGeom prst="line">
              <a:avLst/>
            </a:prstGeom>
            <a:noFill/>
            <a:ln w="17463">
              <a:solidFill>
                <a:srgbClr val="000000"/>
              </a:solidFill>
              <a:round/>
              <a:headEnd/>
              <a:tailEnd/>
            </a:ln>
          </p:spPr>
          <p:txBody>
            <a:bodyPr/>
            <a:lstStyle/>
            <a:p>
              <a:endParaRPr lang="nl-NL"/>
            </a:p>
          </p:txBody>
        </p:sp>
        <p:sp>
          <p:nvSpPr>
            <p:cNvPr id="120962" name="Line 84"/>
            <p:cNvSpPr>
              <a:spLocks noChangeShapeType="1"/>
            </p:cNvSpPr>
            <p:nvPr/>
          </p:nvSpPr>
          <p:spPr bwMode="auto">
            <a:xfrm>
              <a:off x="290" y="1122"/>
              <a:ext cx="21" cy="8"/>
            </a:xfrm>
            <a:prstGeom prst="line">
              <a:avLst/>
            </a:prstGeom>
            <a:noFill/>
            <a:ln w="17463">
              <a:solidFill>
                <a:srgbClr val="000000"/>
              </a:solidFill>
              <a:round/>
              <a:headEnd/>
              <a:tailEnd/>
            </a:ln>
          </p:spPr>
          <p:txBody>
            <a:bodyPr/>
            <a:lstStyle/>
            <a:p>
              <a:endParaRPr lang="nl-NL"/>
            </a:p>
          </p:txBody>
        </p:sp>
        <p:sp>
          <p:nvSpPr>
            <p:cNvPr id="120963" name="Line 85"/>
            <p:cNvSpPr>
              <a:spLocks noChangeShapeType="1"/>
            </p:cNvSpPr>
            <p:nvPr/>
          </p:nvSpPr>
          <p:spPr bwMode="auto">
            <a:xfrm>
              <a:off x="332" y="1137"/>
              <a:ext cx="20" cy="8"/>
            </a:xfrm>
            <a:prstGeom prst="line">
              <a:avLst/>
            </a:prstGeom>
            <a:noFill/>
            <a:ln w="17463">
              <a:solidFill>
                <a:srgbClr val="000000"/>
              </a:solidFill>
              <a:round/>
              <a:headEnd/>
              <a:tailEnd/>
            </a:ln>
          </p:spPr>
          <p:txBody>
            <a:bodyPr/>
            <a:lstStyle/>
            <a:p>
              <a:endParaRPr lang="nl-NL"/>
            </a:p>
          </p:txBody>
        </p:sp>
        <p:sp>
          <p:nvSpPr>
            <p:cNvPr id="120964" name="Line 86"/>
            <p:cNvSpPr>
              <a:spLocks noChangeShapeType="1"/>
            </p:cNvSpPr>
            <p:nvPr/>
          </p:nvSpPr>
          <p:spPr bwMode="auto">
            <a:xfrm>
              <a:off x="373" y="1152"/>
              <a:ext cx="20" cy="7"/>
            </a:xfrm>
            <a:prstGeom prst="line">
              <a:avLst/>
            </a:prstGeom>
            <a:noFill/>
            <a:ln w="17463">
              <a:solidFill>
                <a:srgbClr val="000000"/>
              </a:solidFill>
              <a:round/>
              <a:headEnd/>
              <a:tailEnd/>
            </a:ln>
          </p:spPr>
          <p:txBody>
            <a:bodyPr/>
            <a:lstStyle/>
            <a:p>
              <a:endParaRPr lang="nl-NL"/>
            </a:p>
          </p:txBody>
        </p:sp>
        <p:sp>
          <p:nvSpPr>
            <p:cNvPr id="120965" name="Line 87"/>
            <p:cNvSpPr>
              <a:spLocks noChangeShapeType="1"/>
            </p:cNvSpPr>
            <p:nvPr/>
          </p:nvSpPr>
          <p:spPr bwMode="auto">
            <a:xfrm>
              <a:off x="413" y="1167"/>
              <a:ext cx="20" cy="8"/>
            </a:xfrm>
            <a:prstGeom prst="line">
              <a:avLst/>
            </a:prstGeom>
            <a:noFill/>
            <a:ln w="17463">
              <a:solidFill>
                <a:srgbClr val="000000"/>
              </a:solidFill>
              <a:round/>
              <a:headEnd/>
              <a:tailEnd/>
            </a:ln>
          </p:spPr>
          <p:txBody>
            <a:bodyPr/>
            <a:lstStyle/>
            <a:p>
              <a:endParaRPr lang="nl-NL"/>
            </a:p>
          </p:txBody>
        </p:sp>
        <p:sp>
          <p:nvSpPr>
            <p:cNvPr id="120966" name="Line 88"/>
            <p:cNvSpPr>
              <a:spLocks noChangeShapeType="1"/>
            </p:cNvSpPr>
            <p:nvPr/>
          </p:nvSpPr>
          <p:spPr bwMode="auto">
            <a:xfrm>
              <a:off x="454" y="1181"/>
              <a:ext cx="20" cy="8"/>
            </a:xfrm>
            <a:prstGeom prst="line">
              <a:avLst/>
            </a:prstGeom>
            <a:noFill/>
            <a:ln w="17463">
              <a:solidFill>
                <a:srgbClr val="000000"/>
              </a:solidFill>
              <a:round/>
              <a:headEnd/>
              <a:tailEnd/>
            </a:ln>
          </p:spPr>
          <p:txBody>
            <a:bodyPr/>
            <a:lstStyle/>
            <a:p>
              <a:endParaRPr lang="nl-NL"/>
            </a:p>
          </p:txBody>
        </p:sp>
        <p:sp>
          <p:nvSpPr>
            <p:cNvPr id="120967" name="Line 89"/>
            <p:cNvSpPr>
              <a:spLocks noChangeShapeType="1"/>
            </p:cNvSpPr>
            <p:nvPr/>
          </p:nvSpPr>
          <p:spPr bwMode="auto">
            <a:xfrm>
              <a:off x="249" y="1251"/>
              <a:ext cx="22" cy="1"/>
            </a:xfrm>
            <a:prstGeom prst="line">
              <a:avLst/>
            </a:prstGeom>
            <a:noFill/>
            <a:ln w="17463">
              <a:solidFill>
                <a:srgbClr val="000000"/>
              </a:solidFill>
              <a:round/>
              <a:headEnd/>
              <a:tailEnd/>
            </a:ln>
          </p:spPr>
          <p:txBody>
            <a:bodyPr/>
            <a:lstStyle/>
            <a:p>
              <a:endParaRPr lang="nl-NL"/>
            </a:p>
          </p:txBody>
        </p:sp>
        <p:sp>
          <p:nvSpPr>
            <p:cNvPr id="120968" name="Line 90"/>
            <p:cNvSpPr>
              <a:spLocks noChangeShapeType="1"/>
            </p:cNvSpPr>
            <p:nvPr/>
          </p:nvSpPr>
          <p:spPr bwMode="auto">
            <a:xfrm>
              <a:off x="293" y="1250"/>
              <a:ext cx="22" cy="1"/>
            </a:xfrm>
            <a:prstGeom prst="line">
              <a:avLst/>
            </a:prstGeom>
            <a:noFill/>
            <a:ln w="17463">
              <a:solidFill>
                <a:srgbClr val="000000"/>
              </a:solidFill>
              <a:round/>
              <a:headEnd/>
              <a:tailEnd/>
            </a:ln>
          </p:spPr>
          <p:txBody>
            <a:bodyPr/>
            <a:lstStyle/>
            <a:p>
              <a:endParaRPr lang="nl-NL"/>
            </a:p>
          </p:txBody>
        </p:sp>
        <p:sp>
          <p:nvSpPr>
            <p:cNvPr id="120969" name="Line 91"/>
            <p:cNvSpPr>
              <a:spLocks noChangeShapeType="1"/>
            </p:cNvSpPr>
            <p:nvPr/>
          </p:nvSpPr>
          <p:spPr bwMode="auto">
            <a:xfrm>
              <a:off x="337" y="1249"/>
              <a:ext cx="23" cy="1"/>
            </a:xfrm>
            <a:prstGeom prst="line">
              <a:avLst/>
            </a:prstGeom>
            <a:noFill/>
            <a:ln w="17463">
              <a:solidFill>
                <a:srgbClr val="000000"/>
              </a:solidFill>
              <a:round/>
              <a:headEnd/>
              <a:tailEnd/>
            </a:ln>
          </p:spPr>
          <p:txBody>
            <a:bodyPr/>
            <a:lstStyle/>
            <a:p>
              <a:endParaRPr lang="nl-NL"/>
            </a:p>
          </p:txBody>
        </p:sp>
        <p:sp>
          <p:nvSpPr>
            <p:cNvPr id="120970" name="Line 92"/>
            <p:cNvSpPr>
              <a:spLocks noChangeShapeType="1"/>
            </p:cNvSpPr>
            <p:nvPr/>
          </p:nvSpPr>
          <p:spPr bwMode="auto">
            <a:xfrm>
              <a:off x="382" y="1248"/>
              <a:ext cx="22" cy="1"/>
            </a:xfrm>
            <a:prstGeom prst="line">
              <a:avLst/>
            </a:prstGeom>
            <a:noFill/>
            <a:ln w="17463">
              <a:solidFill>
                <a:srgbClr val="000000"/>
              </a:solidFill>
              <a:round/>
              <a:headEnd/>
              <a:tailEnd/>
            </a:ln>
          </p:spPr>
          <p:txBody>
            <a:bodyPr/>
            <a:lstStyle/>
            <a:p>
              <a:endParaRPr lang="nl-NL"/>
            </a:p>
          </p:txBody>
        </p:sp>
        <p:sp>
          <p:nvSpPr>
            <p:cNvPr id="120971" name="Line 93"/>
            <p:cNvSpPr>
              <a:spLocks noChangeShapeType="1"/>
            </p:cNvSpPr>
            <p:nvPr/>
          </p:nvSpPr>
          <p:spPr bwMode="auto">
            <a:xfrm>
              <a:off x="426" y="1247"/>
              <a:ext cx="22" cy="1"/>
            </a:xfrm>
            <a:prstGeom prst="line">
              <a:avLst/>
            </a:prstGeom>
            <a:noFill/>
            <a:ln w="17463">
              <a:solidFill>
                <a:srgbClr val="000000"/>
              </a:solidFill>
              <a:round/>
              <a:headEnd/>
              <a:tailEnd/>
            </a:ln>
          </p:spPr>
          <p:txBody>
            <a:bodyPr/>
            <a:lstStyle/>
            <a:p>
              <a:endParaRPr lang="nl-NL"/>
            </a:p>
          </p:txBody>
        </p:sp>
        <p:sp>
          <p:nvSpPr>
            <p:cNvPr id="120972" name="Line 94"/>
            <p:cNvSpPr>
              <a:spLocks noChangeShapeType="1"/>
            </p:cNvSpPr>
            <p:nvPr/>
          </p:nvSpPr>
          <p:spPr bwMode="auto">
            <a:xfrm>
              <a:off x="471" y="1246"/>
              <a:ext cx="5" cy="1"/>
            </a:xfrm>
            <a:prstGeom prst="line">
              <a:avLst/>
            </a:prstGeom>
            <a:noFill/>
            <a:ln w="17463">
              <a:solidFill>
                <a:srgbClr val="000000"/>
              </a:solidFill>
              <a:round/>
              <a:headEnd/>
              <a:tailEnd/>
            </a:ln>
          </p:spPr>
          <p:txBody>
            <a:bodyPr/>
            <a:lstStyle/>
            <a:p>
              <a:endParaRPr lang="nl-NL"/>
            </a:p>
          </p:txBody>
        </p:sp>
        <p:sp>
          <p:nvSpPr>
            <p:cNvPr id="120973" name="Line 95"/>
            <p:cNvSpPr>
              <a:spLocks noChangeShapeType="1"/>
            </p:cNvSpPr>
            <p:nvPr/>
          </p:nvSpPr>
          <p:spPr bwMode="auto">
            <a:xfrm flipV="1">
              <a:off x="249" y="1463"/>
              <a:ext cx="21" cy="5"/>
            </a:xfrm>
            <a:prstGeom prst="line">
              <a:avLst/>
            </a:prstGeom>
            <a:noFill/>
            <a:ln w="17463">
              <a:solidFill>
                <a:srgbClr val="000000"/>
              </a:solidFill>
              <a:round/>
              <a:headEnd/>
              <a:tailEnd/>
            </a:ln>
          </p:spPr>
          <p:txBody>
            <a:bodyPr/>
            <a:lstStyle/>
            <a:p>
              <a:endParaRPr lang="nl-NL"/>
            </a:p>
          </p:txBody>
        </p:sp>
        <p:sp>
          <p:nvSpPr>
            <p:cNvPr id="120974" name="Line 96"/>
            <p:cNvSpPr>
              <a:spLocks noChangeShapeType="1"/>
            </p:cNvSpPr>
            <p:nvPr/>
          </p:nvSpPr>
          <p:spPr bwMode="auto">
            <a:xfrm flipV="1">
              <a:off x="291" y="1454"/>
              <a:ext cx="21" cy="5"/>
            </a:xfrm>
            <a:prstGeom prst="line">
              <a:avLst/>
            </a:prstGeom>
            <a:noFill/>
            <a:ln w="17463">
              <a:solidFill>
                <a:srgbClr val="000000"/>
              </a:solidFill>
              <a:round/>
              <a:headEnd/>
              <a:tailEnd/>
            </a:ln>
          </p:spPr>
          <p:txBody>
            <a:bodyPr/>
            <a:lstStyle/>
            <a:p>
              <a:endParaRPr lang="nl-NL"/>
            </a:p>
          </p:txBody>
        </p:sp>
        <p:sp>
          <p:nvSpPr>
            <p:cNvPr id="120975" name="Line 97"/>
            <p:cNvSpPr>
              <a:spLocks noChangeShapeType="1"/>
            </p:cNvSpPr>
            <p:nvPr/>
          </p:nvSpPr>
          <p:spPr bwMode="auto">
            <a:xfrm flipV="1">
              <a:off x="333" y="1443"/>
              <a:ext cx="21" cy="6"/>
            </a:xfrm>
            <a:prstGeom prst="line">
              <a:avLst/>
            </a:prstGeom>
            <a:noFill/>
            <a:ln w="17463">
              <a:solidFill>
                <a:srgbClr val="000000"/>
              </a:solidFill>
              <a:round/>
              <a:headEnd/>
              <a:tailEnd/>
            </a:ln>
          </p:spPr>
          <p:txBody>
            <a:bodyPr/>
            <a:lstStyle/>
            <a:p>
              <a:endParaRPr lang="nl-NL"/>
            </a:p>
          </p:txBody>
        </p:sp>
        <p:sp>
          <p:nvSpPr>
            <p:cNvPr id="120976" name="Line 98"/>
            <p:cNvSpPr>
              <a:spLocks noChangeShapeType="1"/>
            </p:cNvSpPr>
            <p:nvPr/>
          </p:nvSpPr>
          <p:spPr bwMode="auto">
            <a:xfrm flipV="1">
              <a:off x="375" y="1434"/>
              <a:ext cx="21" cy="5"/>
            </a:xfrm>
            <a:prstGeom prst="line">
              <a:avLst/>
            </a:prstGeom>
            <a:noFill/>
            <a:ln w="17463">
              <a:solidFill>
                <a:srgbClr val="000000"/>
              </a:solidFill>
              <a:round/>
              <a:headEnd/>
              <a:tailEnd/>
            </a:ln>
          </p:spPr>
          <p:txBody>
            <a:bodyPr/>
            <a:lstStyle/>
            <a:p>
              <a:endParaRPr lang="nl-NL"/>
            </a:p>
          </p:txBody>
        </p:sp>
        <p:sp>
          <p:nvSpPr>
            <p:cNvPr id="120977" name="Line 99"/>
            <p:cNvSpPr>
              <a:spLocks noChangeShapeType="1"/>
            </p:cNvSpPr>
            <p:nvPr/>
          </p:nvSpPr>
          <p:spPr bwMode="auto">
            <a:xfrm flipV="1">
              <a:off x="417" y="1424"/>
              <a:ext cx="21" cy="5"/>
            </a:xfrm>
            <a:prstGeom prst="line">
              <a:avLst/>
            </a:prstGeom>
            <a:noFill/>
            <a:ln w="17463">
              <a:solidFill>
                <a:srgbClr val="000000"/>
              </a:solidFill>
              <a:round/>
              <a:headEnd/>
              <a:tailEnd/>
            </a:ln>
          </p:spPr>
          <p:txBody>
            <a:bodyPr/>
            <a:lstStyle/>
            <a:p>
              <a:endParaRPr lang="nl-NL"/>
            </a:p>
          </p:txBody>
        </p:sp>
        <p:sp>
          <p:nvSpPr>
            <p:cNvPr id="120978" name="Line 100"/>
            <p:cNvSpPr>
              <a:spLocks noChangeShapeType="1"/>
            </p:cNvSpPr>
            <p:nvPr/>
          </p:nvSpPr>
          <p:spPr bwMode="auto">
            <a:xfrm flipV="1">
              <a:off x="459" y="1416"/>
              <a:ext cx="17" cy="3"/>
            </a:xfrm>
            <a:prstGeom prst="line">
              <a:avLst/>
            </a:prstGeom>
            <a:noFill/>
            <a:ln w="17463">
              <a:solidFill>
                <a:srgbClr val="000000"/>
              </a:solidFill>
              <a:round/>
              <a:headEnd/>
              <a:tailEnd/>
            </a:ln>
          </p:spPr>
          <p:txBody>
            <a:bodyPr/>
            <a:lstStyle/>
            <a:p>
              <a:endParaRPr lang="nl-NL"/>
            </a:p>
          </p:txBody>
        </p:sp>
        <p:sp>
          <p:nvSpPr>
            <p:cNvPr id="120979" name="Line 101"/>
            <p:cNvSpPr>
              <a:spLocks noChangeShapeType="1"/>
            </p:cNvSpPr>
            <p:nvPr/>
          </p:nvSpPr>
          <p:spPr bwMode="auto">
            <a:xfrm flipV="1">
              <a:off x="249" y="1604"/>
              <a:ext cx="20" cy="9"/>
            </a:xfrm>
            <a:prstGeom prst="line">
              <a:avLst/>
            </a:prstGeom>
            <a:noFill/>
            <a:ln w="17463">
              <a:solidFill>
                <a:srgbClr val="000000"/>
              </a:solidFill>
              <a:round/>
              <a:headEnd/>
              <a:tailEnd/>
            </a:ln>
          </p:spPr>
          <p:txBody>
            <a:bodyPr/>
            <a:lstStyle/>
            <a:p>
              <a:endParaRPr lang="nl-NL"/>
            </a:p>
          </p:txBody>
        </p:sp>
        <p:sp>
          <p:nvSpPr>
            <p:cNvPr id="120980" name="Line 102"/>
            <p:cNvSpPr>
              <a:spLocks noChangeShapeType="1"/>
            </p:cNvSpPr>
            <p:nvPr/>
          </p:nvSpPr>
          <p:spPr bwMode="auto">
            <a:xfrm flipV="1">
              <a:off x="289" y="1588"/>
              <a:ext cx="20" cy="8"/>
            </a:xfrm>
            <a:prstGeom prst="line">
              <a:avLst/>
            </a:prstGeom>
            <a:noFill/>
            <a:ln w="17463">
              <a:solidFill>
                <a:srgbClr val="000000"/>
              </a:solidFill>
              <a:round/>
              <a:headEnd/>
              <a:tailEnd/>
            </a:ln>
          </p:spPr>
          <p:txBody>
            <a:bodyPr/>
            <a:lstStyle/>
            <a:p>
              <a:endParaRPr lang="nl-NL"/>
            </a:p>
          </p:txBody>
        </p:sp>
        <p:sp>
          <p:nvSpPr>
            <p:cNvPr id="120981" name="Line 103"/>
            <p:cNvSpPr>
              <a:spLocks noChangeShapeType="1"/>
            </p:cNvSpPr>
            <p:nvPr/>
          </p:nvSpPr>
          <p:spPr bwMode="auto">
            <a:xfrm flipV="1">
              <a:off x="329" y="1571"/>
              <a:ext cx="19" cy="8"/>
            </a:xfrm>
            <a:prstGeom prst="line">
              <a:avLst/>
            </a:prstGeom>
            <a:noFill/>
            <a:ln w="17463">
              <a:solidFill>
                <a:srgbClr val="000000"/>
              </a:solidFill>
              <a:round/>
              <a:headEnd/>
              <a:tailEnd/>
            </a:ln>
          </p:spPr>
          <p:txBody>
            <a:bodyPr/>
            <a:lstStyle/>
            <a:p>
              <a:endParaRPr lang="nl-NL"/>
            </a:p>
          </p:txBody>
        </p:sp>
        <p:sp>
          <p:nvSpPr>
            <p:cNvPr id="120982" name="Line 104"/>
            <p:cNvSpPr>
              <a:spLocks noChangeShapeType="1"/>
            </p:cNvSpPr>
            <p:nvPr/>
          </p:nvSpPr>
          <p:spPr bwMode="auto">
            <a:xfrm flipV="1">
              <a:off x="368" y="1554"/>
              <a:ext cx="20" cy="9"/>
            </a:xfrm>
            <a:prstGeom prst="line">
              <a:avLst/>
            </a:prstGeom>
            <a:noFill/>
            <a:ln w="17463">
              <a:solidFill>
                <a:srgbClr val="000000"/>
              </a:solidFill>
              <a:round/>
              <a:headEnd/>
              <a:tailEnd/>
            </a:ln>
          </p:spPr>
          <p:txBody>
            <a:bodyPr/>
            <a:lstStyle/>
            <a:p>
              <a:endParaRPr lang="nl-NL"/>
            </a:p>
          </p:txBody>
        </p:sp>
        <p:sp>
          <p:nvSpPr>
            <p:cNvPr id="120983" name="Line 105"/>
            <p:cNvSpPr>
              <a:spLocks noChangeShapeType="1"/>
            </p:cNvSpPr>
            <p:nvPr/>
          </p:nvSpPr>
          <p:spPr bwMode="auto">
            <a:xfrm flipV="1">
              <a:off x="408" y="1538"/>
              <a:ext cx="20" cy="8"/>
            </a:xfrm>
            <a:prstGeom prst="line">
              <a:avLst/>
            </a:prstGeom>
            <a:noFill/>
            <a:ln w="17463">
              <a:solidFill>
                <a:srgbClr val="000000"/>
              </a:solidFill>
              <a:round/>
              <a:headEnd/>
              <a:tailEnd/>
            </a:ln>
          </p:spPr>
          <p:txBody>
            <a:bodyPr/>
            <a:lstStyle/>
            <a:p>
              <a:endParaRPr lang="nl-NL"/>
            </a:p>
          </p:txBody>
        </p:sp>
        <p:sp>
          <p:nvSpPr>
            <p:cNvPr id="120984" name="Line 106"/>
            <p:cNvSpPr>
              <a:spLocks noChangeShapeType="1"/>
            </p:cNvSpPr>
            <p:nvPr/>
          </p:nvSpPr>
          <p:spPr bwMode="auto">
            <a:xfrm flipV="1">
              <a:off x="448" y="1521"/>
              <a:ext cx="20" cy="8"/>
            </a:xfrm>
            <a:prstGeom prst="line">
              <a:avLst/>
            </a:prstGeom>
            <a:noFill/>
            <a:ln w="17463">
              <a:solidFill>
                <a:srgbClr val="000000"/>
              </a:solidFill>
              <a:round/>
              <a:headEnd/>
              <a:tailEnd/>
            </a:ln>
          </p:spPr>
          <p:txBody>
            <a:bodyPr/>
            <a:lstStyle/>
            <a:p>
              <a:endParaRPr lang="nl-NL"/>
            </a:p>
          </p:txBody>
        </p:sp>
        <p:sp>
          <p:nvSpPr>
            <p:cNvPr id="120985" name="Line 107"/>
            <p:cNvSpPr>
              <a:spLocks noChangeShapeType="1"/>
            </p:cNvSpPr>
            <p:nvPr/>
          </p:nvSpPr>
          <p:spPr bwMode="auto">
            <a:xfrm flipV="1">
              <a:off x="249" y="1729"/>
              <a:ext cx="20" cy="10"/>
            </a:xfrm>
            <a:prstGeom prst="line">
              <a:avLst/>
            </a:prstGeom>
            <a:noFill/>
            <a:ln w="17463">
              <a:solidFill>
                <a:srgbClr val="000000"/>
              </a:solidFill>
              <a:round/>
              <a:headEnd/>
              <a:tailEnd/>
            </a:ln>
          </p:spPr>
          <p:txBody>
            <a:bodyPr/>
            <a:lstStyle/>
            <a:p>
              <a:endParaRPr lang="nl-NL"/>
            </a:p>
          </p:txBody>
        </p:sp>
        <p:sp>
          <p:nvSpPr>
            <p:cNvPr id="120986" name="Line 108"/>
            <p:cNvSpPr>
              <a:spLocks noChangeShapeType="1"/>
            </p:cNvSpPr>
            <p:nvPr/>
          </p:nvSpPr>
          <p:spPr bwMode="auto">
            <a:xfrm flipV="1">
              <a:off x="289" y="1710"/>
              <a:ext cx="20" cy="10"/>
            </a:xfrm>
            <a:prstGeom prst="line">
              <a:avLst/>
            </a:prstGeom>
            <a:noFill/>
            <a:ln w="17463">
              <a:solidFill>
                <a:srgbClr val="000000"/>
              </a:solidFill>
              <a:round/>
              <a:headEnd/>
              <a:tailEnd/>
            </a:ln>
          </p:spPr>
          <p:txBody>
            <a:bodyPr/>
            <a:lstStyle/>
            <a:p>
              <a:endParaRPr lang="nl-NL"/>
            </a:p>
          </p:txBody>
        </p:sp>
        <p:sp>
          <p:nvSpPr>
            <p:cNvPr id="120987" name="Line 109"/>
            <p:cNvSpPr>
              <a:spLocks noChangeShapeType="1"/>
            </p:cNvSpPr>
            <p:nvPr/>
          </p:nvSpPr>
          <p:spPr bwMode="auto">
            <a:xfrm flipV="1">
              <a:off x="329" y="1692"/>
              <a:ext cx="18" cy="10"/>
            </a:xfrm>
            <a:prstGeom prst="line">
              <a:avLst/>
            </a:prstGeom>
            <a:noFill/>
            <a:ln w="17463">
              <a:solidFill>
                <a:srgbClr val="000000"/>
              </a:solidFill>
              <a:round/>
              <a:headEnd/>
              <a:tailEnd/>
            </a:ln>
          </p:spPr>
          <p:txBody>
            <a:bodyPr/>
            <a:lstStyle/>
            <a:p>
              <a:endParaRPr lang="nl-NL"/>
            </a:p>
          </p:txBody>
        </p:sp>
        <p:sp>
          <p:nvSpPr>
            <p:cNvPr id="120988" name="Line 110"/>
            <p:cNvSpPr>
              <a:spLocks noChangeShapeType="1"/>
            </p:cNvSpPr>
            <p:nvPr/>
          </p:nvSpPr>
          <p:spPr bwMode="auto">
            <a:xfrm flipV="1">
              <a:off x="366" y="1674"/>
              <a:ext cx="20" cy="8"/>
            </a:xfrm>
            <a:prstGeom prst="line">
              <a:avLst/>
            </a:prstGeom>
            <a:noFill/>
            <a:ln w="17463">
              <a:solidFill>
                <a:srgbClr val="000000"/>
              </a:solidFill>
              <a:round/>
              <a:headEnd/>
              <a:tailEnd/>
            </a:ln>
          </p:spPr>
          <p:txBody>
            <a:bodyPr/>
            <a:lstStyle/>
            <a:p>
              <a:endParaRPr lang="nl-NL"/>
            </a:p>
          </p:txBody>
        </p:sp>
        <p:sp>
          <p:nvSpPr>
            <p:cNvPr id="120989" name="Line 111"/>
            <p:cNvSpPr>
              <a:spLocks noChangeShapeType="1"/>
            </p:cNvSpPr>
            <p:nvPr/>
          </p:nvSpPr>
          <p:spPr bwMode="auto">
            <a:xfrm flipV="1">
              <a:off x="405" y="1656"/>
              <a:ext cx="20" cy="8"/>
            </a:xfrm>
            <a:prstGeom prst="line">
              <a:avLst/>
            </a:prstGeom>
            <a:noFill/>
            <a:ln w="17463">
              <a:solidFill>
                <a:srgbClr val="000000"/>
              </a:solidFill>
              <a:round/>
              <a:headEnd/>
              <a:tailEnd/>
            </a:ln>
          </p:spPr>
          <p:txBody>
            <a:bodyPr/>
            <a:lstStyle/>
            <a:p>
              <a:endParaRPr lang="nl-NL"/>
            </a:p>
          </p:txBody>
        </p:sp>
        <p:sp>
          <p:nvSpPr>
            <p:cNvPr id="120990" name="Line 112"/>
            <p:cNvSpPr>
              <a:spLocks noChangeShapeType="1"/>
            </p:cNvSpPr>
            <p:nvPr/>
          </p:nvSpPr>
          <p:spPr bwMode="auto">
            <a:xfrm flipV="1">
              <a:off x="444" y="1637"/>
              <a:ext cx="20" cy="9"/>
            </a:xfrm>
            <a:prstGeom prst="line">
              <a:avLst/>
            </a:prstGeom>
            <a:noFill/>
            <a:ln w="17463">
              <a:solidFill>
                <a:srgbClr val="000000"/>
              </a:solidFill>
              <a:round/>
              <a:headEnd/>
              <a:tailEnd/>
            </a:ln>
          </p:spPr>
          <p:txBody>
            <a:bodyPr/>
            <a:lstStyle/>
            <a:p>
              <a:endParaRPr lang="nl-NL"/>
            </a:p>
          </p:txBody>
        </p:sp>
        <p:sp>
          <p:nvSpPr>
            <p:cNvPr id="120991" name="Line 113"/>
            <p:cNvSpPr>
              <a:spLocks noChangeShapeType="1"/>
            </p:cNvSpPr>
            <p:nvPr/>
          </p:nvSpPr>
          <p:spPr bwMode="auto">
            <a:xfrm flipH="1">
              <a:off x="2499" y="979"/>
              <a:ext cx="23" cy="2"/>
            </a:xfrm>
            <a:prstGeom prst="line">
              <a:avLst/>
            </a:prstGeom>
            <a:noFill/>
            <a:ln w="17463">
              <a:solidFill>
                <a:srgbClr val="000000"/>
              </a:solidFill>
              <a:round/>
              <a:headEnd/>
              <a:tailEnd/>
            </a:ln>
          </p:spPr>
          <p:txBody>
            <a:bodyPr/>
            <a:lstStyle/>
            <a:p>
              <a:endParaRPr lang="nl-NL"/>
            </a:p>
          </p:txBody>
        </p:sp>
        <p:sp>
          <p:nvSpPr>
            <p:cNvPr id="120992" name="Line 114"/>
            <p:cNvSpPr>
              <a:spLocks noChangeShapeType="1"/>
            </p:cNvSpPr>
            <p:nvPr/>
          </p:nvSpPr>
          <p:spPr bwMode="auto">
            <a:xfrm flipH="1">
              <a:off x="2455" y="983"/>
              <a:ext cx="22" cy="3"/>
            </a:xfrm>
            <a:prstGeom prst="line">
              <a:avLst/>
            </a:prstGeom>
            <a:noFill/>
            <a:ln w="17463">
              <a:solidFill>
                <a:srgbClr val="000000"/>
              </a:solidFill>
              <a:round/>
              <a:headEnd/>
              <a:tailEnd/>
            </a:ln>
          </p:spPr>
          <p:txBody>
            <a:bodyPr/>
            <a:lstStyle/>
            <a:p>
              <a:endParaRPr lang="nl-NL"/>
            </a:p>
          </p:txBody>
        </p:sp>
        <p:sp>
          <p:nvSpPr>
            <p:cNvPr id="120993" name="Line 115"/>
            <p:cNvSpPr>
              <a:spLocks noChangeShapeType="1"/>
            </p:cNvSpPr>
            <p:nvPr/>
          </p:nvSpPr>
          <p:spPr bwMode="auto">
            <a:xfrm flipH="1">
              <a:off x="2411" y="988"/>
              <a:ext cx="22" cy="2"/>
            </a:xfrm>
            <a:prstGeom prst="line">
              <a:avLst/>
            </a:prstGeom>
            <a:noFill/>
            <a:ln w="17463">
              <a:solidFill>
                <a:srgbClr val="000000"/>
              </a:solidFill>
              <a:round/>
              <a:headEnd/>
              <a:tailEnd/>
            </a:ln>
          </p:spPr>
          <p:txBody>
            <a:bodyPr/>
            <a:lstStyle/>
            <a:p>
              <a:endParaRPr lang="nl-NL"/>
            </a:p>
          </p:txBody>
        </p:sp>
        <p:sp>
          <p:nvSpPr>
            <p:cNvPr id="120994" name="Line 116"/>
            <p:cNvSpPr>
              <a:spLocks noChangeShapeType="1"/>
            </p:cNvSpPr>
            <p:nvPr/>
          </p:nvSpPr>
          <p:spPr bwMode="auto">
            <a:xfrm flipH="1">
              <a:off x="2499" y="1107"/>
              <a:ext cx="23" cy="3"/>
            </a:xfrm>
            <a:prstGeom prst="line">
              <a:avLst/>
            </a:prstGeom>
            <a:noFill/>
            <a:ln w="17463">
              <a:solidFill>
                <a:srgbClr val="000000"/>
              </a:solidFill>
              <a:round/>
              <a:headEnd/>
              <a:tailEnd/>
            </a:ln>
          </p:spPr>
          <p:txBody>
            <a:bodyPr/>
            <a:lstStyle/>
            <a:p>
              <a:endParaRPr lang="nl-NL"/>
            </a:p>
          </p:txBody>
        </p:sp>
        <p:sp>
          <p:nvSpPr>
            <p:cNvPr id="120995" name="Line 117"/>
            <p:cNvSpPr>
              <a:spLocks noChangeShapeType="1"/>
            </p:cNvSpPr>
            <p:nvPr/>
          </p:nvSpPr>
          <p:spPr bwMode="auto">
            <a:xfrm flipH="1">
              <a:off x="2455" y="1111"/>
              <a:ext cx="22" cy="3"/>
            </a:xfrm>
            <a:prstGeom prst="line">
              <a:avLst/>
            </a:prstGeom>
            <a:noFill/>
            <a:ln w="17463">
              <a:solidFill>
                <a:srgbClr val="000000"/>
              </a:solidFill>
              <a:round/>
              <a:headEnd/>
              <a:tailEnd/>
            </a:ln>
          </p:spPr>
          <p:txBody>
            <a:bodyPr/>
            <a:lstStyle/>
            <a:p>
              <a:endParaRPr lang="nl-NL"/>
            </a:p>
          </p:txBody>
        </p:sp>
        <p:sp>
          <p:nvSpPr>
            <p:cNvPr id="120996" name="Line 118"/>
            <p:cNvSpPr>
              <a:spLocks noChangeShapeType="1"/>
            </p:cNvSpPr>
            <p:nvPr/>
          </p:nvSpPr>
          <p:spPr bwMode="auto">
            <a:xfrm flipH="1">
              <a:off x="2411" y="1117"/>
              <a:ext cx="22" cy="3"/>
            </a:xfrm>
            <a:prstGeom prst="line">
              <a:avLst/>
            </a:prstGeom>
            <a:noFill/>
            <a:ln w="17463">
              <a:solidFill>
                <a:srgbClr val="000000"/>
              </a:solidFill>
              <a:round/>
              <a:headEnd/>
              <a:tailEnd/>
            </a:ln>
          </p:spPr>
          <p:txBody>
            <a:bodyPr/>
            <a:lstStyle/>
            <a:p>
              <a:endParaRPr lang="nl-NL"/>
            </a:p>
          </p:txBody>
        </p:sp>
        <p:sp>
          <p:nvSpPr>
            <p:cNvPr id="120997" name="Line 119"/>
            <p:cNvSpPr>
              <a:spLocks noChangeShapeType="1"/>
            </p:cNvSpPr>
            <p:nvPr/>
          </p:nvSpPr>
          <p:spPr bwMode="auto">
            <a:xfrm flipH="1">
              <a:off x="2499" y="1246"/>
              <a:ext cx="23" cy="1"/>
            </a:xfrm>
            <a:prstGeom prst="line">
              <a:avLst/>
            </a:prstGeom>
            <a:noFill/>
            <a:ln w="17463">
              <a:solidFill>
                <a:srgbClr val="000000"/>
              </a:solidFill>
              <a:round/>
              <a:headEnd/>
              <a:tailEnd/>
            </a:ln>
          </p:spPr>
          <p:txBody>
            <a:bodyPr/>
            <a:lstStyle/>
            <a:p>
              <a:endParaRPr lang="nl-NL"/>
            </a:p>
          </p:txBody>
        </p:sp>
        <p:sp>
          <p:nvSpPr>
            <p:cNvPr id="120998" name="Line 120"/>
            <p:cNvSpPr>
              <a:spLocks noChangeShapeType="1"/>
            </p:cNvSpPr>
            <p:nvPr/>
          </p:nvSpPr>
          <p:spPr bwMode="auto">
            <a:xfrm flipH="1">
              <a:off x="2455" y="1246"/>
              <a:ext cx="22" cy="1"/>
            </a:xfrm>
            <a:prstGeom prst="line">
              <a:avLst/>
            </a:prstGeom>
            <a:noFill/>
            <a:ln w="17463">
              <a:solidFill>
                <a:srgbClr val="000000"/>
              </a:solidFill>
              <a:round/>
              <a:headEnd/>
              <a:tailEnd/>
            </a:ln>
          </p:spPr>
          <p:txBody>
            <a:bodyPr/>
            <a:lstStyle/>
            <a:p>
              <a:endParaRPr lang="nl-NL"/>
            </a:p>
          </p:txBody>
        </p:sp>
        <p:sp>
          <p:nvSpPr>
            <p:cNvPr id="120999" name="Line 121"/>
            <p:cNvSpPr>
              <a:spLocks noChangeShapeType="1"/>
            </p:cNvSpPr>
            <p:nvPr/>
          </p:nvSpPr>
          <p:spPr bwMode="auto">
            <a:xfrm flipH="1">
              <a:off x="2411" y="1246"/>
              <a:ext cx="22" cy="1"/>
            </a:xfrm>
            <a:prstGeom prst="line">
              <a:avLst/>
            </a:prstGeom>
            <a:noFill/>
            <a:ln w="17463">
              <a:solidFill>
                <a:srgbClr val="000000"/>
              </a:solidFill>
              <a:round/>
              <a:headEnd/>
              <a:tailEnd/>
            </a:ln>
          </p:spPr>
          <p:txBody>
            <a:bodyPr/>
            <a:lstStyle/>
            <a:p>
              <a:endParaRPr lang="nl-NL"/>
            </a:p>
          </p:txBody>
        </p:sp>
        <p:sp>
          <p:nvSpPr>
            <p:cNvPr id="121000" name="Line 122"/>
            <p:cNvSpPr>
              <a:spLocks noChangeShapeType="1"/>
            </p:cNvSpPr>
            <p:nvPr/>
          </p:nvSpPr>
          <p:spPr bwMode="auto">
            <a:xfrm flipH="1" flipV="1">
              <a:off x="2499" y="1470"/>
              <a:ext cx="23" cy="2"/>
            </a:xfrm>
            <a:prstGeom prst="line">
              <a:avLst/>
            </a:prstGeom>
            <a:noFill/>
            <a:ln w="17463">
              <a:solidFill>
                <a:srgbClr val="000000"/>
              </a:solidFill>
              <a:round/>
              <a:headEnd/>
              <a:tailEnd/>
            </a:ln>
          </p:spPr>
          <p:txBody>
            <a:bodyPr/>
            <a:lstStyle/>
            <a:p>
              <a:endParaRPr lang="nl-NL"/>
            </a:p>
          </p:txBody>
        </p:sp>
        <p:sp>
          <p:nvSpPr>
            <p:cNvPr id="121001" name="Line 123"/>
            <p:cNvSpPr>
              <a:spLocks noChangeShapeType="1"/>
            </p:cNvSpPr>
            <p:nvPr/>
          </p:nvSpPr>
          <p:spPr bwMode="auto">
            <a:xfrm flipH="1" flipV="1">
              <a:off x="2455" y="1466"/>
              <a:ext cx="22" cy="2"/>
            </a:xfrm>
            <a:prstGeom prst="line">
              <a:avLst/>
            </a:prstGeom>
            <a:noFill/>
            <a:ln w="17463">
              <a:solidFill>
                <a:srgbClr val="000000"/>
              </a:solidFill>
              <a:round/>
              <a:headEnd/>
              <a:tailEnd/>
            </a:ln>
          </p:spPr>
          <p:txBody>
            <a:bodyPr/>
            <a:lstStyle/>
            <a:p>
              <a:endParaRPr lang="nl-NL"/>
            </a:p>
          </p:txBody>
        </p:sp>
        <p:sp>
          <p:nvSpPr>
            <p:cNvPr id="121002" name="Line 124"/>
            <p:cNvSpPr>
              <a:spLocks noChangeShapeType="1"/>
            </p:cNvSpPr>
            <p:nvPr/>
          </p:nvSpPr>
          <p:spPr bwMode="auto">
            <a:xfrm flipH="1" flipV="1">
              <a:off x="2411" y="1463"/>
              <a:ext cx="22" cy="2"/>
            </a:xfrm>
            <a:prstGeom prst="line">
              <a:avLst/>
            </a:prstGeom>
            <a:noFill/>
            <a:ln w="17463">
              <a:solidFill>
                <a:srgbClr val="000000"/>
              </a:solidFill>
              <a:round/>
              <a:headEnd/>
              <a:tailEnd/>
            </a:ln>
          </p:spPr>
          <p:txBody>
            <a:bodyPr/>
            <a:lstStyle/>
            <a:p>
              <a:endParaRPr lang="nl-NL"/>
            </a:p>
          </p:txBody>
        </p:sp>
        <p:sp>
          <p:nvSpPr>
            <p:cNvPr id="121003" name="Line 125"/>
            <p:cNvSpPr>
              <a:spLocks noChangeShapeType="1"/>
            </p:cNvSpPr>
            <p:nvPr/>
          </p:nvSpPr>
          <p:spPr bwMode="auto">
            <a:xfrm flipH="1" flipV="1">
              <a:off x="2502" y="1599"/>
              <a:ext cx="20" cy="9"/>
            </a:xfrm>
            <a:prstGeom prst="line">
              <a:avLst/>
            </a:prstGeom>
            <a:noFill/>
            <a:ln w="17463">
              <a:solidFill>
                <a:srgbClr val="000000"/>
              </a:solidFill>
              <a:round/>
              <a:headEnd/>
              <a:tailEnd/>
            </a:ln>
          </p:spPr>
          <p:txBody>
            <a:bodyPr/>
            <a:lstStyle/>
            <a:p>
              <a:endParaRPr lang="nl-NL"/>
            </a:p>
          </p:txBody>
        </p:sp>
        <p:sp>
          <p:nvSpPr>
            <p:cNvPr id="121004" name="Line 126"/>
            <p:cNvSpPr>
              <a:spLocks noChangeShapeType="1"/>
            </p:cNvSpPr>
            <p:nvPr/>
          </p:nvSpPr>
          <p:spPr bwMode="auto">
            <a:xfrm flipH="1" flipV="1">
              <a:off x="2462" y="1582"/>
              <a:ext cx="20" cy="9"/>
            </a:xfrm>
            <a:prstGeom prst="line">
              <a:avLst/>
            </a:prstGeom>
            <a:noFill/>
            <a:ln w="17463">
              <a:solidFill>
                <a:srgbClr val="000000"/>
              </a:solidFill>
              <a:round/>
              <a:headEnd/>
              <a:tailEnd/>
            </a:ln>
          </p:spPr>
          <p:txBody>
            <a:bodyPr/>
            <a:lstStyle/>
            <a:p>
              <a:endParaRPr lang="nl-NL"/>
            </a:p>
          </p:txBody>
        </p:sp>
        <p:sp>
          <p:nvSpPr>
            <p:cNvPr id="121005" name="Line 127"/>
            <p:cNvSpPr>
              <a:spLocks noChangeShapeType="1"/>
            </p:cNvSpPr>
            <p:nvPr/>
          </p:nvSpPr>
          <p:spPr bwMode="auto">
            <a:xfrm flipH="1" flipV="1">
              <a:off x="2422" y="1565"/>
              <a:ext cx="20" cy="8"/>
            </a:xfrm>
            <a:prstGeom prst="line">
              <a:avLst/>
            </a:prstGeom>
            <a:noFill/>
            <a:ln w="17463">
              <a:solidFill>
                <a:srgbClr val="000000"/>
              </a:solidFill>
              <a:round/>
              <a:headEnd/>
              <a:tailEnd/>
            </a:ln>
          </p:spPr>
          <p:txBody>
            <a:bodyPr/>
            <a:lstStyle/>
            <a:p>
              <a:endParaRPr lang="nl-NL"/>
            </a:p>
          </p:txBody>
        </p:sp>
        <p:sp>
          <p:nvSpPr>
            <p:cNvPr id="121006" name="Line 128"/>
            <p:cNvSpPr>
              <a:spLocks noChangeShapeType="1"/>
            </p:cNvSpPr>
            <p:nvPr/>
          </p:nvSpPr>
          <p:spPr bwMode="auto">
            <a:xfrm flipH="1" flipV="1">
              <a:off x="2391" y="1551"/>
              <a:ext cx="11" cy="5"/>
            </a:xfrm>
            <a:prstGeom prst="line">
              <a:avLst/>
            </a:prstGeom>
            <a:noFill/>
            <a:ln w="17463">
              <a:solidFill>
                <a:srgbClr val="000000"/>
              </a:solidFill>
              <a:round/>
              <a:headEnd/>
              <a:tailEnd/>
            </a:ln>
          </p:spPr>
          <p:txBody>
            <a:bodyPr/>
            <a:lstStyle/>
            <a:p>
              <a:endParaRPr lang="nl-NL"/>
            </a:p>
          </p:txBody>
        </p:sp>
        <p:sp>
          <p:nvSpPr>
            <p:cNvPr id="121007" name="Line 129"/>
            <p:cNvSpPr>
              <a:spLocks noChangeShapeType="1"/>
            </p:cNvSpPr>
            <p:nvPr/>
          </p:nvSpPr>
          <p:spPr bwMode="auto">
            <a:xfrm flipH="1" flipV="1">
              <a:off x="2504" y="1732"/>
              <a:ext cx="18" cy="12"/>
            </a:xfrm>
            <a:prstGeom prst="line">
              <a:avLst/>
            </a:prstGeom>
            <a:noFill/>
            <a:ln w="17463">
              <a:solidFill>
                <a:srgbClr val="000000"/>
              </a:solidFill>
              <a:round/>
              <a:headEnd/>
              <a:tailEnd/>
            </a:ln>
          </p:spPr>
          <p:txBody>
            <a:bodyPr/>
            <a:lstStyle/>
            <a:p>
              <a:endParaRPr lang="nl-NL"/>
            </a:p>
          </p:txBody>
        </p:sp>
        <p:sp>
          <p:nvSpPr>
            <p:cNvPr id="121008" name="Line 130"/>
            <p:cNvSpPr>
              <a:spLocks noChangeShapeType="1"/>
            </p:cNvSpPr>
            <p:nvPr/>
          </p:nvSpPr>
          <p:spPr bwMode="auto">
            <a:xfrm flipH="1" flipV="1">
              <a:off x="2467" y="1710"/>
              <a:ext cx="18" cy="12"/>
            </a:xfrm>
            <a:prstGeom prst="line">
              <a:avLst/>
            </a:prstGeom>
            <a:noFill/>
            <a:ln w="17463">
              <a:solidFill>
                <a:srgbClr val="000000"/>
              </a:solidFill>
              <a:round/>
              <a:headEnd/>
              <a:tailEnd/>
            </a:ln>
          </p:spPr>
          <p:txBody>
            <a:bodyPr/>
            <a:lstStyle/>
            <a:p>
              <a:endParaRPr lang="nl-NL"/>
            </a:p>
          </p:txBody>
        </p:sp>
        <p:sp>
          <p:nvSpPr>
            <p:cNvPr id="121009" name="Line 131"/>
            <p:cNvSpPr>
              <a:spLocks noChangeShapeType="1"/>
            </p:cNvSpPr>
            <p:nvPr/>
          </p:nvSpPr>
          <p:spPr bwMode="auto">
            <a:xfrm flipH="1" flipV="1">
              <a:off x="2431" y="1688"/>
              <a:ext cx="17" cy="12"/>
            </a:xfrm>
            <a:prstGeom prst="line">
              <a:avLst/>
            </a:prstGeom>
            <a:noFill/>
            <a:ln w="17463">
              <a:solidFill>
                <a:srgbClr val="000000"/>
              </a:solidFill>
              <a:round/>
              <a:headEnd/>
              <a:tailEnd/>
            </a:ln>
          </p:spPr>
          <p:txBody>
            <a:bodyPr/>
            <a:lstStyle/>
            <a:p>
              <a:endParaRPr lang="nl-NL"/>
            </a:p>
          </p:txBody>
        </p:sp>
        <p:sp>
          <p:nvSpPr>
            <p:cNvPr id="121010" name="Line 132"/>
            <p:cNvSpPr>
              <a:spLocks noChangeShapeType="1"/>
            </p:cNvSpPr>
            <p:nvPr/>
          </p:nvSpPr>
          <p:spPr bwMode="auto">
            <a:xfrm flipH="1" flipV="1">
              <a:off x="2394" y="1666"/>
              <a:ext cx="18" cy="12"/>
            </a:xfrm>
            <a:prstGeom prst="line">
              <a:avLst/>
            </a:prstGeom>
            <a:noFill/>
            <a:ln w="17463">
              <a:solidFill>
                <a:srgbClr val="000000"/>
              </a:solidFill>
              <a:round/>
              <a:headEnd/>
              <a:tailEnd/>
            </a:ln>
          </p:spPr>
          <p:txBody>
            <a:bodyPr/>
            <a:lstStyle/>
            <a:p>
              <a:endParaRPr lang="nl-NL"/>
            </a:p>
          </p:txBody>
        </p:sp>
        <p:sp>
          <p:nvSpPr>
            <p:cNvPr id="121011" name="Freeform 133"/>
            <p:cNvSpPr>
              <a:spLocks/>
            </p:cNvSpPr>
            <p:nvPr/>
          </p:nvSpPr>
          <p:spPr bwMode="auto">
            <a:xfrm>
              <a:off x="568" y="1721"/>
              <a:ext cx="576" cy="124"/>
            </a:xfrm>
            <a:custGeom>
              <a:avLst/>
              <a:gdLst>
                <a:gd name="T0" fmla="*/ 504 w 576"/>
                <a:gd name="T1" fmla="*/ 124 h 124"/>
                <a:gd name="T2" fmla="*/ 521 w 576"/>
                <a:gd name="T3" fmla="*/ 123 h 124"/>
                <a:gd name="T4" fmla="*/ 536 w 576"/>
                <a:gd name="T5" fmla="*/ 118 h 124"/>
                <a:gd name="T6" fmla="*/ 550 w 576"/>
                <a:gd name="T7" fmla="*/ 111 h 124"/>
                <a:gd name="T8" fmla="*/ 561 w 576"/>
                <a:gd name="T9" fmla="*/ 101 h 124"/>
                <a:gd name="T10" fmla="*/ 570 w 576"/>
                <a:gd name="T11" fmla="*/ 90 h 124"/>
                <a:gd name="T12" fmla="*/ 575 w 576"/>
                <a:gd name="T13" fmla="*/ 76 h 124"/>
                <a:gd name="T14" fmla="*/ 576 w 576"/>
                <a:gd name="T15" fmla="*/ 62 h 124"/>
                <a:gd name="T16" fmla="*/ 575 w 576"/>
                <a:gd name="T17" fmla="*/ 49 h 124"/>
                <a:gd name="T18" fmla="*/ 570 w 576"/>
                <a:gd name="T19" fmla="*/ 35 h 124"/>
                <a:gd name="T20" fmla="*/ 561 w 576"/>
                <a:gd name="T21" fmla="*/ 24 h 124"/>
                <a:gd name="T22" fmla="*/ 550 w 576"/>
                <a:gd name="T23" fmla="*/ 14 h 124"/>
                <a:gd name="T24" fmla="*/ 536 w 576"/>
                <a:gd name="T25" fmla="*/ 6 h 124"/>
                <a:gd name="T26" fmla="*/ 521 w 576"/>
                <a:gd name="T27" fmla="*/ 2 h 124"/>
                <a:gd name="T28" fmla="*/ 504 w 576"/>
                <a:gd name="T29" fmla="*/ 0 h 124"/>
                <a:gd name="T30" fmla="*/ 72 w 576"/>
                <a:gd name="T31" fmla="*/ 0 h 124"/>
                <a:gd name="T32" fmla="*/ 56 w 576"/>
                <a:gd name="T33" fmla="*/ 2 h 124"/>
                <a:gd name="T34" fmla="*/ 40 w 576"/>
                <a:gd name="T35" fmla="*/ 6 h 124"/>
                <a:gd name="T36" fmla="*/ 27 w 576"/>
                <a:gd name="T37" fmla="*/ 14 h 124"/>
                <a:gd name="T38" fmla="*/ 16 w 576"/>
                <a:gd name="T39" fmla="*/ 24 h 124"/>
                <a:gd name="T40" fmla="*/ 7 w 576"/>
                <a:gd name="T41" fmla="*/ 35 h 124"/>
                <a:gd name="T42" fmla="*/ 1 w 576"/>
                <a:gd name="T43" fmla="*/ 49 h 124"/>
                <a:gd name="T44" fmla="*/ 0 w 576"/>
                <a:gd name="T45" fmla="*/ 62 h 124"/>
                <a:gd name="T46" fmla="*/ 1 w 576"/>
                <a:gd name="T47" fmla="*/ 76 h 124"/>
                <a:gd name="T48" fmla="*/ 7 w 576"/>
                <a:gd name="T49" fmla="*/ 90 h 124"/>
                <a:gd name="T50" fmla="*/ 16 w 576"/>
                <a:gd name="T51" fmla="*/ 101 h 124"/>
                <a:gd name="T52" fmla="*/ 27 w 576"/>
                <a:gd name="T53" fmla="*/ 111 h 124"/>
                <a:gd name="T54" fmla="*/ 40 w 576"/>
                <a:gd name="T55" fmla="*/ 118 h 124"/>
                <a:gd name="T56" fmla="*/ 56 w 576"/>
                <a:gd name="T57" fmla="*/ 123 h 124"/>
                <a:gd name="T58" fmla="*/ 72 w 576"/>
                <a:gd name="T59" fmla="*/ 124 h 124"/>
                <a:gd name="T60" fmla="*/ 504 w 576"/>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21012" name="Rectangle 134"/>
            <p:cNvSpPr>
              <a:spLocks noChangeArrowheads="1"/>
            </p:cNvSpPr>
            <p:nvPr/>
          </p:nvSpPr>
          <p:spPr bwMode="auto">
            <a:xfrm>
              <a:off x="729" y="1744"/>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3" name="Freeform 135"/>
            <p:cNvSpPr>
              <a:spLocks/>
            </p:cNvSpPr>
            <p:nvPr/>
          </p:nvSpPr>
          <p:spPr bwMode="auto">
            <a:xfrm>
              <a:off x="594" y="1693"/>
              <a:ext cx="577" cy="124"/>
            </a:xfrm>
            <a:custGeom>
              <a:avLst/>
              <a:gdLst>
                <a:gd name="T0" fmla="*/ 505 w 577"/>
                <a:gd name="T1" fmla="*/ 124 h 124"/>
                <a:gd name="T2" fmla="*/ 521 w 577"/>
                <a:gd name="T3" fmla="*/ 122 h 124"/>
                <a:gd name="T4" fmla="*/ 536 w 577"/>
                <a:gd name="T5" fmla="*/ 118 h 124"/>
                <a:gd name="T6" fmla="*/ 550 w 577"/>
                <a:gd name="T7" fmla="*/ 111 h 124"/>
                <a:gd name="T8" fmla="*/ 561 w 577"/>
                <a:gd name="T9" fmla="*/ 100 h 124"/>
                <a:gd name="T10" fmla="*/ 570 w 577"/>
                <a:gd name="T11" fmla="*/ 89 h 124"/>
                <a:gd name="T12" fmla="*/ 575 w 577"/>
                <a:gd name="T13" fmla="*/ 76 h 124"/>
                <a:gd name="T14" fmla="*/ 577 w 577"/>
                <a:gd name="T15" fmla="*/ 62 h 124"/>
                <a:gd name="T16" fmla="*/ 575 w 577"/>
                <a:gd name="T17" fmla="*/ 48 h 124"/>
                <a:gd name="T18" fmla="*/ 570 w 577"/>
                <a:gd name="T19" fmla="*/ 35 h 124"/>
                <a:gd name="T20" fmla="*/ 561 w 577"/>
                <a:gd name="T21" fmla="*/ 23 h 124"/>
                <a:gd name="T22" fmla="*/ 550 w 577"/>
                <a:gd name="T23" fmla="*/ 13 h 124"/>
                <a:gd name="T24" fmla="*/ 536 w 577"/>
                <a:gd name="T25" fmla="*/ 6 h 124"/>
                <a:gd name="T26" fmla="*/ 521 w 577"/>
                <a:gd name="T27" fmla="*/ 1 h 124"/>
                <a:gd name="T28" fmla="*/ 505 w 577"/>
                <a:gd name="T29" fmla="*/ 0 h 124"/>
                <a:gd name="T30" fmla="*/ 72 w 577"/>
                <a:gd name="T31" fmla="*/ 0 h 124"/>
                <a:gd name="T32" fmla="*/ 56 w 577"/>
                <a:gd name="T33" fmla="*/ 1 h 124"/>
                <a:gd name="T34" fmla="*/ 41 w 577"/>
                <a:gd name="T35" fmla="*/ 6 h 124"/>
                <a:gd name="T36" fmla="*/ 28 w 577"/>
                <a:gd name="T37" fmla="*/ 13 h 124"/>
                <a:gd name="T38" fmla="*/ 15 w 577"/>
                <a:gd name="T39" fmla="*/ 23 h 124"/>
                <a:gd name="T40" fmla="*/ 8 w 577"/>
                <a:gd name="T41" fmla="*/ 35 h 124"/>
                <a:gd name="T42" fmla="*/ 2 w 577"/>
                <a:gd name="T43" fmla="*/ 48 h 124"/>
                <a:gd name="T44" fmla="*/ 0 w 577"/>
                <a:gd name="T45" fmla="*/ 62 h 124"/>
                <a:gd name="T46" fmla="*/ 2 w 577"/>
                <a:gd name="T47" fmla="*/ 76 h 124"/>
                <a:gd name="T48" fmla="*/ 8 w 577"/>
                <a:gd name="T49" fmla="*/ 89 h 124"/>
                <a:gd name="T50" fmla="*/ 15 w 577"/>
                <a:gd name="T51" fmla="*/ 100 h 124"/>
                <a:gd name="T52" fmla="*/ 28 w 577"/>
                <a:gd name="T53" fmla="*/ 111 h 124"/>
                <a:gd name="T54" fmla="*/ 41 w 577"/>
                <a:gd name="T55" fmla="*/ 118 h 124"/>
                <a:gd name="T56" fmla="*/ 56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21014" name="Rectangle 136"/>
            <p:cNvSpPr>
              <a:spLocks noChangeArrowheads="1"/>
            </p:cNvSpPr>
            <p:nvPr/>
          </p:nvSpPr>
          <p:spPr bwMode="auto">
            <a:xfrm>
              <a:off x="755" y="171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5" name="Freeform 137"/>
            <p:cNvSpPr>
              <a:spLocks/>
            </p:cNvSpPr>
            <p:nvPr/>
          </p:nvSpPr>
          <p:spPr bwMode="auto">
            <a:xfrm>
              <a:off x="620" y="1664"/>
              <a:ext cx="578" cy="125"/>
            </a:xfrm>
            <a:custGeom>
              <a:avLst/>
              <a:gdLst>
                <a:gd name="T0" fmla="*/ 505 w 578"/>
                <a:gd name="T1" fmla="*/ 125 h 125"/>
                <a:gd name="T2" fmla="*/ 521 w 578"/>
                <a:gd name="T3" fmla="*/ 124 h 125"/>
                <a:gd name="T4" fmla="*/ 536 w 578"/>
                <a:gd name="T5" fmla="*/ 119 h 125"/>
                <a:gd name="T6" fmla="*/ 550 w 578"/>
                <a:gd name="T7" fmla="*/ 111 h 125"/>
                <a:gd name="T8" fmla="*/ 562 w 578"/>
                <a:gd name="T9" fmla="*/ 102 h 125"/>
                <a:gd name="T10" fmla="*/ 570 w 578"/>
                <a:gd name="T11" fmla="*/ 89 h 125"/>
                <a:gd name="T12" fmla="*/ 575 w 578"/>
                <a:gd name="T13" fmla="*/ 77 h 125"/>
                <a:gd name="T14" fmla="*/ 578 w 578"/>
                <a:gd name="T15" fmla="*/ 62 h 125"/>
                <a:gd name="T16" fmla="*/ 575 w 578"/>
                <a:gd name="T17" fmla="*/ 49 h 125"/>
                <a:gd name="T18" fmla="*/ 570 w 578"/>
                <a:gd name="T19" fmla="*/ 36 h 125"/>
                <a:gd name="T20" fmla="*/ 562 w 578"/>
                <a:gd name="T21" fmla="*/ 24 h 125"/>
                <a:gd name="T22" fmla="*/ 550 w 578"/>
                <a:gd name="T23" fmla="*/ 14 h 125"/>
                <a:gd name="T24" fmla="*/ 536 w 578"/>
                <a:gd name="T25" fmla="*/ 7 h 125"/>
                <a:gd name="T26" fmla="*/ 521 w 578"/>
                <a:gd name="T27" fmla="*/ 2 h 125"/>
                <a:gd name="T28" fmla="*/ 505 w 578"/>
                <a:gd name="T29" fmla="*/ 0 h 125"/>
                <a:gd name="T30" fmla="*/ 73 w 578"/>
                <a:gd name="T31" fmla="*/ 0 h 125"/>
                <a:gd name="T32" fmla="*/ 56 w 578"/>
                <a:gd name="T33" fmla="*/ 2 h 125"/>
                <a:gd name="T34" fmla="*/ 41 w 578"/>
                <a:gd name="T35" fmla="*/ 7 h 125"/>
                <a:gd name="T36" fmla="*/ 27 w 578"/>
                <a:gd name="T37" fmla="*/ 14 h 125"/>
                <a:gd name="T38" fmla="*/ 16 w 578"/>
                <a:gd name="T39" fmla="*/ 24 h 125"/>
                <a:gd name="T40" fmla="*/ 7 w 578"/>
                <a:gd name="T41" fmla="*/ 36 h 125"/>
                <a:gd name="T42" fmla="*/ 2 w 578"/>
                <a:gd name="T43" fmla="*/ 49 h 125"/>
                <a:gd name="T44" fmla="*/ 0 w 578"/>
                <a:gd name="T45" fmla="*/ 62 h 125"/>
                <a:gd name="T46" fmla="*/ 2 w 578"/>
                <a:gd name="T47" fmla="*/ 77 h 125"/>
                <a:gd name="T48" fmla="*/ 7 w 578"/>
                <a:gd name="T49" fmla="*/ 89 h 125"/>
                <a:gd name="T50" fmla="*/ 16 w 578"/>
                <a:gd name="T51" fmla="*/ 102 h 125"/>
                <a:gd name="T52" fmla="*/ 27 w 578"/>
                <a:gd name="T53" fmla="*/ 111 h 125"/>
                <a:gd name="T54" fmla="*/ 41 w 578"/>
                <a:gd name="T55" fmla="*/ 119 h 125"/>
                <a:gd name="T56" fmla="*/ 56 w 578"/>
                <a:gd name="T57" fmla="*/ 124 h 125"/>
                <a:gd name="T58" fmla="*/ 73 w 578"/>
                <a:gd name="T59" fmla="*/ 125 h 125"/>
                <a:gd name="T60" fmla="*/ 505 w 578"/>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21016" name="Rectangle 138"/>
            <p:cNvSpPr>
              <a:spLocks noChangeArrowheads="1"/>
            </p:cNvSpPr>
            <p:nvPr/>
          </p:nvSpPr>
          <p:spPr bwMode="auto">
            <a:xfrm>
              <a:off x="720" y="1669"/>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017" name="Line 139"/>
            <p:cNvSpPr>
              <a:spLocks noChangeShapeType="1"/>
            </p:cNvSpPr>
            <p:nvPr/>
          </p:nvSpPr>
          <p:spPr bwMode="auto">
            <a:xfrm>
              <a:off x="135" y="2060"/>
              <a:ext cx="120" cy="1"/>
            </a:xfrm>
            <a:prstGeom prst="line">
              <a:avLst/>
            </a:prstGeom>
            <a:noFill/>
            <a:ln w="17463">
              <a:solidFill>
                <a:srgbClr val="000000"/>
              </a:solidFill>
              <a:round/>
              <a:headEnd/>
              <a:tailEnd/>
            </a:ln>
          </p:spPr>
          <p:txBody>
            <a:bodyPr/>
            <a:lstStyle/>
            <a:p>
              <a:endParaRPr lang="nl-NL"/>
            </a:p>
          </p:txBody>
        </p:sp>
        <p:sp>
          <p:nvSpPr>
            <p:cNvPr id="121018" name="Freeform 140"/>
            <p:cNvSpPr>
              <a:spLocks/>
            </p:cNvSpPr>
            <p:nvPr/>
          </p:nvSpPr>
          <p:spPr bwMode="auto">
            <a:xfrm>
              <a:off x="1328" y="2399"/>
              <a:ext cx="1155" cy="226"/>
            </a:xfrm>
            <a:custGeom>
              <a:avLst/>
              <a:gdLst>
                <a:gd name="T0" fmla="*/ 1023 w 1155"/>
                <a:gd name="T1" fmla="*/ 226 h 226"/>
                <a:gd name="T2" fmla="*/ 1046 w 1155"/>
                <a:gd name="T3" fmla="*/ 225 h 226"/>
                <a:gd name="T4" fmla="*/ 1068 w 1155"/>
                <a:gd name="T5" fmla="*/ 219 h 226"/>
                <a:gd name="T6" fmla="*/ 1088 w 1155"/>
                <a:gd name="T7" fmla="*/ 211 h 226"/>
                <a:gd name="T8" fmla="*/ 1107 w 1155"/>
                <a:gd name="T9" fmla="*/ 200 h 226"/>
                <a:gd name="T10" fmla="*/ 1124 w 1155"/>
                <a:gd name="T11" fmla="*/ 185 h 226"/>
                <a:gd name="T12" fmla="*/ 1137 w 1155"/>
                <a:gd name="T13" fmla="*/ 169 h 226"/>
                <a:gd name="T14" fmla="*/ 1146 w 1155"/>
                <a:gd name="T15" fmla="*/ 152 h 226"/>
                <a:gd name="T16" fmla="*/ 1152 w 1155"/>
                <a:gd name="T17" fmla="*/ 133 h 226"/>
                <a:gd name="T18" fmla="*/ 1155 w 1155"/>
                <a:gd name="T19" fmla="*/ 113 h 226"/>
                <a:gd name="T20" fmla="*/ 1155 w 1155"/>
                <a:gd name="T21" fmla="*/ 113 h 226"/>
                <a:gd name="T22" fmla="*/ 1152 w 1155"/>
                <a:gd name="T23" fmla="*/ 94 h 226"/>
                <a:gd name="T24" fmla="*/ 1146 w 1155"/>
                <a:gd name="T25" fmla="*/ 74 h 226"/>
                <a:gd name="T26" fmla="*/ 1137 w 1155"/>
                <a:gd name="T27" fmla="*/ 56 h 226"/>
                <a:gd name="T28" fmla="*/ 1124 w 1155"/>
                <a:gd name="T29" fmla="*/ 40 h 226"/>
                <a:gd name="T30" fmla="*/ 1107 w 1155"/>
                <a:gd name="T31" fmla="*/ 27 h 226"/>
                <a:gd name="T32" fmla="*/ 1088 w 1155"/>
                <a:gd name="T33" fmla="*/ 15 h 226"/>
                <a:gd name="T34" fmla="*/ 1068 w 1155"/>
                <a:gd name="T35" fmla="*/ 7 h 226"/>
                <a:gd name="T36" fmla="*/ 1046 w 1155"/>
                <a:gd name="T37" fmla="*/ 2 h 226"/>
                <a:gd name="T38" fmla="*/ 1023 w 1155"/>
                <a:gd name="T39" fmla="*/ 0 h 226"/>
                <a:gd name="T40" fmla="*/ 131 w 1155"/>
                <a:gd name="T41" fmla="*/ 0 h 226"/>
                <a:gd name="T42" fmla="*/ 108 w 1155"/>
                <a:gd name="T43" fmla="*/ 2 h 226"/>
                <a:gd name="T44" fmla="*/ 87 w 1155"/>
                <a:gd name="T45" fmla="*/ 7 h 226"/>
                <a:gd name="T46" fmla="*/ 66 w 1155"/>
                <a:gd name="T47" fmla="*/ 15 h 226"/>
                <a:gd name="T48" fmla="*/ 47 w 1155"/>
                <a:gd name="T49" fmla="*/ 27 h 226"/>
                <a:gd name="T50" fmla="*/ 30 w 1155"/>
                <a:gd name="T51" fmla="*/ 40 h 226"/>
                <a:gd name="T52" fmla="*/ 18 w 1155"/>
                <a:gd name="T53" fmla="*/ 56 h 226"/>
                <a:gd name="T54" fmla="*/ 8 w 1155"/>
                <a:gd name="T55" fmla="*/ 74 h 226"/>
                <a:gd name="T56" fmla="*/ 3 w 1155"/>
                <a:gd name="T57" fmla="*/ 94 h 226"/>
                <a:gd name="T58" fmla="*/ 0 w 1155"/>
                <a:gd name="T59" fmla="*/ 113 h 226"/>
                <a:gd name="T60" fmla="*/ 0 w 1155"/>
                <a:gd name="T61" fmla="*/ 113 h 226"/>
                <a:gd name="T62" fmla="*/ 3 w 1155"/>
                <a:gd name="T63" fmla="*/ 133 h 226"/>
                <a:gd name="T64" fmla="*/ 8 w 1155"/>
                <a:gd name="T65" fmla="*/ 152 h 226"/>
                <a:gd name="T66" fmla="*/ 18 w 1155"/>
                <a:gd name="T67" fmla="*/ 169 h 226"/>
                <a:gd name="T68" fmla="*/ 30 w 1155"/>
                <a:gd name="T69" fmla="*/ 185 h 226"/>
                <a:gd name="T70" fmla="*/ 47 w 1155"/>
                <a:gd name="T71" fmla="*/ 200 h 226"/>
                <a:gd name="T72" fmla="*/ 66 w 1155"/>
                <a:gd name="T73" fmla="*/ 211 h 226"/>
                <a:gd name="T74" fmla="*/ 87 w 1155"/>
                <a:gd name="T75" fmla="*/ 219 h 226"/>
                <a:gd name="T76" fmla="*/ 108 w 1155"/>
                <a:gd name="T77" fmla="*/ 225 h 226"/>
                <a:gd name="T78" fmla="*/ 131 w 1155"/>
                <a:gd name="T79" fmla="*/ 226 h 226"/>
                <a:gd name="T80" fmla="*/ 1023 w 1155"/>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21019" name="Rectangle 141"/>
            <p:cNvSpPr>
              <a:spLocks noChangeArrowheads="1"/>
            </p:cNvSpPr>
            <p:nvPr/>
          </p:nvSpPr>
          <p:spPr bwMode="auto">
            <a:xfrm>
              <a:off x="1789" y="2426"/>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020" name="Rectangle 142"/>
            <p:cNvSpPr>
              <a:spLocks noChangeArrowheads="1"/>
            </p:cNvSpPr>
            <p:nvPr/>
          </p:nvSpPr>
          <p:spPr bwMode="auto">
            <a:xfrm>
              <a:off x="717" y="2115"/>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021" name="Rectangle 143"/>
            <p:cNvSpPr>
              <a:spLocks noChangeArrowheads="1"/>
            </p:cNvSpPr>
            <p:nvPr/>
          </p:nvSpPr>
          <p:spPr bwMode="auto">
            <a:xfrm>
              <a:off x="1701" y="1547"/>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21022" name="Rectangle 144"/>
            <p:cNvSpPr>
              <a:spLocks noChangeArrowheads="1"/>
            </p:cNvSpPr>
            <p:nvPr/>
          </p:nvSpPr>
          <p:spPr bwMode="auto">
            <a:xfrm>
              <a:off x="196" y="702"/>
              <a:ext cx="2361" cy="1966"/>
            </a:xfrm>
            <a:prstGeom prst="rect">
              <a:avLst/>
            </a:prstGeom>
            <a:solidFill>
              <a:srgbClr val="FFCC66"/>
            </a:solidFill>
            <a:ln w="3175">
              <a:solidFill>
                <a:srgbClr val="000000"/>
              </a:solidFill>
              <a:miter lim="800000"/>
              <a:headEnd/>
              <a:tailEnd/>
            </a:ln>
          </p:spPr>
          <p:txBody>
            <a:bodyPr/>
            <a:lstStyle/>
            <a:p>
              <a:endParaRPr lang="nl-NL"/>
            </a:p>
          </p:txBody>
        </p:sp>
        <p:sp>
          <p:nvSpPr>
            <p:cNvPr id="121023" name="Rectangle 145"/>
            <p:cNvSpPr>
              <a:spLocks noChangeArrowheads="1"/>
            </p:cNvSpPr>
            <p:nvPr/>
          </p:nvSpPr>
          <p:spPr bwMode="auto">
            <a:xfrm>
              <a:off x="300" y="2503"/>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1024" name="Rectangle 146"/>
            <p:cNvSpPr>
              <a:spLocks noChangeArrowheads="1"/>
            </p:cNvSpPr>
            <p:nvPr/>
          </p:nvSpPr>
          <p:spPr bwMode="auto">
            <a:xfrm>
              <a:off x="244" y="769"/>
              <a:ext cx="2273" cy="1605"/>
            </a:xfrm>
            <a:prstGeom prst="rect">
              <a:avLst/>
            </a:prstGeom>
            <a:solidFill>
              <a:srgbClr val="EAEAEA"/>
            </a:solidFill>
            <a:ln w="3175">
              <a:solidFill>
                <a:srgbClr val="000000"/>
              </a:solidFill>
              <a:miter lim="800000"/>
              <a:headEnd/>
              <a:tailEnd/>
            </a:ln>
          </p:spPr>
          <p:txBody>
            <a:bodyPr/>
            <a:lstStyle/>
            <a:p>
              <a:endParaRPr lang="nl-NL"/>
            </a:p>
          </p:txBody>
        </p:sp>
        <p:sp>
          <p:nvSpPr>
            <p:cNvPr id="121025" name="Rectangle 147"/>
            <p:cNvSpPr>
              <a:spLocks noChangeArrowheads="1"/>
            </p:cNvSpPr>
            <p:nvPr/>
          </p:nvSpPr>
          <p:spPr bwMode="auto">
            <a:xfrm>
              <a:off x="1218" y="2209"/>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1026" name="Freeform 148"/>
            <p:cNvSpPr>
              <a:spLocks/>
            </p:cNvSpPr>
            <p:nvPr/>
          </p:nvSpPr>
          <p:spPr bwMode="auto">
            <a:xfrm>
              <a:off x="2648" y="1186"/>
              <a:ext cx="69" cy="116"/>
            </a:xfrm>
            <a:custGeom>
              <a:avLst/>
              <a:gdLst>
                <a:gd name="T0" fmla="*/ 69 w 69"/>
                <a:gd name="T1" fmla="*/ 104 h 116"/>
                <a:gd name="T2" fmla="*/ 69 w 69"/>
                <a:gd name="T3" fmla="*/ 99 h 116"/>
                <a:gd name="T4" fmla="*/ 68 w 69"/>
                <a:gd name="T5" fmla="*/ 94 h 116"/>
                <a:gd name="T6" fmla="*/ 64 w 69"/>
                <a:gd name="T7" fmla="*/ 90 h 116"/>
                <a:gd name="T8" fmla="*/ 60 w 69"/>
                <a:gd name="T9" fmla="*/ 88 h 116"/>
                <a:gd name="T10" fmla="*/ 49 w 69"/>
                <a:gd name="T11" fmla="*/ 84 h 116"/>
                <a:gd name="T12" fmla="*/ 40 w 69"/>
                <a:gd name="T13" fmla="*/ 77 h 116"/>
                <a:gd name="T14" fmla="*/ 36 w 69"/>
                <a:gd name="T15" fmla="*/ 68 h 116"/>
                <a:gd name="T16" fmla="*/ 33 w 69"/>
                <a:gd name="T17" fmla="*/ 58 h 116"/>
                <a:gd name="T18" fmla="*/ 36 w 69"/>
                <a:gd name="T19" fmla="*/ 48 h 116"/>
                <a:gd name="T20" fmla="*/ 40 w 69"/>
                <a:gd name="T21" fmla="*/ 39 h 116"/>
                <a:gd name="T22" fmla="*/ 49 w 69"/>
                <a:gd name="T23" fmla="*/ 33 h 116"/>
                <a:gd name="T24" fmla="*/ 60 w 69"/>
                <a:gd name="T25" fmla="*/ 28 h 116"/>
                <a:gd name="T26" fmla="*/ 64 w 69"/>
                <a:gd name="T27" fmla="*/ 26 h 116"/>
                <a:gd name="T28" fmla="*/ 68 w 69"/>
                <a:gd name="T29" fmla="*/ 22 h 116"/>
                <a:gd name="T30" fmla="*/ 69 w 69"/>
                <a:gd name="T31" fmla="*/ 17 h 116"/>
                <a:gd name="T32" fmla="*/ 69 w 69"/>
                <a:gd name="T33" fmla="*/ 12 h 116"/>
                <a:gd name="T34" fmla="*/ 68 w 69"/>
                <a:gd name="T35" fmla="*/ 7 h 116"/>
                <a:gd name="T36" fmla="*/ 64 w 69"/>
                <a:gd name="T37" fmla="*/ 3 h 116"/>
                <a:gd name="T38" fmla="*/ 59 w 69"/>
                <a:gd name="T39" fmla="*/ 0 h 116"/>
                <a:gd name="T40" fmla="*/ 53 w 69"/>
                <a:gd name="T41" fmla="*/ 0 h 116"/>
                <a:gd name="T42" fmla="*/ 39 w 69"/>
                <a:gd name="T43" fmla="*/ 5 h 116"/>
                <a:gd name="T44" fmla="*/ 26 w 69"/>
                <a:gd name="T45" fmla="*/ 12 h 116"/>
                <a:gd name="T46" fmla="*/ 16 w 69"/>
                <a:gd name="T47" fmla="*/ 21 h 116"/>
                <a:gd name="T48" fmla="*/ 7 w 69"/>
                <a:gd name="T49" fmla="*/ 33 h 116"/>
                <a:gd name="T50" fmla="*/ 2 w 69"/>
                <a:gd name="T51" fmla="*/ 45 h 116"/>
                <a:gd name="T52" fmla="*/ 0 w 69"/>
                <a:gd name="T53" fmla="*/ 58 h 116"/>
                <a:gd name="T54" fmla="*/ 2 w 69"/>
                <a:gd name="T55" fmla="*/ 71 h 116"/>
                <a:gd name="T56" fmla="*/ 7 w 69"/>
                <a:gd name="T57" fmla="*/ 83 h 116"/>
                <a:gd name="T58" fmla="*/ 16 w 69"/>
                <a:gd name="T59" fmla="*/ 95 h 116"/>
                <a:gd name="T60" fmla="*/ 26 w 69"/>
                <a:gd name="T61" fmla="*/ 104 h 116"/>
                <a:gd name="T62" fmla="*/ 39 w 69"/>
                <a:gd name="T63" fmla="*/ 111 h 116"/>
                <a:gd name="T64" fmla="*/ 53 w 69"/>
                <a:gd name="T65" fmla="*/ 116 h 116"/>
                <a:gd name="T66" fmla="*/ 59 w 69"/>
                <a:gd name="T67" fmla="*/ 116 h 116"/>
                <a:gd name="T68" fmla="*/ 64 w 69"/>
                <a:gd name="T69" fmla="*/ 114 h 116"/>
                <a:gd name="T70" fmla="*/ 68 w 69"/>
                <a:gd name="T71" fmla="*/ 110 h 116"/>
                <a:gd name="T72" fmla="*/ 69 w 69"/>
                <a:gd name="T73" fmla="*/ 104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21027" name="Freeform 149"/>
            <p:cNvSpPr>
              <a:spLocks/>
            </p:cNvSpPr>
            <p:nvPr/>
          </p:nvSpPr>
          <p:spPr bwMode="auto">
            <a:xfrm>
              <a:off x="13" y="945"/>
              <a:ext cx="66" cy="56"/>
            </a:xfrm>
            <a:custGeom>
              <a:avLst/>
              <a:gdLst>
                <a:gd name="T0" fmla="*/ 0 w 66"/>
                <a:gd name="T1" fmla="*/ 28 h 56"/>
                <a:gd name="T2" fmla="*/ 1 w 66"/>
                <a:gd name="T3" fmla="*/ 18 h 56"/>
                <a:gd name="T4" fmla="*/ 8 w 66"/>
                <a:gd name="T5" fmla="*/ 10 h 56"/>
                <a:gd name="T6" fmla="*/ 16 w 66"/>
                <a:gd name="T7" fmla="*/ 4 h 56"/>
                <a:gd name="T8" fmla="*/ 27 w 66"/>
                <a:gd name="T9" fmla="*/ 0 h 56"/>
                <a:gd name="T10" fmla="*/ 38 w 66"/>
                <a:gd name="T11" fmla="*/ 0 h 56"/>
                <a:gd name="T12" fmla="*/ 49 w 66"/>
                <a:gd name="T13" fmla="*/ 4 h 56"/>
                <a:gd name="T14" fmla="*/ 58 w 66"/>
                <a:gd name="T15" fmla="*/ 10 h 56"/>
                <a:gd name="T16" fmla="*/ 64 w 66"/>
                <a:gd name="T17" fmla="*/ 18 h 56"/>
                <a:gd name="T18" fmla="*/ 66 w 66"/>
                <a:gd name="T19" fmla="*/ 28 h 56"/>
                <a:gd name="T20" fmla="*/ 64 w 66"/>
                <a:gd name="T21" fmla="*/ 37 h 56"/>
                <a:gd name="T22" fmla="*/ 58 w 66"/>
                <a:gd name="T23" fmla="*/ 46 h 56"/>
                <a:gd name="T24" fmla="*/ 49 w 66"/>
                <a:gd name="T25" fmla="*/ 53 h 56"/>
                <a:gd name="T26" fmla="*/ 38 w 66"/>
                <a:gd name="T27" fmla="*/ 56 h 56"/>
                <a:gd name="T28" fmla="*/ 27 w 66"/>
                <a:gd name="T29" fmla="*/ 56 h 56"/>
                <a:gd name="T30" fmla="*/ 16 w 66"/>
                <a:gd name="T31" fmla="*/ 53 h 56"/>
                <a:gd name="T32" fmla="*/ 8 w 66"/>
                <a:gd name="T33" fmla="*/ 46 h 56"/>
                <a:gd name="T34" fmla="*/ 1 w 66"/>
                <a:gd name="T35" fmla="*/ 37 h 56"/>
                <a:gd name="T36" fmla="*/ 0 w 66"/>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28" name="Freeform 150"/>
            <p:cNvSpPr>
              <a:spLocks/>
            </p:cNvSpPr>
            <p:nvPr/>
          </p:nvSpPr>
          <p:spPr bwMode="auto">
            <a:xfrm>
              <a:off x="20" y="1560"/>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29" name="Freeform 151"/>
            <p:cNvSpPr>
              <a:spLocks/>
            </p:cNvSpPr>
            <p:nvPr/>
          </p:nvSpPr>
          <p:spPr bwMode="auto">
            <a:xfrm>
              <a:off x="2648" y="1696"/>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1030" name="Rectangle 152"/>
            <p:cNvSpPr>
              <a:spLocks noChangeArrowheads="1"/>
            </p:cNvSpPr>
            <p:nvPr/>
          </p:nvSpPr>
          <p:spPr bwMode="auto">
            <a:xfrm>
              <a:off x="26" y="2035"/>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1031" name="Rectangle 153"/>
            <p:cNvSpPr>
              <a:spLocks noChangeArrowheads="1"/>
            </p:cNvSpPr>
            <p:nvPr/>
          </p:nvSpPr>
          <p:spPr bwMode="auto">
            <a:xfrm>
              <a:off x="1599" y="815"/>
              <a:ext cx="787" cy="1017"/>
            </a:xfrm>
            <a:prstGeom prst="rect">
              <a:avLst/>
            </a:prstGeom>
            <a:solidFill>
              <a:srgbClr val="FFFF66"/>
            </a:solidFill>
            <a:ln w="3175">
              <a:solidFill>
                <a:srgbClr val="000000"/>
              </a:solidFill>
              <a:miter lim="800000"/>
              <a:headEnd/>
              <a:tailEnd/>
            </a:ln>
          </p:spPr>
          <p:txBody>
            <a:bodyPr/>
            <a:lstStyle/>
            <a:p>
              <a:endParaRPr lang="nl-NL"/>
            </a:p>
          </p:txBody>
        </p:sp>
        <p:sp>
          <p:nvSpPr>
            <p:cNvPr id="121032" name="Rectangle 154"/>
            <p:cNvSpPr>
              <a:spLocks noChangeArrowheads="1"/>
            </p:cNvSpPr>
            <p:nvPr/>
          </p:nvSpPr>
          <p:spPr bwMode="auto">
            <a:xfrm>
              <a:off x="1753" y="1148"/>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1033" name="Rectangle 155"/>
            <p:cNvSpPr>
              <a:spLocks noChangeArrowheads="1"/>
            </p:cNvSpPr>
            <p:nvPr/>
          </p:nvSpPr>
          <p:spPr bwMode="auto">
            <a:xfrm>
              <a:off x="1835" y="1263"/>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1034" name="Rectangle 156"/>
            <p:cNvSpPr>
              <a:spLocks noChangeArrowheads="1"/>
            </p:cNvSpPr>
            <p:nvPr/>
          </p:nvSpPr>
          <p:spPr bwMode="auto">
            <a:xfrm>
              <a:off x="1841" y="137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1035" name="Rectangle 157"/>
            <p:cNvSpPr>
              <a:spLocks noChangeArrowheads="1"/>
            </p:cNvSpPr>
            <p:nvPr/>
          </p:nvSpPr>
          <p:spPr bwMode="auto">
            <a:xfrm>
              <a:off x="1599" y="1832"/>
              <a:ext cx="787" cy="338"/>
            </a:xfrm>
            <a:prstGeom prst="rect">
              <a:avLst/>
            </a:prstGeom>
            <a:solidFill>
              <a:srgbClr val="FFFF99"/>
            </a:solidFill>
            <a:ln w="3175">
              <a:solidFill>
                <a:srgbClr val="000000"/>
              </a:solidFill>
              <a:miter lim="800000"/>
              <a:headEnd/>
              <a:tailEnd/>
            </a:ln>
          </p:spPr>
          <p:txBody>
            <a:bodyPr/>
            <a:lstStyle/>
            <a:p>
              <a:endParaRPr lang="nl-NL"/>
            </a:p>
          </p:txBody>
        </p:sp>
        <p:sp>
          <p:nvSpPr>
            <p:cNvPr id="121036" name="Rectangle 158"/>
            <p:cNvSpPr>
              <a:spLocks noChangeArrowheads="1"/>
            </p:cNvSpPr>
            <p:nvPr/>
          </p:nvSpPr>
          <p:spPr bwMode="auto">
            <a:xfrm>
              <a:off x="1732" y="1941"/>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1037" name="Freeform 159"/>
            <p:cNvSpPr>
              <a:spLocks/>
            </p:cNvSpPr>
            <p:nvPr/>
          </p:nvSpPr>
          <p:spPr bwMode="auto">
            <a:xfrm>
              <a:off x="2648" y="1560"/>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8" name="Freeform 160"/>
            <p:cNvSpPr>
              <a:spLocks/>
            </p:cNvSpPr>
            <p:nvPr/>
          </p:nvSpPr>
          <p:spPr bwMode="auto">
            <a:xfrm>
              <a:off x="2648" y="1425"/>
              <a:ext cx="106" cy="90"/>
            </a:xfrm>
            <a:custGeom>
              <a:avLst/>
              <a:gdLst>
                <a:gd name="T0" fmla="*/ 0 w 106"/>
                <a:gd name="T1" fmla="*/ 0 h 90"/>
                <a:gd name="T2" fmla="*/ 0 w 106"/>
                <a:gd name="T3" fmla="*/ 90 h 90"/>
                <a:gd name="T4" fmla="*/ 79 w 106"/>
                <a:gd name="T5" fmla="*/ 90 h 90"/>
                <a:gd name="T6" fmla="*/ 106 w 106"/>
                <a:gd name="T7" fmla="*/ 45 h 90"/>
                <a:gd name="T8" fmla="*/ 79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9" name="Freeform 161"/>
            <p:cNvSpPr>
              <a:spLocks/>
            </p:cNvSpPr>
            <p:nvPr/>
          </p:nvSpPr>
          <p:spPr bwMode="auto">
            <a:xfrm>
              <a:off x="2648" y="1048"/>
              <a:ext cx="69" cy="115"/>
            </a:xfrm>
            <a:custGeom>
              <a:avLst/>
              <a:gdLst>
                <a:gd name="T0" fmla="*/ 69 w 69"/>
                <a:gd name="T1" fmla="*/ 105 h 115"/>
                <a:gd name="T2" fmla="*/ 69 w 69"/>
                <a:gd name="T3" fmla="*/ 99 h 115"/>
                <a:gd name="T4" fmla="*/ 68 w 69"/>
                <a:gd name="T5" fmla="*/ 94 h 115"/>
                <a:gd name="T6" fmla="*/ 64 w 69"/>
                <a:gd name="T7" fmla="*/ 90 h 115"/>
                <a:gd name="T8" fmla="*/ 60 w 69"/>
                <a:gd name="T9" fmla="*/ 87 h 115"/>
                <a:gd name="T10" fmla="*/ 49 w 69"/>
                <a:gd name="T11" fmla="*/ 84 h 115"/>
                <a:gd name="T12" fmla="*/ 40 w 69"/>
                <a:gd name="T13" fmla="*/ 77 h 115"/>
                <a:gd name="T14" fmla="*/ 36 w 69"/>
                <a:gd name="T15" fmla="*/ 67 h 115"/>
                <a:gd name="T16" fmla="*/ 33 w 69"/>
                <a:gd name="T17" fmla="*/ 58 h 115"/>
                <a:gd name="T18" fmla="*/ 36 w 69"/>
                <a:gd name="T19" fmla="*/ 48 h 115"/>
                <a:gd name="T20" fmla="*/ 40 w 69"/>
                <a:gd name="T21" fmla="*/ 39 h 115"/>
                <a:gd name="T22" fmla="*/ 49 w 69"/>
                <a:gd name="T23" fmla="*/ 32 h 115"/>
                <a:gd name="T24" fmla="*/ 60 w 69"/>
                <a:gd name="T25" fmla="*/ 28 h 115"/>
                <a:gd name="T26" fmla="*/ 64 w 69"/>
                <a:gd name="T27" fmla="*/ 25 h 115"/>
                <a:gd name="T28" fmla="*/ 68 w 69"/>
                <a:gd name="T29" fmla="*/ 21 h 115"/>
                <a:gd name="T30" fmla="*/ 69 w 69"/>
                <a:gd name="T31" fmla="*/ 17 h 115"/>
                <a:gd name="T32" fmla="*/ 69 w 69"/>
                <a:gd name="T33" fmla="*/ 11 h 115"/>
                <a:gd name="T34" fmla="*/ 68 w 69"/>
                <a:gd name="T35" fmla="*/ 6 h 115"/>
                <a:gd name="T36" fmla="*/ 64 w 69"/>
                <a:gd name="T37" fmla="*/ 2 h 115"/>
                <a:gd name="T38" fmla="*/ 59 w 69"/>
                <a:gd name="T39" fmla="*/ 0 h 115"/>
                <a:gd name="T40" fmla="*/ 53 w 69"/>
                <a:gd name="T41" fmla="*/ 0 h 115"/>
                <a:gd name="T42" fmla="*/ 39 w 69"/>
                <a:gd name="T43" fmla="*/ 4 h 115"/>
                <a:gd name="T44" fmla="*/ 26 w 69"/>
                <a:gd name="T45" fmla="*/ 12 h 115"/>
                <a:gd name="T46" fmla="*/ 16 w 69"/>
                <a:gd name="T47" fmla="*/ 21 h 115"/>
                <a:gd name="T48" fmla="*/ 7 w 69"/>
                <a:gd name="T49" fmla="*/ 32 h 115"/>
                <a:gd name="T50" fmla="*/ 2 w 69"/>
                <a:gd name="T51" fmla="*/ 44 h 115"/>
                <a:gd name="T52" fmla="*/ 0 w 69"/>
                <a:gd name="T53" fmla="*/ 58 h 115"/>
                <a:gd name="T54" fmla="*/ 2 w 69"/>
                <a:gd name="T55" fmla="*/ 71 h 115"/>
                <a:gd name="T56" fmla="*/ 7 w 69"/>
                <a:gd name="T57" fmla="*/ 84 h 115"/>
                <a:gd name="T58" fmla="*/ 16 w 69"/>
                <a:gd name="T59" fmla="*/ 94 h 115"/>
                <a:gd name="T60" fmla="*/ 26 w 69"/>
                <a:gd name="T61" fmla="*/ 104 h 115"/>
                <a:gd name="T62" fmla="*/ 39 w 69"/>
                <a:gd name="T63" fmla="*/ 111 h 115"/>
                <a:gd name="T64" fmla="*/ 53 w 69"/>
                <a:gd name="T65" fmla="*/ 115 h 115"/>
                <a:gd name="T66" fmla="*/ 59 w 69"/>
                <a:gd name="T67" fmla="*/ 115 h 115"/>
                <a:gd name="T68" fmla="*/ 64 w 69"/>
                <a:gd name="T69" fmla="*/ 113 h 115"/>
                <a:gd name="T70" fmla="*/ 68 w 69"/>
                <a:gd name="T71" fmla="*/ 109 h 115"/>
                <a:gd name="T72" fmla="*/ 69 w 69"/>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1040" name="Freeform 162"/>
            <p:cNvSpPr>
              <a:spLocks/>
            </p:cNvSpPr>
            <p:nvPr/>
          </p:nvSpPr>
          <p:spPr bwMode="auto">
            <a:xfrm>
              <a:off x="2654" y="915"/>
              <a:ext cx="68" cy="115"/>
            </a:xfrm>
            <a:custGeom>
              <a:avLst/>
              <a:gdLst>
                <a:gd name="T0" fmla="*/ 68 w 68"/>
                <a:gd name="T1" fmla="*/ 105 h 115"/>
                <a:gd name="T2" fmla="*/ 68 w 68"/>
                <a:gd name="T3" fmla="*/ 99 h 115"/>
                <a:gd name="T4" fmla="*/ 67 w 68"/>
                <a:gd name="T5" fmla="*/ 94 h 115"/>
                <a:gd name="T6" fmla="*/ 64 w 68"/>
                <a:gd name="T7" fmla="*/ 90 h 115"/>
                <a:gd name="T8" fmla="*/ 58 w 68"/>
                <a:gd name="T9" fmla="*/ 87 h 115"/>
                <a:gd name="T10" fmla="*/ 48 w 68"/>
                <a:gd name="T11" fmla="*/ 84 h 115"/>
                <a:gd name="T12" fmla="*/ 40 w 68"/>
                <a:gd name="T13" fmla="*/ 77 h 115"/>
                <a:gd name="T14" fmla="*/ 34 w 68"/>
                <a:gd name="T15" fmla="*/ 68 h 115"/>
                <a:gd name="T16" fmla="*/ 32 w 68"/>
                <a:gd name="T17" fmla="*/ 58 h 115"/>
                <a:gd name="T18" fmla="*/ 34 w 68"/>
                <a:gd name="T19" fmla="*/ 48 h 115"/>
                <a:gd name="T20" fmla="*/ 40 w 68"/>
                <a:gd name="T21" fmla="*/ 39 h 115"/>
                <a:gd name="T22" fmla="*/ 48 w 68"/>
                <a:gd name="T23" fmla="*/ 32 h 115"/>
                <a:gd name="T24" fmla="*/ 58 w 68"/>
                <a:gd name="T25" fmla="*/ 28 h 115"/>
                <a:gd name="T26" fmla="*/ 64 w 68"/>
                <a:gd name="T27" fmla="*/ 25 h 115"/>
                <a:gd name="T28" fmla="*/ 67 w 68"/>
                <a:gd name="T29" fmla="*/ 21 h 115"/>
                <a:gd name="T30" fmla="*/ 68 w 68"/>
                <a:gd name="T31" fmla="*/ 17 h 115"/>
                <a:gd name="T32" fmla="*/ 68 w 68"/>
                <a:gd name="T33" fmla="*/ 11 h 115"/>
                <a:gd name="T34" fmla="*/ 67 w 68"/>
                <a:gd name="T35" fmla="*/ 6 h 115"/>
                <a:gd name="T36" fmla="*/ 63 w 68"/>
                <a:gd name="T37" fmla="*/ 2 h 115"/>
                <a:gd name="T38" fmla="*/ 57 w 68"/>
                <a:gd name="T39" fmla="*/ 0 h 115"/>
                <a:gd name="T40" fmla="*/ 52 w 68"/>
                <a:gd name="T41" fmla="*/ 0 h 115"/>
                <a:gd name="T42" fmla="*/ 37 w 68"/>
                <a:gd name="T43" fmla="*/ 5 h 115"/>
                <a:gd name="T44" fmla="*/ 25 w 68"/>
                <a:gd name="T45" fmla="*/ 12 h 115"/>
                <a:gd name="T46" fmla="*/ 14 w 68"/>
                <a:gd name="T47" fmla="*/ 21 h 115"/>
                <a:gd name="T48" fmla="*/ 6 w 68"/>
                <a:gd name="T49" fmla="*/ 32 h 115"/>
                <a:gd name="T50" fmla="*/ 1 w 68"/>
                <a:gd name="T51" fmla="*/ 44 h 115"/>
                <a:gd name="T52" fmla="*/ 0 w 68"/>
                <a:gd name="T53" fmla="*/ 58 h 115"/>
                <a:gd name="T54" fmla="*/ 1 w 68"/>
                <a:gd name="T55" fmla="*/ 71 h 115"/>
                <a:gd name="T56" fmla="*/ 6 w 68"/>
                <a:gd name="T57" fmla="*/ 84 h 115"/>
                <a:gd name="T58" fmla="*/ 14 w 68"/>
                <a:gd name="T59" fmla="*/ 94 h 115"/>
                <a:gd name="T60" fmla="*/ 25 w 68"/>
                <a:gd name="T61" fmla="*/ 104 h 115"/>
                <a:gd name="T62" fmla="*/ 37 w 68"/>
                <a:gd name="T63" fmla="*/ 111 h 115"/>
                <a:gd name="T64" fmla="*/ 52 w 68"/>
                <a:gd name="T65" fmla="*/ 115 h 115"/>
                <a:gd name="T66" fmla="*/ 57 w 68"/>
                <a:gd name="T67" fmla="*/ 115 h 115"/>
                <a:gd name="T68" fmla="*/ 63 w 68"/>
                <a:gd name="T69" fmla="*/ 113 h 115"/>
                <a:gd name="T70" fmla="*/ 67 w 68"/>
                <a:gd name="T71" fmla="*/ 109 h 115"/>
                <a:gd name="T72" fmla="*/ 68 w 68"/>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1041" name="Freeform 163"/>
            <p:cNvSpPr>
              <a:spLocks/>
            </p:cNvSpPr>
            <p:nvPr/>
          </p:nvSpPr>
          <p:spPr bwMode="auto">
            <a:xfrm>
              <a:off x="20" y="1696"/>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21042" name="Freeform 164"/>
            <p:cNvSpPr>
              <a:spLocks/>
            </p:cNvSpPr>
            <p:nvPr/>
          </p:nvSpPr>
          <p:spPr bwMode="auto">
            <a:xfrm>
              <a:off x="20" y="1425"/>
              <a:ext cx="104" cy="90"/>
            </a:xfrm>
            <a:custGeom>
              <a:avLst/>
              <a:gdLst>
                <a:gd name="T0" fmla="*/ 78 w 104"/>
                <a:gd name="T1" fmla="*/ 0 h 90"/>
                <a:gd name="T2" fmla="*/ 104 w 104"/>
                <a:gd name="T3" fmla="*/ 45 h 90"/>
                <a:gd name="T4" fmla="*/ 78 w 104"/>
                <a:gd name="T5" fmla="*/ 90 h 90"/>
                <a:gd name="T6" fmla="*/ 0 w 104"/>
                <a:gd name="T7" fmla="*/ 90 h 90"/>
                <a:gd name="T8" fmla="*/ 26 w 104"/>
                <a:gd name="T9" fmla="*/ 45 h 90"/>
                <a:gd name="T10" fmla="*/ 0 w 104"/>
                <a:gd name="T11" fmla="*/ 0 h 90"/>
                <a:gd name="T12" fmla="*/ 78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43" name="Freeform 165"/>
            <p:cNvSpPr>
              <a:spLocks/>
            </p:cNvSpPr>
            <p:nvPr/>
          </p:nvSpPr>
          <p:spPr bwMode="auto">
            <a:xfrm>
              <a:off x="13" y="1078"/>
              <a:ext cx="66" cy="55"/>
            </a:xfrm>
            <a:custGeom>
              <a:avLst/>
              <a:gdLst>
                <a:gd name="T0" fmla="*/ 0 w 66"/>
                <a:gd name="T1" fmla="*/ 28 h 55"/>
                <a:gd name="T2" fmla="*/ 1 w 66"/>
                <a:gd name="T3" fmla="*/ 18 h 55"/>
                <a:gd name="T4" fmla="*/ 8 w 66"/>
                <a:gd name="T5" fmla="*/ 10 h 55"/>
                <a:gd name="T6" fmla="*/ 16 w 66"/>
                <a:gd name="T7" fmla="*/ 3 h 55"/>
                <a:gd name="T8" fmla="*/ 27 w 66"/>
                <a:gd name="T9" fmla="*/ 0 h 55"/>
                <a:gd name="T10" fmla="*/ 38 w 66"/>
                <a:gd name="T11" fmla="*/ 0 h 55"/>
                <a:gd name="T12" fmla="*/ 49 w 66"/>
                <a:gd name="T13" fmla="*/ 3 h 55"/>
                <a:gd name="T14" fmla="*/ 58 w 66"/>
                <a:gd name="T15" fmla="*/ 10 h 55"/>
                <a:gd name="T16" fmla="*/ 64 w 66"/>
                <a:gd name="T17" fmla="*/ 18 h 55"/>
                <a:gd name="T18" fmla="*/ 66 w 66"/>
                <a:gd name="T19" fmla="*/ 28 h 55"/>
                <a:gd name="T20" fmla="*/ 64 w 66"/>
                <a:gd name="T21" fmla="*/ 37 h 55"/>
                <a:gd name="T22" fmla="*/ 58 w 66"/>
                <a:gd name="T23" fmla="*/ 46 h 55"/>
                <a:gd name="T24" fmla="*/ 49 w 66"/>
                <a:gd name="T25" fmla="*/ 53 h 55"/>
                <a:gd name="T26" fmla="*/ 38 w 66"/>
                <a:gd name="T27" fmla="*/ 55 h 55"/>
                <a:gd name="T28" fmla="*/ 27 w 66"/>
                <a:gd name="T29" fmla="*/ 55 h 55"/>
                <a:gd name="T30" fmla="*/ 16 w 66"/>
                <a:gd name="T31" fmla="*/ 53 h 55"/>
                <a:gd name="T32" fmla="*/ 8 w 66"/>
                <a:gd name="T33" fmla="*/ 46 h 55"/>
                <a:gd name="T34" fmla="*/ 1 w 66"/>
                <a:gd name="T35" fmla="*/ 37 h 55"/>
                <a:gd name="T36" fmla="*/ 0 w 66"/>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44" name="Freeform 166"/>
            <p:cNvSpPr>
              <a:spLocks/>
            </p:cNvSpPr>
            <p:nvPr/>
          </p:nvSpPr>
          <p:spPr bwMode="auto">
            <a:xfrm>
              <a:off x="13" y="1217"/>
              <a:ext cx="66" cy="55"/>
            </a:xfrm>
            <a:custGeom>
              <a:avLst/>
              <a:gdLst>
                <a:gd name="T0" fmla="*/ 0 w 66"/>
                <a:gd name="T1" fmla="*/ 27 h 55"/>
                <a:gd name="T2" fmla="*/ 1 w 66"/>
                <a:gd name="T3" fmla="*/ 18 h 55"/>
                <a:gd name="T4" fmla="*/ 8 w 66"/>
                <a:gd name="T5" fmla="*/ 9 h 55"/>
                <a:gd name="T6" fmla="*/ 16 w 66"/>
                <a:gd name="T7" fmla="*/ 3 h 55"/>
                <a:gd name="T8" fmla="*/ 27 w 66"/>
                <a:gd name="T9" fmla="*/ 0 h 55"/>
                <a:gd name="T10" fmla="*/ 38 w 66"/>
                <a:gd name="T11" fmla="*/ 0 h 55"/>
                <a:gd name="T12" fmla="*/ 49 w 66"/>
                <a:gd name="T13" fmla="*/ 3 h 55"/>
                <a:gd name="T14" fmla="*/ 58 w 66"/>
                <a:gd name="T15" fmla="*/ 9 h 55"/>
                <a:gd name="T16" fmla="*/ 64 w 66"/>
                <a:gd name="T17" fmla="*/ 18 h 55"/>
                <a:gd name="T18" fmla="*/ 66 w 66"/>
                <a:gd name="T19" fmla="*/ 27 h 55"/>
                <a:gd name="T20" fmla="*/ 64 w 66"/>
                <a:gd name="T21" fmla="*/ 37 h 55"/>
                <a:gd name="T22" fmla="*/ 58 w 66"/>
                <a:gd name="T23" fmla="*/ 46 h 55"/>
                <a:gd name="T24" fmla="*/ 49 w 66"/>
                <a:gd name="T25" fmla="*/ 51 h 55"/>
                <a:gd name="T26" fmla="*/ 38 w 66"/>
                <a:gd name="T27" fmla="*/ 55 h 55"/>
                <a:gd name="T28" fmla="*/ 27 w 66"/>
                <a:gd name="T29" fmla="*/ 55 h 55"/>
                <a:gd name="T30" fmla="*/ 16 w 66"/>
                <a:gd name="T31" fmla="*/ 51 h 55"/>
                <a:gd name="T32" fmla="*/ 8 w 66"/>
                <a:gd name="T33" fmla="*/ 46 h 55"/>
                <a:gd name="T34" fmla="*/ 1 w 66"/>
                <a:gd name="T35" fmla="*/ 37 h 55"/>
                <a:gd name="T36" fmla="*/ 0 w 66"/>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21045" name="Line 167"/>
            <p:cNvSpPr>
              <a:spLocks noChangeShapeType="1"/>
            </p:cNvSpPr>
            <p:nvPr/>
          </p:nvSpPr>
          <p:spPr bwMode="auto">
            <a:xfrm flipH="1">
              <a:off x="2517" y="973"/>
              <a:ext cx="137" cy="1"/>
            </a:xfrm>
            <a:prstGeom prst="line">
              <a:avLst/>
            </a:prstGeom>
            <a:noFill/>
            <a:ln w="17463">
              <a:solidFill>
                <a:srgbClr val="000000"/>
              </a:solidFill>
              <a:round/>
              <a:headEnd/>
              <a:tailEnd/>
            </a:ln>
          </p:spPr>
          <p:txBody>
            <a:bodyPr/>
            <a:lstStyle/>
            <a:p>
              <a:endParaRPr lang="nl-NL"/>
            </a:p>
          </p:txBody>
        </p:sp>
        <p:sp>
          <p:nvSpPr>
            <p:cNvPr id="121046" name="Line 168"/>
            <p:cNvSpPr>
              <a:spLocks noChangeShapeType="1"/>
            </p:cNvSpPr>
            <p:nvPr/>
          </p:nvSpPr>
          <p:spPr bwMode="auto">
            <a:xfrm flipH="1">
              <a:off x="2517" y="1106"/>
              <a:ext cx="131" cy="1"/>
            </a:xfrm>
            <a:prstGeom prst="line">
              <a:avLst/>
            </a:prstGeom>
            <a:noFill/>
            <a:ln w="17463">
              <a:solidFill>
                <a:srgbClr val="000000"/>
              </a:solidFill>
              <a:round/>
              <a:headEnd/>
              <a:tailEnd/>
            </a:ln>
          </p:spPr>
          <p:txBody>
            <a:bodyPr/>
            <a:lstStyle/>
            <a:p>
              <a:endParaRPr lang="nl-NL"/>
            </a:p>
          </p:txBody>
        </p:sp>
        <p:sp>
          <p:nvSpPr>
            <p:cNvPr id="121047" name="Line 169"/>
            <p:cNvSpPr>
              <a:spLocks noChangeShapeType="1"/>
            </p:cNvSpPr>
            <p:nvPr/>
          </p:nvSpPr>
          <p:spPr bwMode="auto">
            <a:xfrm flipH="1">
              <a:off x="2517" y="1243"/>
              <a:ext cx="131" cy="1"/>
            </a:xfrm>
            <a:prstGeom prst="line">
              <a:avLst/>
            </a:prstGeom>
            <a:noFill/>
            <a:ln w="17463">
              <a:solidFill>
                <a:srgbClr val="000000"/>
              </a:solidFill>
              <a:round/>
              <a:headEnd/>
              <a:tailEnd/>
            </a:ln>
          </p:spPr>
          <p:txBody>
            <a:bodyPr/>
            <a:lstStyle/>
            <a:p>
              <a:endParaRPr lang="nl-NL"/>
            </a:p>
          </p:txBody>
        </p:sp>
        <p:sp>
          <p:nvSpPr>
            <p:cNvPr id="121048" name="Line 170"/>
            <p:cNvSpPr>
              <a:spLocks noChangeShapeType="1"/>
            </p:cNvSpPr>
            <p:nvPr/>
          </p:nvSpPr>
          <p:spPr bwMode="auto">
            <a:xfrm flipH="1">
              <a:off x="2517" y="1470"/>
              <a:ext cx="131" cy="1"/>
            </a:xfrm>
            <a:prstGeom prst="line">
              <a:avLst/>
            </a:prstGeom>
            <a:noFill/>
            <a:ln w="17463">
              <a:solidFill>
                <a:srgbClr val="000000"/>
              </a:solidFill>
              <a:round/>
              <a:headEnd/>
              <a:tailEnd/>
            </a:ln>
          </p:spPr>
          <p:txBody>
            <a:bodyPr/>
            <a:lstStyle/>
            <a:p>
              <a:endParaRPr lang="nl-NL"/>
            </a:p>
          </p:txBody>
        </p:sp>
        <p:sp>
          <p:nvSpPr>
            <p:cNvPr id="121049" name="Line 171"/>
            <p:cNvSpPr>
              <a:spLocks noChangeShapeType="1"/>
            </p:cNvSpPr>
            <p:nvPr/>
          </p:nvSpPr>
          <p:spPr bwMode="auto">
            <a:xfrm flipH="1">
              <a:off x="2517" y="1606"/>
              <a:ext cx="131" cy="1"/>
            </a:xfrm>
            <a:prstGeom prst="line">
              <a:avLst/>
            </a:prstGeom>
            <a:noFill/>
            <a:ln w="17463">
              <a:solidFill>
                <a:srgbClr val="000000"/>
              </a:solidFill>
              <a:round/>
              <a:headEnd/>
              <a:tailEnd/>
            </a:ln>
          </p:spPr>
          <p:txBody>
            <a:bodyPr/>
            <a:lstStyle/>
            <a:p>
              <a:endParaRPr lang="nl-NL"/>
            </a:p>
          </p:txBody>
        </p:sp>
        <p:sp>
          <p:nvSpPr>
            <p:cNvPr id="121050" name="Line 172"/>
            <p:cNvSpPr>
              <a:spLocks noChangeShapeType="1"/>
            </p:cNvSpPr>
            <p:nvPr/>
          </p:nvSpPr>
          <p:spPr bwMode="auto">
            <a:xfrm flipH="1">
              <a:off x="2517" y="1742"/>
              <a:ext cx="131" cy="1"/>
            </a:xfrm>
            <a:prstGeom prst="line">
              <a:avLst/>
            </a:prstGeom>
            <a:noFill/>
            <a:ln w="17463">
              <a:solidFill>
                <a:srgbClr val="000000"/>
              </a:solidFill>
              <a:round/>
              <a:headEnd/>
              <a:tailEnd/>
            </a:ln>
          </p:spPr>
          <p:txBody>
            <a:bodyPr/>
            <a:lstStyle/>
            <a:p>
              <a:endParaRPr lang="nl-NL"/>
            </a:p>
          </p:txBody>
        </p:sp>
        <p:sp>
          <p:nvSpPr>
            <p:cNvPr id="121051" name="Freeform 173"/>
            <p:cNvSpPr>
              <a:spLocks/>
            </p:cNvSpPr>
            <p:nvPr/>
          </p:nvSpPr>
          <p:spPr bwMode="auto">
            <a:xfrm>
              <a:off x="472" y="973"/>
              <a:ext cx="913" cy="995"/>
            </a:xfrm>
            <a:custGeom>
              <a:avLst/>
              <a:gdLst>
                <a:gd name="T0" fmla="*/ 782 w 913"/>
                <a:gd name="T1" fmla="*/ 995 h 995"/>
                <a:gd name="T2" fmla="*/ 804 w 913"/>
                <a:gd name="T3" fmla="*/ 993 h 995"/>
                <a:gd name="T4" fmla="*/ 827 w 913"/>
                <a:gd name="T5" fmla="*/ 988 h 995"/>
                <a:gd name="T6" fmla="*/ 848 w 913"/>
                <a:gd name="T7" fmla="*/ 979 h 995"/>
                <a:gd name="T8" fmla="*/ 866 w 913"/>
                <a:gd name="T9" fmla="*/ 968 h 995"/>
                <a:gd name="T10" fmla="*/ 882 w 913"/>
                <a:gd name="T11" fmla="*/ 954 h 995"/>
                <a:gd name="T12" fmla="*/ 895 w 913"/>
                <a:gd name="T13" fmla="*/ 938 h 995"/>
                <a:gd name="T14" fmla="*/ 905 w 913"/>
                <a:gd name="T15" fmla="*/ 920 h 995"/>
                <a:gd name="T16" fmla="*/ 911 w 913"/>
                <a:gd name="T17" fmla="*/ 901 h 995"/>
                <a:gd name="T18" fmla="*/ 913 w 913"/>
                <a:gd name="T19" fmla="*/ 882 h 995"/>
                <a:gd name="T20" fmla="*/ 913 w 913"/>
                <a:gd name="T21" fmla="*/ 113 h 995"/>
                <a:gd name="T22" fmla="*/ 911 w 913"/>
                <a:gd name="T23" fmla="*/ 94 h 995"/>
                <a:gd name="T24" fmla="*/ 905 w 913"/>
                <a:gd name="T25" fmla="*/ 74 h 995"/>
                <a:gd name="T26" fmla="*/ 895 w 913"/>
                <a:gd name="T27" fmla="*/ 56 h 995"/>
                <a:gd name="T28" fmla="*/ 882 w 913"/>
                <a:gd name="T29" fmla="*/ 40 h 995"/>
                <a:gd name="T30" fmla="*/ 866 w 913"/>
                <a:gd name="T31" fmla="*/ 27 h 995"/>
                <a:gd name="T32" fmla="*/ 848 w 913"/>
                <a:gd name="T33" fmla="*/ 15 h 995"/>
                <a:gd name="T34" fmla="*/ 827 w 913"/>
                <a:gd name="T35" fmla="*/ 6 h 995"/>
                <a:gd name="T36" fmla="*/ 804 w 913"/>
                <a:gd name="T37" fmla="*/ 2 h 995"/>
                <a:gd name="T38" fmla="*/ 782 w 913"/>
                <a:gd name="T39" fmla="*/ 0 h 995"/>
                <a:gd name="T40" fmla="*/ 131 w 913"/>
                <a:gd name="T41" fmla="*/ 0 h 995"/>
                <a:gd name="T42" fmla="*/ 108 w 913"/>
                <a:gd name="T43" fmla="*/ 2 h 995"/>
                <a:gd name="T44" fmla="*/ 86 w 913"/>
                <a:gd name="T45" fmla="*/ 6 h 995"/>
                <a:gd name="T46" fmla="*/ 65 w 913"/>
                <a:gd name="T47" fmla="*/ 15 h 995"/>
                <a:gd name="T48" fmla="*/ 46 w 913"/>
                <a:gd name="T49" fmla="*/ 27 h 995"/>
                <a:gd name="T50" fmla="*/ 31 w 913"/>
                <a:gd name="T51" fmla="*/ 40 h 995"/>
                <a:gd name="T52" fmla="*/ 17 w 913"/>
                <a:gd name="T53" fmla="*/ 56 h 995"/>
                <a:gd name="T54" fmla="*/ 7 w 913"/>
                <a:gd name="T55" fmla="*/ 74 h 995"/>
                <a:gd name="T56" fmla="*/ 2 w 913"/>
                <a:gd name="T57" fmla="*/ 94 h 995"/>
                <a:gd name="T58" fmla="*/ 0 w 913"/>
                <a:gd name="T59" fmla="*/ 113 h 995"/>
                <a:gd name="T60" fmla="*/ 0 w 913"/>
                <a:gd name="T61" fmla="*/ 882 h 995"/>
                <a:gd name="T62" fmla="*/ 2 w 913"/>
                <a:gd name="T63" fmla="*/ 901 h 995"/>
                <a:gd name="T64" fmla="*/ 7 w 913"/>
                <a:gd name="T65" fmla="*/ 920 h 995"/>
                <a:gd name="T66" fmla="*/ 17 w 913"/>
                <a:gd name="T67" fmla="*/ 938 h 995"/>
                <a:gd name="T68" fmla="*/ 31 w 913"/>
                <a:gd name="T69" fmla="*/ 954 h 995"/>
                <a:gd name="T70" fmla="*/ 46 w 913"/>
                <a:gd name="T71" fmla="*/ 968 h 995"/>
                <a:gd name="T72" fmla="*/ 65 w 913"/>
                <a:gd name="T73" fmla="*/ 979 h 995"/>
                <a:gd name="T74" fmla="*/ 86 w 913"/>
                <a:gd name="T75" fmla="*/ 988 h 995"/>
                <a:gd name="T76" fmla="*/ 108 w 913"/>
                <a:gd name="T77" fmla="*/ 993 h 995"/>
                <a:gd name="T78" fmla="*/ 131 w 913"/>
                <a:gd name="T79" fmla="*/ 995 h 995"/>
                <a:gd name="T80" fmla="*/ 782 w 913"/>
                <a:gd name="T81" fmla="*/ 995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21052" name="Rectangle 174"/>
            <p:cNvSpPr>
              <a:spLocks noChangeArrowheads="1"/>
            </p:cNvSpPr>
            <p:nvPr/>
          </p:nvSpPr>
          <p:spPr bwMode="auto">
            <a:xfrm>
              <a:off x="830" y="100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1053" name="Rectangle 175"/>
            <p:cNvSpPr>
              <a:spLocks noChangeArrowheads="1"/>
            </p:cNvSpPr>
            <p:nvPr/>
          </p:nvSpPr>
          <p:spPr bwMode="auto">
            <a:xfrm>
              <a:off x="650" y="1136"/>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1054" name="Rectangle 176"/>
            <p:cNvSpPr>
              <a:spLocks noChangeArrowheads="1"/>
            </p:cNvSpPr>
            <p:nvPr/>
          </p:nvSpPr>
          <p:spPr bwMode="auto">
            <a:xfrm>
              <a:off x="719" y="1270"/>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1055" name="Freeform 177"/>
            <p:cNvSpPr>
              <a:spLocks/>
            </p:cNvSpPr>
            <p:nvPr/>
          </p:nvSpPr>
          <p:spPr bwMode="auto">
            <a:xfrm>
              <a:off x="1259" y="1550"/>
              <a:ext cx="65" cy="55"/>
            </a:xfrm>
            <a:custGeom>
              <a:avLst/>
              <a:gdLst>
                <a:gd name="T0" fmla="*/ 0 w 65"/>
                <a:gd name="T1" fmla="*/ 27 h 55"/>
                <a:gd name="T2" fmla="*/ 2 w 65"/>
                <a:gd name="T3" fmla="*/ 18 h 55"/>
                <a:gd name="T4" fmla="*/ 7 w 65"/>
                <a:gd name="T5" fmla="*/ 9 h 55"/>
                <a:gd name="T6" fmla="*/ 16 w 65"/>
                <a:gd name="T7" fmla="*/ 3 h 55"/>
                <a:gd name="T8" fmla="*/ 26 w 65"/>
                <a:gd name="T9" fmla="*/ 0 h 55"/>
                <a:gd name="T10" fmla="*/ 38 w 65"/>
                <a:gd name="T11" fmla="*/ 0 h 55"/>
                <a:gd name="T12" fmla="*/ 48 w 65"/>
                <a:gd name="T13" fmla="*/ 3 h 55"/>
                <a:gd name="T14" fmla="*/ 57 w 65"/>
                <a:gd name="T15" fmla="*/ 9 h 55"/>
                <a:gd name="T16" fmla="*/ 63 w 65"/>
                <a:gd name="T17" fmla="*/ 18 h 55"/>
                <a:gd name="T18" fmla="*/ 65 w 65"/>
                <a:gd name="T19" fmla="*/ 27 h 55"/>
                <a:gd name="T20" fmla="*/ 63 w 65"/>
                <a:gd name="T21" fmla="*/ 37 h 55"/>
                <a:gd name="T22" fmla="*/ 57 w 65"/>
                <a:gd name="T23" fmla="*/ 45 h 55"/>
                <a:gd name="T24" fmla="*/ 48 w 65"/>
                <a:gd name="T25" fmla="*/ 52 h 55"/>
                <a:gd name="T26" fmla="*/ 38 w 65"/>
                <a:gd name="T27" fmla="*/ 55 h 55"/>
                <a:gd name="T28" fmla="*/ 26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21056" name="Rectangle 178"/>
            <p:cNvSpPr>
              <a:spLocks noChangeArrowheads="1"/>
            </p:cNvSpPr>
            <p:nvPr/>
          </p:nvSpPr>
          <p:spPr bwMode="auto">
            <a:xfrm>
              <a:off x="577" y="1945"/>
              <a:ext cx="104" cy="45"/>
            </a:xfrm>
            <a:prstGeom prst="rect">
              <a:avLst/>
            </a:prstGeom>
            <a:solidFill>
              <a:srgbClr val="00FFFF"/>
            </a:solidFill>
            <a:ln w="11113">
              <a:solidFill>
                <a:srgbClr val="000000"/>
              </a:solidFill>
              <a:miter lim="800000"/>
              <a:headEnd/>
              <a:tailEnd/>
            </a:ln>
          </p:spPr>
          <p:txBody>
            <a:bodyPr/>
            <a:lstStyle/>
            <a:p>
              <a:endParaRPr lang="nl-NL"/>
            </a:p>
          </p:txBody>
        </p:sp>
        <p:sp>
          <p:nvSpPr>
            <p:cNvPr id="121057" name="Freeform 179"/>
            <p:cNvSpPr>
              <a:spLocks/>
            </p:cNvSpPr>
            <p:nvPr/>
          </p:nvSpPr>
          <p:spPr bwMode="auto">
            <a:xfrm>
              <a:off x="1049" y="566"/>
              <a:ext cx="52" cy="45"/>
            </a:xfrm>
            <a:custGeom>
              <a:avLst/>
              <a:gdLst>
                <a:gd name="T0" fmla="*/ 0 w 52"/>
                <a:gd name="T1" fmla="*/ 22 h 45"/>
                <a:gd name="T2" fmla="*/ 2 w 52"/>
                <a:gd name="T3" fmla="*/ 14 h 45"/>
                <a:gd name="T4" fmla="*/ 8 w 52"/>
                <a:gd name="T5" fmla="*/ 7 h 45"/>
                <a:gd name="T6" fmla="*/ 16 w 52"/>
                <a:gd name="T7" fmla="*/ 2 h 45"/>
                <a:gd name="T8" fmla="*/ 26 w 52"/>
                <a:gd name="T9" fmla="*/ 0 h 45"/>
                <a:gd name="T10" fmla="*/ 36 w 52"/>
                <a:gd name="T11" fmla="*/ 2 h 45"/>
                <a:gd name="T12" fmla="*/ 44 w 52"/>
                <a:gd name="T13" fmla="*/ 7 h 45"/>
                <a:gd name="T14" fmla="*/ 50 w 52"/>
                <a:gd name="T15" fmla="*/ 14 h 45"/>
                <a:gd name="T16" fmla="*/ 52 w 52"/>
                <a:gd name="T17" fmla="*/ 22 h 45"/>
                <a:gd name="T18" fmla="*/ 50 w 52"/>
                <a:gd name="T19" fmla="*/ 31 h 45"/>
                <a:gd name="T20" fmla="*/ 44 w 52"/>
                <a:gd name="T21" fmla="*/ 39 h 45"/>
                <a:gd name="T22" fmla="*/ 36 w 52"/>
                <a:gd name="T23" fmla="*/ 43 h 45"/>
                <a:gd name="T24" fmla="*/ 26 w 52"/>
                <a:gd name="T25" fmla="*/ 45 h 45"/>
                <a:gd name="T26" fmla="*/ 16 w 52"/>
                <a:gd name="T27" fmla="*/ 43 h 45"/>
                <a:gd name="T28" fmla="*/ 8 w 52"/>
                <a:gd name="T29" fmla="*/ 39 h 45"/>
                <a:gd name="T30" fmla="*/ 2 w 52"/>
                <a:gd name="T31" fmla="*/ 31 h 45"/>
                <a:gd name="T32" fmla="*/ 0 w 52"/>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58" name="Freeform 180"/>
            <p:cNvSpPr>
              <a:spLocks/>
            </p:cNvSpPr>
            <p:nvPr/>
          </p:nvSpPr>
          <p:spPr bwMode="auto">
            <a:xfrm>
              <a:off x="1075" y="2057"/>
              <a:ext cx="53" cy="46"/>
            </a:xfrm>
            <a:custGeom>
              <a:avLst/>
              <a:gdLst>
                <a:gd name="T0" fmla="*/ 0 w 53"/>
                <a:gd name="T1" fmla="*/ 23 h 46"/>
                <a:gd name="T2" fmla="*/ 2 w 53"/>
                <a:gd name="T3" fmla="*/ 15 h 46"/>
                <a:gd name="T4" fmla="*/ 7 w 53"/>
                <a:gd name="T5" fmla="*/ 7 h 46"/>
                <a:gd name="T6" fmla="*/ 16 w 53"/>
                <a:gd name="T7" fmla="*/ 2 h 46"/>
                <a:gd name="T8" fmla="*/ 26 w 53"/>
                <a:gd name="T9" fmla="*/ 0 h 46"/>
                <a:gd name="T10" fmla="*/ 36 w 53"/>
                <a:gd name="T11" fmla="*/ 2 h 46"/>
                <a:gd name="T12" fmla="*/ 45 w 53"/>
                <a:gd name="T13" fmla="*/ 7 h 46"/>
                <a:gd name="T14" fmla="*/ 50 w 53"/>
                <a:gd name="T15" fmla="*/ 15 h 46"/>
                <a:gd name="T16" fmla="*/ 53 w 53"/>
                <a:gd name="T17" fmla="*/ 23 h 46"/>
                <a:gd name="T18" fmla="*/ 50 w 53"/>
                <a:gd name="T19" fmla="*/ 32 h 46"/>
                <a:gd name="T20" fmla="*/ 45 w 53"/>
                <a:gd name="T21" fmla="*/ 40 h 46"/>
                <a:gd name="T22" fmla="*/ 36 w 53"/>
                <a:gd name="T23" fmla="*/ 44 h 46"/>
                <a:gd name="T24" fmla="*/ 26 w 53"/>
                <a:gd name="T25" fmla="*/ 46 h 46"/>
                <a:gd name="T26" fmla="*/ 16 w 53"/>
                <a:gd name="T27" fmla="*/ 44 h 46"/>
                <a:gd name="T28" fmla="*/ 7 w 53"/>
                <a:gd name="T29" fmla="*/ 40 h 46"/>
                <a:gd name="T30" fmla="*/ 2 w 53"/>
                <a:gd name="T31" fmla="*/ 32 h 46"/>
                <a:gd name="T32" fmla="*/ 0 w 53"/>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1059" name="Line 181"/>
            <p:cNvSpPr>
              <a:spLocks noChangeShapeType="1"/>
            </p:cNvSpPr>
            <p:nvPr/>
          </p:nvSpPr>
          <p:spPr bwMode="auto">
            <a:xfrm>
              <a:off x="1075" y="611"/>
              <a:ext cx="1" cy="158"/>
            </a:xfrm>
            <a:prstGeom prst="line">
              <a:avLst/>
            </a:prstGeom>
            <a:noFill/>
            <a:ln w="17463">
              <a:solidFill>
                <a:srgbClr val="000000"/>
              </a:solidFill>
              <a:round/>
              <a:headEnd/>
              <a:tailEnd/>
            </a:ln>
          </p:spPr>
          <p:txBody>
            <a:bodyPr/>
            <a:lstStyle/>
            <a:p>
              <a:endParaRPr lang="nl-NL"/>
            </a:p>
          </p:txBody>
        </p:sp>
        <p:sp>
          <p:nvSpPr>
            <p:cNvPr id="121060" name="Line 182"/>
            <p:cNvSpPr>
              <a:spLocks noChangeShapeType="1"/>
            </p:cNvSpPr>
            <p:nvPr/>
          </p:nvSpPr>
          <p:spPr bwMode="auto">
            <a:xfrm>
              <a:off x="79" y="973"/>
              <a:ext cx="165" cy="1"/>
            </a:xfrm>
            <a:prstGeom prst="line">
              <a:avLst/>
            </a:prstGeom>
            <a:noFill/>
            <a:ln w="17463">
              <a:solidFill>
                <a:srgbClr val="000000"/>
              </a:solidFill>
              <a:round/>
              <a:headEnd/>
              <a:tailEnd/>
            </a:ln>
          </p:spPr>
          <p:txBody>
            <a:bodyPr/>
            <a:lstStyle/>
            <a:p>
              <a:endParaRPr lang="nl-NL"/>
            </a:p>
          </p:txBody>
        </p:sp>
        <p:sp>
          <p:nvSpPr>
            <p:cNvPr id="121061" name="Line 183"/>
            <p:cNvSpPr>
              <a:spLocks noChangeShapeType="1"/>
            </p:cNvSpPr>
            <p:nvPr/>
          </p:nvSpPr>
          <p:spPr bwMode="auto">
            <a:xfrm>
              <a:off x="79" y="1106"/>
              <a:ext cx="165" cy="1"/>
            </a:xfrm>
            <a:prstGeom prst="line">
              <a:avLst/>
            </a:prstGeom>
            <a:noFill/>
            <a:ln w="17463">
              <a:solidFill>
                <a:srgbClr val="000000"/>
              </a:solidFill>
              <a:round/>
              <a:headEnd/>
              <a:tailEnd/>
            </a:ln>
          </p:spPr>
          <p:txBody>
            <a:bodyPr/>
            <a:lstStyle/>
            <a:p>
              <a:endParaRPr lang="nl-NL"/>
            </a:p>
          </p:txBody>
        </p:sp>
        <p:sp>
          <p:nvSpPr>
            <p:cNvPr id="121062" name="Line 184"/>
            <p:cNvSpPr>
              <a:spLocks noChangeShapeType="1"/>
            </p:cNvSpPr>
            <p:nvPr/>
          </p:nvSpPr>
          <p:spPr bwMode="auto">
            <a:xfrm>
              <a:off x="79" y="1244"/>
              <a:ext cx="165" cy="1"/>
            </a:xfrm>
            <a:prstGeom prst="line">
              <a:avLst/>
            </a:prstGeom>
            <a:noFill/>
            <a:ln w="17463">
              <a:solidFill>
                <a:srgbClr val="000000"/>
              </a:solidFill>
              <a:round/>
              <a:headEnd/>
              <a:tailEnd/>
            </a:ln>
          </p:spPr>
          <p:txBody>
            <a:bodyPr/>
            <a:lstStyle/>
            <a:p>
              <a:endParaRPr lang="nl-NL"/>
            </a:p>
          </p:txBody>
        </p:sp>
        <p:sp>
          <p:nvSpPr>
            <p:cNvPr id="121063" name="Line 185"/>
            <p:cNvSpPr>
              <a:spLocks noChangeShapeType="1"/>
            </p:cNvSpPr>
            <p:nvPr/>
          </p:nvSpPr>
          <p:spPr bwMode="auto">
            <a:xfrm>
              <a:off x="124" y="1470"/>
              <a:ext cx="120" cy="1"/>
            </a:xfrm>
            <a:prstGeom prst="line">
              <a:avLst/>
            </a:prstGeom>
            <a:noFill/>
            <a:ln w="17463">
              <a:solidFill>
                <a:srgbClr val="000000"/>
              </a:solidFill>
              <a:round/>
              <a:headEnd/>
              <a:tailEnd/>
            </a:ln>
          </p:spPr>
          <p:txBody>
            <a:bodyPr/>
            <a:lstStyle/>
            <a:p>
              <a:endParaRPr lang="nl-NL"/>
            </a:p>
          </p:txBody>
        </p:sp>
        <p:sp>
          <p:nvSpPr>
            <p:cNvPr id="121064" name="Line 186"/>
            <p:cNvSpPr>
              <a:spLocks noChangeShapeType="1"/>
            </p:cNvSpPr>
            <p:nvPr/>
          </p:nvSpPr>
          <p:spPr bwMode="auto">
            <a:xfrm>
              <a:off x="124" y="1606"/>
              <a:ext cx="120" cy="1"/>
            </a:xfrm>
            <a:prstGeom prst="line">
              <a:avLst/>
            </a:prstGeom>
            <a:noFill/>
            <a:ln w="17463">
              <a:solidFill>
                <a:srgbClr val="000000"/>
              </a:solidFill>
              <a:round/>
              <a:headEnd/>
              <a:tailEnd/>
            </a:ln>
          </p:spPr>
          <p:txBody>
            <a:bodyPr/>
            <a:lstStyle/>
            <a:p>
              <a:endParaRPr lang="nl-NL"/>
            </a:p>
          </p:txBody>
        </p:sp>
        <p:sp>
          <p:nvSpPr>
            <p:cNvPr id="121065" name="Line 187"/>
            <p:cNvSpPr>
              <a:spLocks noChangeShapeType="1"/>
            </p:cNvSpPr>
            <p:nvPr/>
          </p:nvSpPr>
          <p:spPr bwMode="auto">
            <a:xfrm>
              <a:off x="124" y="1742"/>
              <a:ext cx="120" cy="1"/>
            </a:xfrm>
            <a:prstGeom prst="line">
              <a:avLst/>
            </a:prstGeom>
            <a:noFill/>
            <a:ln w="17463">
              <a:solidFill>
                <a:srgbClr val="000000"/>
              </a:solidFill>
              <a:round/>
              <a:headEnd/>
              <a:tailEnd/>
            </a:ln>
          </p:spPr>
          <p:txBody>
            <a:bodyPr/>
            <a:lstStyle/>
            <a:p>
              <a:endParaRPr lang="nl-NL"/>
            </a:p>
          </p:txBody>
        </p:sp>
        <p:sp>
          <p:nvSpPr>
            <p:cNvPr id="121066" name="Line 188"/>
            <p:cNvSpPr>
              <a:spLocks noChangeShapeType="1"/>
            </p:cNvSpPr>
            <p:nvPr/>
          </p:nvSpPr>
          <p:spPr bwMode="auto">
            <a:xfrm flipV="1">
              <a:off x="1101" y="1968"/>
              <a:ext cx="1" cy="89"/>
            </a:xfrm>
            <a:prstGeom prst="line">
              <a:avLst/>
            </a:prstGeom>
            <a:noFill/>
            <a:ln w="17463">
              <a:solidFill>
                <a:srgbClr val="000000"/>
              </a:solidFill>
              <a:round/>
              <a:headEnd/>
              <a:tailEnd/>
            </a:ln>
          </p:spPr>
          <p:txBody>
            <a:bodyPr/>
            <a:lstStyle/>
            <a:p>
              <a:endParaRPr lang="nl-NL"/>
            </a:p>
          </p:txBody>
        </p:sp>
        <p:sp>
          <p:nvSpPr>
            <p:cNvPr id="121067" name="Line 189"/>
            <p:cNvSpPr>
              <a:spLocks noChangeShapeType="1"/>
            </p:cNvSpPr>
            <p:nvPr/>
          </p:nvSpPr>
          <p:spPr bwMode="auto">
            <a:xfrm>
              <a:off x="1324" y="1577"/>
              <a:ext cx="275" cy="1"/>
            </a:xfrm>
            <a:prstGeom prst="line">
              <a:avLst/>
            </a:prstGeom>
            <a:noFill/>
            <a:ln w="17463">
              <a:solidFill>
                <a:srgbClr val="000000"/>
              </a:solidFill>
              <a:round/>
              <a:headEnd/>
              <a:tailEnd/>
            </a:ln>
          </p:spPr>
          <p:txBody>
            <a:bodyPr/>
            <a:lstStyle/>
            <a:p>
              <a:endParaRPr lang="nl-NL"/>
            </a:p>
          </p:txBody>
        </p:sp>
        <p:sp>
          <p:nvSpPr>
            <p:cNvPr id="121068" name="Freeform 190"/>
            <p:cNvSpPr>
              <a:spLocks/>
            </p:cNvSpPr>
            <p:nvPr/>
          </p:nvSpPr>
          <p:spPr bwMode="auto">
            <a:xfrm>
              <a:off x="1088" y="826"/>
              <a:ext cx="53" cy="45"/>
            </a:xfrm>
            <a:custGeom>
              <a:avLst/>
              <a:gdLst>
                <a:gd name="T0" fmla="*/ 0 w 53"/>
                <a:gd name="T1" fmla="*/ 22 h 45"/>
                <a:gd name="T2" fmla="*/ 2 w 53"/>
                <a:gd name="T3" fmla="*/ 14 h 45"/>
                <a:gd name="T4" fmla="*/ 7 w 53"/>
                <a:gd name="T5" fmla="*/ 6 h 45"/>
                <a:gd name="T6" fmla="*/ 16 w 53"/>
                <a:gd name="T7" fmla="*/ 1 h 45"/>
                <a:gd name="T8" fmla="*/ 26 w 53"/>
                <a:gd name="T9" fmla="*/ 0 h 45"/>
                <a:gd name="T10" fmla="*/ 36 w 53"/>
                <a:gd name="T11" fmla="*/ 1 h 45"/>
                <a:gd name="T12" fmla="*/ 45 w 53"/>
                <a:gd name="T13" fmla="*/ 6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7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69" name="Line 191"/>
            <p:cNvSpPr>
              <a:spLocks noChangeShapeType="1"/>
            </p:cNvSpPr>
            <p:nvPr/>
          </p:nvSpPr>
          <p:spPr bwMode="auto">
            <a:xfrm>
              <a:off x="1114" y="871"/>
              <a:ext cx="1" cy="102"/>
            </a:xfrm>
            <a:prstGeom prst="line">
              <a:avLst/>
            </a:prstGeom>
            <a:noFill/>
            <a:ln w="17463">
              <a:solidFill>
                <a:srgbClr val="000000"/>
              </a:solidFill>
              <a:round/>
              <a:headEnd/>
              <a:tailEnd/>
            </a:ln>
          </p:spPr>
          <p:txBody>
            <a:bodyPr/>
            <a:lstStyle/>
            <a:p>
              <a:endParaRPr lang="nl-NL"/>
            </a:p>
          </p:txBody>
        </p:sp>
        <p:sp>
          <p:nvSpPr>
            <p:cNvPr id="121070" name="Line 192"/>
            <p:cNvSpPr>
              <a:spLocks noChangeShapeType="1"/>
            </p:cNvSpPr>
            <p:nvPr/>
          </p:nvSpPr>
          <p:spPr bwMode="auto">
            <a:xfrm flipH="1">
              <a:off x="565" y="1968"/>
              <a:ext cx="12" cy="3"/>
            </a:xfrm>
            <a:prstGeom prst="line">
              <a:avLst/>
            </a:prstGeom>
            <a:noFill/>
            <a:ln w="11113">
              <a:solidFill>
                <a:srgbClr val="000000"/>
              </a:solidFill>
              <a:round/>
              <a:headEnd/>
              <a:tailEnd/>
            </a:ln>
          </p:spPr>
          <p:txBody>
            <a:bodyPr/>
            <a:lstStyle/>
            <a:p>
              <a:endParaRPr lang="nl-NL"/>
            </a:p>
          </p:txBody>
        </p:sp>
        <p:sp>
          <p:nvSpPr>
            <p:cNvPr id="121071" name="Line 193"/>
            <p:cNvSpPr>
              <a:spLocks noChangeShapeType="1"/>
            </p:cNvSpPr>
            <p:nvPr/>
          </p:nvSpPr>
          <p:spPr bwMode="auto">
            <a:xfrm flipH="1">
              <a:off x="539" y="1974"/>
              <a:ext cx="13" cy="4"/>
            </a:xfrm>
            <a:prstGeom prst="line">
              <a:avLst/>
            </a:prstGeom>
            <a:noFill/>
            <a:ln w="11113">
              <a:solidFill>
                <a:srgbClr val="000000"/>
              </a:solidFill>
              <a:round/>
              <a:headEnd/>
              <a:tailEnd/>
            </a:ln>
          </p:spPr>
          <p:txBody>
            <a:bodyPr/>
            <a:lstStyle/>
            <a:p>
              <a:endParaRPr lang="nl-NL"/>
            </a:p>
          </p:txBody>
        </p:sp>
        <p:sp>
          <p:nvSpPr>
            <p:cNvPr id="121072" name="Line 194"/>
            <p:cNvSpPr>
              <a:spLocks noChangeShapeType="1"/>
            </p:cNvSpPr>
            <p:nvPr/>
          </p:nvSpPr>
          <p:spPr bwMode="auto">
            <a:xfrm flipH="1">
              <a:off x="514" y="1982"/>
              <a:ext cx="13" cy="3"/>
            </a:xfrm>
            <a:prstGeom prst="line">
              <a:avLst/>
            </a:prstGeom>
            <a:noFill/>
            <a:ln w="11113">
              <a:solidFill>
                <a:srgbClr val="000000"/>
              </a:solidFill>
              <a:round/>
              <a:headEnd/>
              <a:tailEnd/>
            </a:ln>
          </p:spPr>
          <p:txBody>
            <a:bodyPr/>
            <a:lstStyle/>
            <a:p>
              <a:endParaRPr lang="nl-NL"/>
            </a:p>
          </p:txBody>
        </p:sp>
        <p:sp>
          <p:nvSpPr>
            <p:cNvPr id="121073" name="Line 195"/>
            <p:cNvSpPr>
              <a:spLocks noChangeShapeType="1"/>
            </p:cNvSpPr>
            <p:nvPr/>
          </p:nvSpPr>
          <p:spPr bwMode="auto">
            <a:xfrm flipH="1">
              <a:off x="488" y="1989"/>
              <a:ext cx="14" cy="2"/>
            </a:xfrm>
            <a:prstGeom prst="line">
              <a:avLst/>
            </a:prstGeom>
            <a:noFill/>
            <a:ln w="11113">
              <a:solidFill>
                <a:srgbClr val="000000"/>
              </a:solidFill>
              <a:round/>
              <a:headEnd/>
              <a:tailEnd/>
            </a:ln>
          </p:spPr>
          <p:txBody>
            <a:bodyPr/>
            <a:lstStyle/>
            <a:p>
              <a:endParaRPr lang="nl-NL"/>
            </a:p>
          </p:txBody>
        </p:sp>
        <p:sp>
          <p:nvSpPr>
            <p:cNvPr id="121074" name="Line 196"/>
            <p:cNvSpPr>
              <a:spLocks noChangeShapeType="1"/>
            </p:cNvSpPr>
            <p:nvPr/>
          </p:nvSpPr>
          <p:spPr bwMode="auto">
            <a:xfrm flipH="1">
              <a:off x="464" y="1995"/>
              <a:ext cx="12" cy="4"/>
            </a:xfrm>
            <a:prstGeom prst="line">
              <a:avLst/>
            </a:prstGeom>
            <a:noFill/>
            <a:ln w="11113">
              <a:solidFill>
                <a:srgbClr val="000000"/>
              </a:solidFill>
              <a:round/>
              <a:headEnd/>
              <a:tailEnd/>
            </a:ln>
          </p:spPr>
          <p:txBody>
            <a:bodyPr/>
            <a:lstStyle/>
            <a:p>
              <a:endParaRPr lang="nl-NL"/>
            </a:p>
          </p:txBody>
        </p:sp>
        <p:sp>
          <p:nvSpPr>
            <p:cNvPr id="121075" name="Line 197"/>
            <p:cNvSpPr>
              <a:spLocks noChangeShapeType="1"/>
            </p:cNvSpPr>
            <p:nvPr/>
          </p:nvSpPr>
          <p:spPr bwMode="auto">
            <a:xfrm flipH="1">
              <a:off x="438" y="2002"/>
              <a:ext cx="13" cy="4"/>
            </a:xfrm>
            <a:prstGeom prst="line">
              <a:avLst/>
            </a:prstGeom>
            <a:noFill/>
            <a:ln w="11113">
              <a:solidFill>
                <a:srgbClr val="000000"/>
              </a:solidFill>
              <a:round/>
              <a:headEnd/>
              <a:tailEnd/>
            </a:ln>
          </p:spPr>
          <p:txBody>
            <a:bodyPr/>
            <a:lstStyle/>
            <a:p>
              <a:endParaRPr lang="nl-NL"/>
            </a:p>
          </p:txBody>
        </p:sp>
        <p:sp>
          <p:nvSpPr>
            <p:cNvPr id="121076" name="Line 198"/>
            <p:cNvSpPr>
              <a:spLocks noChangeShapeType="1"/>
            </p:cNvSpPr>
            <p:nvPr/>
          </p:nvSpPr>
          <p:spPr bwMode="auto">
            <a:xfrm flipH="1">
              <a:off x="413" y="2010"/>
              <a:ext cx="13" cy="2"/>
            </a:xfrm>
            <a:prstGeom prst="line">
              <a:avLst/>
            </a:prstGeom>
            <a:noFill/>
            <a:ln w="11113">
              <a:solidFill>
                <a:srgbClr val="000000"/>
              </a:solidFill>
              <a:round/>
              <a:headEnd/>
              <a:tailEnd/>
            </a:ln>
          </p:spPr>
          <p:txBody>
            <a:bodyPr/>
            <a:lstStyle/>
            <a:p>
              <a:endParaRPr lang="nl-NL"/>
            </a:p>
          </p:txBody>
        </p:sp>
        <p:sp>
          <p:nvSpPr>
            <p:cNvPr id="121077" name="Line 199"/>
            <p:cNvSpPr>
              <a:spLocks noChangeShapeType="1"/>
            </p:cNvSpPr>
            <p:nvPr/>
          </p:nvSpPr>
          <p:spPr bwMode="auto">
            <a:xfrm flipH="1">
              <a:off x="388" y="2016"/>
              <a:ext cx="13" cy="4"/>
            </a:xfrm>
            <a:prstGeom prst="line">
              <a:avLst/>
            </a:prstGeom>
            <a:noFill/>
            <a:ln w="11113">
              <a:solidFill>
                <a:srgbClr val="000000"/>
              </a:solidFill>
              <a:round/>
              <a:headEnd/>
              <a:tailEnd/>
            </a:ln>
          </p:spPr>
          <p:txBody>
            <a:bodyPr/>
            <a:lstStyle/>
            <a:p>
              <a:endParaRPr lang="nl-NL"/>
            </a:p>
          </p:txBody>
        </p:sp>
        <p:sp>
          <p:nvSpPr>
            <p:cNvPr id="121078" name="Line 200"/>
            <p:cNvSpPr>
              <a:spLocks noChangeShapeType="1"/>
            </p:cNvSpPr>
            <p:nvPr/>
          </p:nvSpPr>
          <p:spPr bwMode="auto">
            <a:xfrm flipH="1">
              <a:off x="363" y="2023"/>
              <a:ext cx="12" cy="4"/>
            </a:xfrm>
            <a:prstGeom prst="line">
              <a:avLst/>
            </a:prstGeom>
            <a:noFill/>
            <a:ln w="11113">
              <a:solidFill>
                <a:srgbClr val="000000"/>
              </a:solidFill>
              <a:round/>
              <a:headEnd/>
              <a:tailEnd/>
            </a:ln>
          </p:spPr>
          <p:txBody>
            <a:bodyPr/>
            <a:lstStyle/>
            <a:p>
              <a:endParaRPr lang="nl-NL"/>
            </a:p>
          </p:txBody>
        </p:sp>
        <p:sp>
          <p:nvSpPr>
            <p:cNvPr id="121079" name="Line 201"/>
            <p:cNvSpPr>
              <a:spLocks noChangeShapeType="1"/>
            </p:cNvSpPr>
            <p:nvPr/>
          </p:nvSpPr>
          <p:spPr bwMode="auto">
            <a:xfrm flipH="1">
              <a:off x="337" y="2030"/>
              <a:ext cx="13" cy="4"/>
            </a:xfrm>
            <a:prstGeom prst="line">
              <a:avLst/>
            </a:prstGeom>
            <a:noFill/>
            <a:ln w="11113">
              <a:solidFill>
                <a:srgbClr val="000000"/>
              </a:solidFill>
              <a:round/>
              <a:headEnd/>
              <a:tailEnd/>
            </a:ln>
          </p:spPr>
          <p:txBody>
            <a:bodyPr/>
            <a:lstStyle/>
            <a:p>
              <a:endParaRPr lang="nl-NL"/>
            </a:p>
          </p:txBody>
        </p:sp>
        <p:sp>
          <p:nvSpPr>
            <p:cNvPr id="121080" name="Line 202"/>
            <p:cNvSpPr>
              <a:spLocks noChangeShapeType="1"/>
            </p:cNvSpPr>
            <p:nvPr/>
          </p:nvSpPr>
          <p:spPr bwMode="auto">
            <a:xfrm flipH="1">
              <a:off x="312" y="2037"/>
              <a:ext cx="13" cy="3"/>
            </a:xfrm>
            <a:prstGeom prst="line">
              <a:avLst/>
            </a:prstGeom>
            <a:noFill/>
            <a:ln w="11113">
              <a:solidFill>
                <a:srgbClr val="000000"/>
              </a:solidFill>
              <a:round/>
              <a:headEnd/>
              <a:tailEnd/>
            </a:ln>
          </p:spPr>
          <p:txBody>
            <a:bodyPr/>
            <a:lstStyle/>
            <a:p>
              <a:endParaRPr lang="nl-NL"/>
            </a:p>
          </p:txBody>
        </p:sp>
        <p:sp>
          <p:nvSpPr>
            <p:cNvPr id="121081" name="Line 203"/>
            <p:cNvSpPr>
              <a:spLocks noChangeShapeType="1"/>
            </p:cNvSpPr>
            <p:nvPr/>
          </p:nvSpPr>
          <p:spPr bwMode="auto">
            <a:xfrm flipH="1">
              <a:off x="287" y="2044"/>
              <a:ext cx="13" cy="4"/>
            </a:xfrm>
            <a:prstGeom prst="line">
              <a:avLst/>
            </a:prstGeom>
            <a:noFill/>
            <a:ln w="11113">
              <a:solidFill>
                <a:srgbClr val="000000"/>
              </a:solidFill>
              <a:round/>
              <a:headEnd/>
              <a:tailEnd/>
            </a:ln>
          </p:spPr>
          <p:txBody>
            <a:bodyPr/>
            <a:lstStyle/>
            <a:p>
              <a:endParaRPr lang="nl-NL"/>
            </a:p>
          </p:txBody>
        </p:sp>
        <p:sp>
          <p:nvSpPr>
            <p:cNvPr id="121082" name="Line 204"/>
            <p:cNvSpPr>
              <a:spLocks noChangeShapeType="1"/>
            </p:cNvSpPr>
            <p:nvPr/>
          </p:nvSpPr>
          <p:spPr bwMode="auto">
            <a:xfrm flipH="1">
              <a:off x="262" y="2051"/>
              <a:ext cx="12" cy="4"/>
            </a:xfrm>
            <a:prstGeom prst="line">
              <a:avLst/>
            </a:prstGeom>
            <a:noFill/>
            <a:ln w="11113">
              <a:solidFill>
                <a:srgbClr val="000000"/>
              </a:solidFill>
              <a:round/>
              <a:headEnd/>
              <a:tailEnd/>
            </a:ln>
          </p:spPr>
          <p:txBody>
            <a:bodyPr/>
            <a:lstStyle/>
            <a:p>
              <a:endParaRPr lang="nl-NL"/>
            </a:p>
          </p:txBody>
        </p:sp>
        <p:sp>
          <p:nvSpPr>
            <p:cNvPr id="121083" name="Line 205"/>
            <p:cNvSpPr>
              <a:spLocks noChangeShapeType="1"/>
            </p:cNvSpPr>
            <p:nvPr/>
          </p:nvSpPr>
          <p:spPr bwMode="auto">
            <a:xfrm>
              <a:off x="1075" y="759"/>
              <a:ext cx="10" cy="17"/>
            </a:xfrm>
            <a:prstGeom prst="line">
              <a:avLst/>
            </a:prstGeom>
            <a:noFill/>
            <a:ln w="17463">
              <a:solidFill>
                <a:srgbClr val="000000"/>
              </a:solidFill>
              <a:round/>
              <a:headEnd/>
              <a:tailEnd/>
            </a:ln>
          </p:spPr>
          <p:txBody>
            <a:bodyPr/>
            <a:lstStyle/>
            <a:p>
              <a:endParaRPr lang="nl-NL"/>
            </a:p>
          </p:txBody>
        </p:sp>
        <p:sp>
          <p:nvSpPr>
            <p:cNvPr id="121084" name="Line 206"/>
            <p:cNvSpPr>
              <a:spLocks noChangeShapeType="1"/>
            </p:cNvSpPr>
            <p:nvPr/>
          </p:nvSpPr>
          <p:spPr bwMode="auto">
            <a:xfrm>
              <a:off x="1095" y="793"/>
              <a:ext cx="10" cy="17"/>
            </a:xfrm>
            <a:prstGeom prst="line">
              <a:avLst/>
            </a:prstGeom>
            <a:noFill/>
            <a:ln w="17463">
              <a:solidFill>
                <a:srgbClr val="000000"/>
              </a:solidFill>
              <a:round/>
              <a:headEnd/>
              <a:tailEnd/>
            </a:ln>
          </p:spPr>
          <p:txBody>
            <a:bodyPr/>
            <a:lstStyle/>
            <a:p>
              <a:endParaRPr lang="nl-NL"/>
            </a:p>
          </p:txBody>
        </p:sp>
        <p:sp>
          <p:nvSpPr>
            <p:cNvPr id="121085" name="Line 207"/>
            <p:cNvSpPr>
              <a:spLocks noChangeShapeType="1"/>
            </p:cNvSpPr>
            <p:nvPr/>
          </p:nvSpPr>
          <p:spPr bwMode="auto">
            <a:xfrm>
              <a:off x="244" y="978"/>
              <a:ext cx="19" cy="9"/>
            </a:xfrm>
            <a:prstGeom prst="line">
              <a:avLst/>
            </a:prstGeom>
            <a:noFill/>
            <a:ln w="17463">
              <a:solidFill>
                <a:srgbClr val="000000"/>
              </a:solidFill>
              <a:round/>
              <a:headEnd/>
              <a:tailEnd/>
            </a:ln>
          </p:spPr>
          <p:txBody>
            <a:bodyPr/>
            <a:lstStyle/>
            <a:p>
              <a:endParaRPr lang="nl-NL"/>
            </a:p>
          </p:txBody>
        </p:sp>
        <p:sp>
          <p:nvSpPr>
            <p:cNvPr id="121086" name="Line 208"/>
            <p:cNvSpPr>
              <a:spLocks noChangeShapeType="1"/>
            </p:cNvSpPr>
            <p:nvPr/>
          </p:nvSpPr>
          <p:spPr bwMode="auto">
            <a:xfrm>
              <a:off x="282" y="998"/>
              <a:ext cx="19" cy="9"/>
            </a:xfrm>
            <a:prstGeom prst="line">
              <a:avLst/>
            </a:prstGeom>
            <a:noFill/>
            <a:ln w="17463">
              <a:solidFill>
                <a:srgbClr val="000000"/>
              </a:solidFill>
              <a:round/>
              <a:headEnd/>
              <a:tailEnd/>
            </a:ln>
          </p:spPr>
          <p:txBody>
            <a:bodyPr/>
            <a:lstStyle/>
            <a:p>
              <a:endParaRPr lang="nl-NL"/>
            </a:p>
          </p:txBody>
        </p:sp>
        <p:sp>
          <p:nvSpPr>
            <p:cNvPr id="121087" name="Line 209"/>
            <p:cNvSpPr>
              <a:spLocks noChangeShapeType="1"/>
            </p:cNvSpPr>
            <p:nvPr/>
          </p:nvSpPr>
          <p:spPr bwMode="auto">
            <a:xfrm>
              <a:off x="320" y="1017"/>
              <a:ext cx="19" cy="10"/>
            </a:xfrm>
            <a:prstGeom prst="line">
              <a:avLst/>
            </a:prstGeom>
            <a:noFill/>
            <a:ln w="17463">
              <a:solidFill>
                <a:srgbClr val="000000"/>
              </a:solidFill>
              <a:round/>
              <a:headEnd/>
              <a:tailEnd/>
            </a:ln>
          </p:spPr>
          <p:txBody>
            <a:bodyPr/>
            <a:lstStyle/>
            <a:p>
              <a:endParaRPr lang="nl-NL"/>
            </a:p>
          </p:txBody>
        </p:sp>
        <p:sp>
          <p:nvSpPr>
            <p:cNvPr id="121088" name="Line 210"/>
            <p:cNvSpPr>
              <a:spLocks noChangeShapeType="1"/>
            </p:cNvSpPr>
            <p:nvPr/>
          </p:nvSpPr>
          <p:spPr bwMode="auto">
            <a:xfrm>
              <a:off x="357" y="1037"/>
              <a:ext cx="19" cy="10"/>
            </a:xfrm>
            <a:prstGeom prst="line">
              <a:avLst/>
            </a:prstGeom>
            <a:noFill/>
            <a:ln w="17463">
              <a:solidFill>
                <a:srgbClr val="000000"/>
              </a:solidFill>
              <a:round/>
              <a:headEnd/>
              <a:tailEnd/>
            </a:ln>
          </p:spPr>
          <p:txBody>
            <a:bodyPr/>
            <a:lstStyle/>
            <a:p>
              <a:endParaRPr lang="nl-NL"/>
            </a:p>
          </p:txBody>
        </p:sp>
        <p:sp>
          <p:nvSpPr>
            <p:cNvPr id="121089" name="Line 211"/>
            <p:cNvSpPr>
              <a:spLocks noChangeShapeType="1"/>
            </p:cNvSpPr>
            <p:nvPr/>
          </p:nvSpPr>
          <p:spPr bwMode="auto">
            <a:xfrm>
              <a:off x="395" y="1057"/>
              <a:ext cx="19" cy="10"/>
            </a:xfrm>
            <a:prstGeom prst="line">
              <a:avLst/>
            </a:prstGeom>
            <a:noFill/>
            <a:ln w="17463">
              <a:solidFill>
                <a:srgbClr val="000000"/>
              </a:solidFill>
              <a:round/>
              <a:headEnd/>
              <a:tailEnd/>
            </a:ln>
          </p:spPr>
          <p:txBody>
            <a:bodyPr/>
            <a:lstStyle/>
            <a:p>
              <a:endParaRPr lang="nl-NL"/>
            </a:p>
          </p:txBody>
        </p:sp>
        <p:sp>
          <p:nvSpPr>
            <p:cNvPr id="121090" name="Line 212"/>
            <p:cNvSpPr>
              <a:spLocks noChangeShapeType="1"/>
            </p:cNvSpPr>
            <p:nvPr/>
          </p:nvSpPr>
          <p:spPr bwMode="auto">
            <a:xfrm>
              <a:off x="433" y="1077"/>
              <a:ext cx="19" cy="10"/>
            </a:xfrm>
            <a:prstGeom prst="line">
              <a:avLst/>
            </a:prstGeom>
            <a:noFill/>
            <a:ln w="17463">
              <a:solidFill>
                <a:srgbClr val="000000"/>
              </a:solidFill>
              <a:round/>
              <a:headEnd/>
              <a:tailEnd/>
            </a:ln>
          </p:spPr>
          <p:txBody>
            <a:bodyPr/>
            <a:lstStyle/>
            <a:p>
              <a:endParaRPr lang="nl-NL"/>
            </a:p>
          </p:txBody>
        </p:sp>
        <p:sp>
          <p:nvSpPr>
            <p:cNvPr id="121091" name="Line 213"/>
            <p:cNvSpPr>
              <a:spLocks noChangeShapeType="1"/>
            </p:cNvSpPr>
            <p:nvPr/>
          </p:nvSpPr>
          <p:spPr bwMode="auto">
            <a:xfrm>
              <a:off x="471" y="1096"/>
              <a:ext cx="1" cy="1"/>
            </a:xfrm>
            <a:prstGeom prst="line">
              <a:avLst/>
            </a:prstGeom>
            <a:noFill/>
            <a:ln w="17463">
              <a:solidFill>
                <a:srgbClr val="000000"/>
              </a:solidFill>
              <a:round/>
              <a:headEnd/>
              <a:tailEnd/>
            </a:ln>
          </p:spPr>
          <p:txBody>
            <a:bodyPr/>
            <a:lstStyle/>
            <a:p>
              <a:endParaRPr lang="nl-NL"/>
            </a:p>
          </p:txBody>
        </p:sp>
        <p:sp>
          <p:nvSpPr>
            <p:cNvPr id="121092" name="Line 214"/>
            <p:cNvSpPr>
              <a:spLocks noChangeShapeType="1"/>
            </p:cNvSpPr>
            <p:nvPr/>
          </p:nvSpPr>
          <p:spPr bwMode="auto">
            <a:xfrm>
              <a:off x="244" y="1104"/>
              <a:ext cx="20" cy="7"/>
            </a:xfrm>
            <a:prstGeom prst="line">
              <a:avLst/>
            </a:prstGeom>
            <a:noFill/>
            <a:ln w="17463">
              <a:solidFill>
                <a:srgbClr val="000000"/>
              </a:solidFill>
              <a:round/>
              <a:headEnd/>
              <a:tailEnd/>
            </a:ln>
          </p:spPr>
          <p:txBody>
            <a:bodyPr/>
            <a:lstStyle/>
            <a:p>
              <a:endParaRPr lang="nl-NL"/>
            </a:p>
          </p:txBody>
        </p:sp>
        <p:sp>
          <p:nvSpPr>
            <p:cNvPr id="121093" name="Line 215"/>
            <p:cNvSpPr>
              <a:spLocks noChangeShapeType="1"/>
            </p:cNvSpPr>
            <p:nvPr/>
          </p:nvSpPr>
          <p:spPr bwMode="auto">
            <a:xfrm>
              <a:off x="284" y="1119"/>
              <a:ext cx="21" cy="7"/>
            </a:xfrm>
            <a:prstGeom prst="line">
              <a:avLst/>
            </a:prstGeom>
            <a:noFill/>
            <a:ln w="17463">
              <a:solidFill>
                <a:srgbClr val="000000"/>
              </a:solidFill>
              <a:round/>
              <a:headEnd/>
              <a:tailEnd/>
            </a:ln>
          </p:spPr>
          <p:txBody>
            <a:bodyPr/>
            <a:lstStyle/>
            <a:p>
              <a:endParaRPr lang="nl-NL"/>
            </a:p>
          </p:txBody>
        </p:sp>
        <p:sp>
          <p:nvSpPr>
            <p:cNvPr id="121094" name="Line 216"/>
            <p:cNvSpPr>
              <a:spLocks noChangeShapeType="1"/>
            </p:cNvSpPr>
            <p:nvPr/>
          </p:nvSpPr>
          <p:spPr bwMode="auto">
            <a:xfrm>
              <a:off x="325" y="1133"/>
              <a:ext cx="20" cy="8"/>
            </a:xfrm>
            <a:prstGeom prst="line">
              <a:avLst/>
            </a:prstGeom>
            <a:noFill/>
            <a:ln w="17463">
              <a:solidFill>
                <a:srgbClr val="000000"/>
              </a:solidFill>
              <a:round/>
              <a:headEnd/>
              <a:tailEnd/>
            </a:ln>
          </p:spPr>
          <p:txBody>
            <a:bodyPr/>
            <a:lstStyle/>
            <a:p>
              <a:endParaRPr lang="nl-NL"/>
            </a:p>
          </p:txBody>
        </p:sp>
        <p:sp>
          <p:nvSpPr>
            <p:cNvPr id="121095" name="Line 217"/>
            <p:cNvSpPr>
              <a:spLocks noChangeShapeType="1"/>
            </p:cNvSpPr>
            <p:nvPr/>
          </p:nvSpPr>
          <p:spPr bwMode="auto">
            <a:xfrm>
              <a:off x="365" y="1149"/>
              <a:ext cx="20" cy="7"/>
            </a:xfrm>
            <a:prstGeom prst="line">
              <a:avLst/>
            </a:prstGeom>
            <a:noFill/>
            <a:ln w="17463">
              <a:solidFill>
                <a:srgbClr val="000000"/>
              </a:solidFill>
              <a:round/>
              <a:headEnd/>
              <a:tailEnd/>
            </a:ln>
          </p:spPr>
          <p:txBody>
            <a:bodyPr/>
            <a:lstStyle/>
            <a:p>
              <a:endParaRPr lang="nl-NL"/>
            </a:p>
          </p:txBody>
        </p:sp>
        <p:sp>
          <p:nvSpPr>
            <p:cNvPr id="121096" name="Line 218"/>
            <p:cNvSpPr>
              <a:spLocks noChangeShapeType="1"/>
            </p:cNvSpPr>
            <p:nvPr/>
          </p:nvSpPr>
          <p:spPr bwMode="auto">
            <a:xfrm>
              <a:off x="406" y="1163"/>
              <a:ext cx="20" cy="8"/>
            </a:xfrm>
            <a:prstGeom prst="line">
              <a:avLst/>
            </a:prstGeom>
            <a:noFill/>
            <a:ln w="17463">
              <a:solidFill>
                <a:srgbClr val="000000"/>
              </a:solidFill>
              <a:round/>
              <a:headEnd/>
              <a:tailEnd/>
            </a:ln>
          </p:spPr>
          <p:txBody>
            <a:bodyPr/>
            <a:lstStyle/>
            <a:p>
              <a:endParaRPr lang="nl-NL"/>
            </a:p>
          </p:txBody>
        </p:sp>
        <p:sp>
          <p:nvSpPr>
            <p:cNvPr id="121097" name="Line 219"/>
            <p:cNvSpPr>
              <a:spLocks noChangeShapeType="1"/>
            </p:cNvSpPr>
            <p:nvPr/>
          </p:nvSpPr>
          <p:spPr bwMode="auto">
            <a:xfrm>
              <a:off x="446" y="1178"/>
              <a:ext cx="20" cy="8"/>
            </a:xfrm>
            <a:prstGeom prst="line">
              <a:avLst/>
            </a:prstGeom>
            <a:noFill/>
            <a:ln w="17463">
              <a:solidFill>
                <a:srgbClr val="000000"/>
              </a:solidFill>
              <a:round/>
              <a:headEnd/>
              <a:tailEnd/>
            </a:ln>
          </p:spPr>
          <p:txBody>
            <a:bodyPr/>
            <a:lstStyle/>
            <a:p>
              <a:endParaRPr lang="nl-NL"/>
            </a:p>
          </p:txBody>
        </p:sp>
        <p:sp>
          <p:nvSpPr>
            <p:cNvPr id="121098" name="Line 220"/>
            <p:cNvSpPr>
              <a:spLocks noChangeShapeType="1"/>
            </p:cNvSpPr>
            <p:nvPr/>
          </p:nvSpPr>
          <p:spPr bwMode="auto">
            <a:xfrm>
              <a:off x="244" y="1248"/>
              <a:ext cx="22" cy="1"/>
            </a:xfrm>
            <a:prstGeom prst="line">
              <a:avLst/>
            </a:prstGeom>
            <a:noFill/>
            <a:ln w="17463">
              <a:solidFill>
                <a:srgbClr val="000000"/>
              </a:solidFill>
              <a:round/>
              <a:headEnd/>
              <a:tailEnd/>
            </a:ln>
          </p:spPr>
          <p:txBody>
            <a:bodyPr/>
            <a:lstStyle/>
            <a:p>
              <a:endParaRPr lang="nl-NL"/>
            </a:p>
          </p:txBody>
        </p:sp>
        <p:sp>
          <p:nvSpPr>
            <p:cNvPr id="121099" name="Line 221"/>
            <p:cNvSpPr>
              <a:spLocks noChangeShapeType="1"/>
            </p:cNvSpPr>
            <p:nvPr/>
          </p:nvSpPr>
          <p:spPr bwMode="auto">
            <a:xfrm>
              <a:off x="289" y="1247"/>
              <a:ext cx="22" cy="1"/>
            </a:xfrm>
            <a:prstGeom prst="line">
              <a:avLst/>
            </a:prstGeom>
            <a:noFill/>
            <a:ln w="17463">
              <a:solidFill>
                <a:srgbClr val="000000"/>
              </a:solidFill>
              <a:round/>
              <a:headEnd/>
              <a:tailEnd/>
            </a:ln>
          </p:spPr>
          <p:txBody>
            <a:bodyPr/>
            <a:lstStyle/>
            <a:p>
              <a:endParaRPr lang="nl-NL"/>
            </a:p>
          </p:txBody>
        </p:sp>
        <p:sp>
          <p:nvSpPr>
            <p:cNvPr id="121100" name="Line 222"/>
            <p:cNvSpPr>
              <a:spLocks noChangeShapeType="1"/>
            </p:cNvSpPr>
            <p:nvPr/>
          </p:nvSpPr>
          <p:spPr bwMode="auto">
            <a:xfrm>
              <a:off x="333" y="1246"/>
              <a:ext cx="22" cy="1"/>
            </a:xfrm>
            <a:prstGeom prst="line">
              <a:avLst/>
            </a:prstGeom>
            <a:noFill/>
            <a:ln w="17463">
              <a:solidFill>
                <a:srgbClr val="000000"/>
              </a:solidFill>
              <a:round/>
              <a:headEnd/>
              <a:tailEnd/>
            </a:ln>
          </p:spPr>
          <p:txBody>
            <a:bodyPr/>
            <a:lstStyle/>
            <a:p>
              <a:endParaRPr lang="nl-NL"/>
            </a:p>
          </p:txBody>
        </p:sp>
        <p:sp>
          <p:nvSpPr>
            <p:cNvPr id="121101" name="Line 223"/>
            <p:cNvSpPr>
              <a:spLocks noChangeShapeType="1"/>
            </p:cNvSpPr>
            <p:nvPr/>
          </p:nvSpPr>
          <p:spPr bwMode="auto">
            <a:xfrm flipV="1">
              <a:off x="377" y="1245"/>
              <a:ext cx="23" cy="1"/>
            </a:xfrm>
            <a:prstGeom prst="line">
              <a:avLst/>
            </a:prstGeom>
            <a:noFill/>
            <a:ln w="17463">
              <a:solidFill>
                <a:srgbClr val="000000"/>
              </a:solidFill>
              <a:round/>
              <a:headEnd/>
              <a:tailEnd/>
            </a:ln>
          </p:spPr>
          <p:txBody>
            <a:bodyPr/>
            <a:lstStyle/>
            <a:p>
              <a:endParaRPr lang="nl-NL"/>
            </a:p>
          </p:txBody>
        </p:sp>
        <p:sp>
          <p:nvSpPr>
            <p:cNvPr id="121102" name="Line 224"/>
            <p:cNvSpPr>
              <a:spLocks noChangeShapeType="1"/>
            </p:cNvSpPr>
            <p:nvPr/>
          </p:nvSpPr>
          <p:spPr bwMode="auto">
            <a:xfrm flipV="1">
              <a:off x="422" y="1244"/>
              <a:ext cx="22" cy="1"/>
            </a:xfrm>
            <a:prstGeom prst="line">
              <a:avLst/>
            </a:prstGeom>
            <a:noFill/>
            <a:ln w="17463">
              <a:solidFill>
                <a:srgbClr val="000000"/>
              </a:solidFill>
              <a:round/>
              <a:headEnd/>
              <a:tailEnd/>
            </a:ln>
          </p:spPr>
          <p:txBody>
            <a:bodyPr/>
            <a:lstStyle/>
            <a:p>
              <a:endParaRPr lang="nl-NL"/>
            </a:p>
          </p:txBody>
        </p:sp>
        <p:sp>
          <p:nvSpPr>
            <p:cNvPr id="121103" name="Line 225"/>
            <p:cNvSpPr>
              <a:spLocks noChangeShapeType="1"/>
            </p:cNvSpPr>
            <p:nvPr/>
          </p:nvSpPr>
          <p:spPr bwMode="auto">
            <a:xfrm>
              <a:off x="466" y="1244"/>
              <a:ext cx="6" cy="1"/>
            </a:xfrm>
            <a:prstGeom prst="line">
              <a:avLst/>
            </a:prstGeom>
            <a:noFill/>
            <a:ln w="17463">
              <a:solidFill>
                <a:srgbClr val="000000"/>
              </a:solidFill>
              <a:round/>
              <a:headEnd/>
              <a:tailEnd/>
            </a:ln>
          </p:spPr>
          <p:txBody>
            <a:bodyPr/>
            <a:lstStyle/>
            <a:p>
              <a:endParaRPr lang="nl-NL"/>
            </a:p>
          </p:txBody>
        </p:sp>
        <p:sp>
          <p:nvSpPr>
            <p:cNvPr id="121104" name="Line 226"/>
            <p:cNvSpPr>
              <a:spLocks noChangeShapeType="1"/>
            </p:cNvSpPr>
            <p:nvPr/>
          </p:nvSpPr>
          <p:spPr bwMode="auto">
            <a:xfrm flipV="1">
              <a:off x="244" y="1461"/>
              <a:ext cx="21" cy="4"/>
            </a:xfrm>
            <a:prstGeom prst="line">
              <a:avLst/>
            </a:prstGeom>
            <a:noFill/>
            <a:ln w="17463">
              <a:solidFill>
                <a:srgbClr val="000000"/>
              </a:solidFill>
              <a:round/>
              <a:headEnd/>
              <a:tailEnd/>
            </a:ln>
          </p:spPr>
          <p:txBody>
            <a:bodyPr/>
            <a:lstStyle/>
            <a:p>
              <a:endParaRPr lang="nl-NL"/>
            </a:p>
          </p:txBody>
        </p:sp>
        <p:sp>
          <p:nvSpPr>
            <p:cNvPr id="121105" name="Line 227"/>
            <p:cNvSpPr>
              <a:spLocks noChangeShapeType="1"/>
            </p:cNvSpPr>
            <p:nvPr/>
          </p:nvSpPr>
          <p:spPr bwMode="auto">
            <a:xfrm flipV="1">
              <a:off x="286" y="1451"/>
              <a:ext cx="21" cy="5"/>
            </a:xfrm>
            <a:prstGeom prst="line">
              <a:avLst/>
            </a:prstGeom>
            <a:noFill/>
            <a:ln w="17463">
              <a:solidFill>
                <a:srgbClr val="000000"/>
              </a:solidFill>
              <a:round/>
              <a:headEnd/>
              <a:tailEnd/>
            </a:ln>
          </p:spPr>
          <p:txBody>
            <a:bodyPr/>
            <a:lstStyle/>
            <a:p>
              <a:endParaRPr lang="nl-NL"/>
            </a:p>
          </p:txBody>
        </p:sp>
        <p:sp>
          <p:nvSpPr>
            <p:cNvPr id="121106" name="Line 228"/>
            <p:cNvSpPr>
              <a:spLocks noChangeShapeType="1"/>
            </p:cNvSpPr>
            <p:nvPr/>
          </p:nvSpPr>
          <p:spPr bwMode="auto">
            <a:xfrm flipV="1">
              <a:off x="329" y="1441"/>
              <a:ext cx="21" cy="5"/>
            </a:xfrm>
            <a:prstGeom prst="line">
              <a:avLst/>
            </a:prstGeom>
            <a:noFill/>
            <a:ln w="17463">
              <a:solidFill>
                <a:srgbClr val="000000"/>
              </a:solidFill>
              <a:round/>
              <a:headEnd/>
              <a:tailEnd/>
            </a:ln>
          </p:spPr>
          <p:txBody>
            <a:bodyPr/>
            <a:lstStyle/>
            <a:p>
              <a:endParaRPr lang="nl-NL"/>
            </a:p>
          </p:txBody>
        </p:sp>
        <p:sp>
          <p:nvSpPr>
            <p:cNvPr id="121107" name="Line 229"/>
            <p:cNvSpPr>
              <a:spLocks noChangeShapeType="1"/>
            </p:cNvSpPr>
            <p:nvPr/>
          </p:nvSpPr>
          <p:spPr bwMode="auto">
            <a:xfrm flipV="1">
              <a:off x="371" y="1432"/>
              <a:ext cx="21" cy="5"/>
            </a:xfrm>
            <a:prstGeom prst="line">
              <a:avLst/>
            </a:prstGeom>
            <a:noFill/>
            <a:ln w="17463">
              <a:solidFill>
                <a:srgbClr val="000000"/>
              </a:solidFill>
              <a:round/>
              <a:headEnd/>
              <a:tailEnd/>
            </a:ln>
          </p:spPr>
          <p:txBody>
            <a:bodyPr/>
            <a:lstStyle/>
            <a:p>
              <a:endParaRPr lang="nl-NL"/>
            </a:p>
          </p:txBody>
        </p:sp>
        <p:sp>
          <p:nvSpPr>
            <p:cNvPr id="121108" name="Line 230"/>
            <p:cNvSpPr>
              <a:spLocks noChangeShapeType="1"/>
            </p:cNvSpPr>
            <p:nvPr/>
          </p:nvSpPr>
          <p:spPr bwMode="auto">
            <a:xfrm flipV="1">
              <a:off x="413" y="1422"/>
              <a:ext cx="21" cy="5"/>
            </a:xfrm>
            <a:prstGeom prst="line">
              <a:avLst/>
            </a:prstGeom>
            <a:noFill/>
            <a:ln w="17463">
              <a:solidFill>
                <a:srgbClr val="000000"/>
              </a:solidFill>
              <a:round/>
              <a:headEnd/>
              <a:tailEnd/>
            </a:ln>
          </p:spPr>
          <p:txBody>
            <a:bodyPr/>
            <a:lstStyle/>
            <a:p>
              <a:endParaRPr lang="nl-NL"/>
            </a:p>
          </p:txBody>
        </p:sp>
        <p:sp>
          <p:nvSpPr>
            <p:cNvPr id="121109" name="Line 231"/>
            <p:cNvSpPr>
              <a:spLocks noChangeShapeType="1"/>
            </p:cNvSpPr>
            <p:nvPr/>
          </p:nvSpPr>
          <p:spPr bwMode="auto">
            <a:xfrm flipV="1">
              <a:off x="455" y="1414"/>
              <a:ext cx="17" cy="4"/>
            </a:xfrm>
            <a:prstGeom prst="line">
              <a:avLst/>
            </a:prstGeom>
            <a:noFill/>
            <a:ln w="17463">
              <a:solidFill>
                <a:srgbClr val="000000"/>
              </a:solidFill>
              <a:round/>
              <a:headEnd/>
              <a:tailEnd/>
            </a:ln>
          </p:spPr>
          <p:txBody>
            <a:bodyPr/>
            <a:lstStyle/>
            <a:p>
              <a:endParaRPr lang="nl-NL"/>
            </a:p>
          </p:txBody>
        </p:sp>
        <p:sp>
          <p:nvSpPr>
            <p:cNvPr id="121110" name="Line 232"/>
            <p:cNvSpPr>
              <a:spLocks noChangeShapeType="1"/>
            </p:cNvSpPr>
            <p:nvPr/>
          </p:nvSpPr>
          <p:spPr bwMode="auto">
            <a:xfrm flipV="1">
              <a:off x="244" y="1601"/>
              <a:ext cx="20" cy="9"/>
            </a:xfrm>
            <a:prstGeom prst="line">
              <a:avLst/>
            </a:prstGeom>
            <a:noFill/>
            <a:ln w="17463">
              <a:solidFill>
                <a:srgbClr val="000000"/>
              </a:solidFill>
              <a:round/>
              <a:headEnd/>
              <a:tailEnd/>
            </a:ln>
          </p:spPr>
          <p:txBody>
            <a:bodyPr/>
            <a:lstStyle/>
            <a:p>
              <a:endParaRPr lang="nl-NL"/>
            </a:p>
          </p:txBody>
        </p:sp>
        <p:sp>
          <p:nvSpPr>
            <p:cNvPr id="121111" name="Line 233"/>
            <p:cNvSpPr>
              <a:spLocks noChangeShapeType="1"/>
            </p:cNvSpPr>
            <p:nvPr/>
          </p:nvSpPr>
          <p:spPr bwMode="auto">
            <a:xfrm flipV="1">
              <a:off x="284" y="1585"/>
              <a:ext cx="20" cy="9"/>
            </a:xfrm>
            <a:prstGeom prst="line">
              <a:avLst/>
            </a:prstGeom>
            <a:noFill/>
            <a:ln w="17463">
              <a:solidFill>
                <a:srgbClr val="000000"/>
              </a:solidFill>
              <a:round/>
              <a:headEnd/>
              <a:tailEnd/>
            </a:ln>
          </p:spPr>
          <p:txBody>
            <a:bodyPr/>
            <a:lstStyle/>
            <a:p>
              <a:endParaRPr lang="nl-NL"/>
            </a:p>
          </p:txBody>
        </p:sp>
        <p:sp>
          <p:nvSpPr>
            <p:cNvPr id="121112" name="Line 234"/>
            <p:cNvSpPr>
              <a:spLocks noChangeShapeType="1"/>
            </p:cNvSpPr>
            <p:nvPr/>
          </p:nvSpPr>
          <p:spPr bwMode="auto">
            <a:xfrm flipV="1">
              <a:off x="324" y="1568"/>
              <a:ext cx="20" cy="8"/>
            </a:xfrm>
            <a:prstGeom prst="line">
              <a:avLst/>
            </a:prstGeom>
            <a:noFill/>
            <a:ln w="17463">
              <a:solidFill>
                <a:srgbClr val="000000"/>
              </a:solidFill>
              <a:round/>
              <a:headEnd/>
              <a:tailEnd/>
            </a:ln>
          </p:spPr>
          <p:txBody>
            <a:bodyPr/>
            <a:lstStyle/>
            <a:p>
              <a:endParaRPr lang="nl-NL"/>
            </a:p>
          </p:txBody>
        </p:sp>
        <p:sp>
          <p:nvSpPr>
            <p:cNvPr id="121113" name="Line 235"/>
            <p:cNvSpPr>
              <a:spLocks noChangeShapeType="1"/>
            </p:cNvSpPr>
            <p:nvPr/>
          </p:nvSpPr>
          <p:spPr bwMode="auto">
            <a:xfrm flipV="1">
              <a:off x="364" y="1551"/>
              <a:ext cx="20" cy="9"/>
            </a:xfrm>
            <a:prstGeom prst="line">
              <a:avLst/>
            </a:prstGeom>
            <a:noFill/>
            <a:ln w="17463">
              <a:solidFill>
                <a:srgbClr val="000000"/>
              </a:solidFill>
              <a:round/>
              <a:headEnd/>
              <a:tailEnd/>
            </a:ln>
          </p:spPr>
          <p:txBody>
            <a:bodyPr/>
            <a:lstStyle/>
            <a:p>
              <a:endParaRPr lang="nl-NL"/>
            </a:p>
          </p:txBody>
        </p:sp>
        <p:sp>
          <p:nvSpPr>
            <p:cNvPr id="121114" name="Line 236"/>
            <p:cNvSpPr>
              <a:spLocks noChangeShapeType="1"/>
            </p:cNvSpPr>
            <p:nvPr/>
          </p:nvSpPr>
          <p:spPr bwMode="auto">
            <a:xfrm flipV="1">
              <a:off x="404" y="1535"/>
              <a:ext cx="20" cy="8"/>
            </a:xfrm>
            <a:prstGeom prst="line">
              <a:avLst/>
            </a:prstGeom>
            <a:noFill/>
            <a:ln w="17463">
              <a:solidFill>
                <a:srgbClr val="000000"/>
              </a:solidFill>
              <a:round/>
              <a:headEnd/>
              <a:tailEnd/>
            </a:ln>
          </p:spPr>
          <p:txBody>
            <a:bodyPr/>
            <a:lstStyle/>
            <a:p>
              <a:endParaRPr lang="nl-NL"/>
            </a:p>
          </p:txBody>
        </p:sp>
        <p:sp>
          <p:nvSpPr>
            <p:cNvPr id="121115" name="Line 237"/>
            <p:cNvSpPr>
              <a:spLocks noChangeShapeType="1"/>
            </p:cNvSpPr>
            <p:nvPr/>
          </p:nvSpPr>
          <p:spPr bwMode="auto">
            <a:xfrm flipV="1">
              <a:off x="444" y="1518"/>
              <a:ext cx="20" cy="9"/>
            </a:xfrm>
            <a:prstGeom prst="line">
              <a:avLst/>
            </a:prstGeom>
            <a:noFill/>
            <a:ln w="17463">
              <a:solidFill>
                <a:srgbClr val="000000"/>
              </a:solidFill>
              <a:round/>
              <a:headEnd/>
              <a:tailEnd/>
            </a:ln>
          </p:spPr>
          <p:txBody>
            <a:bodyPr/>
            <a:lstStyle/>
            <a:p>
              <a:endParaRPr lang="nl-NL"/>
            </a:p>
          </p:txBody>
        </p:sp>
        <p:sp>
          <p:nvSpPr>
            <p:cNvPr id="121116" name="Line 238"/>
            <p:cNvSpPr>
              <a:spLocks noChangeShapeType="1"/>
            </p:cNvSpPr>
            <p:nvPr/>
          </p:nvSpPr>
          <p:spPr bwMode="auto">
            <a:xfrm flipV="1">
              <a:off x="244" y="1727"/>
              <a:ext cx="19" cy="10"/>
            </a:xfrm>
            <a:prstGeom prst="line">
              <a:avLst/>
            </a:prstGeom>
            <a:noFill/>
            <a:ln w="17463">
              <a:solidFill>
                <a:srgbClr val="000000"/>
              </a:solidFill>
              <a:round/>
              <a:headEnd/>
              <a:tailEnd/>
            </a:ln>
          </p:spPr>
          <p:txBody>
            <a:bodyPr/>
            <a:lstStyle/>
            <a:p>
              <a:endParaRPr lang="nl-NL"/>
            </a:p>
          </p:txBody>
        </p:sp>
        <p:sp>
          <p:nvSpPr>
            <p:cNvPr id="121117" name="Line 239"/>
            <p:cNvSpPr>
              <a:spLocks noChangeShapeType="1"/>
            </p:cNvSpPr>
            <p:nvPr/>
          </p:nvSpPr>
          <p:spPr bwMode="auto">
            <a:xfrm flipV="1">
              <a:off x="283" y="1709"/>
              <a:ext cx="19" cy="10"/>
            </a:xfrm>
            <a:prstGeom prst="line">
              <a:avLst/>
            </a:prstGeom>
            <a:noFill/>
            <a:ln w="17463">
              <a:solidFill>
                <a:srgbClr val="000000"/>
              </a:solidFill>
              <a:round/>
              <a:headEnd/>
              <a:tailEnd/>
            </a:ln>
          </p:spPr>
          <p:txBody>
            <a:bodyPr/>
            <a:lstStyle/>
            <a:p>
              <a:endParaRPr lang="nl-NL"/>
            </a:p>
          </p:txBody>
        </p:sp>
        <p:sp>
          <p:nvSpPr>
            <p:cNvPr id="121118" name="Line 240"/>
            <p:cNvSpPr>
              <a:spLocks noChangeShapeType="1"/>
            </p:cNvSpPr>
            <p:nvPr/>
          </p:nvSpPr>
          <p:spPr bwMode="auto">
            <a:xfrm flipV="1">
              <a:off x="322" y="1690"/>
              <a:ext cx="20" cy="10"/>
            </a:xfrm>
            <a:prstGeom prst="line">
              <a:avLst/>
            </a:prstGeom>
            <a:noFill/>
            <a:ln w="17463">
              <a:solidFill>
                <a:srgbClr val="000000"/>
              </a:solidFill>
              <a:round/>
              <a:headEnd/>
              <a:tailEnd/>
            </a:ln>
          </p:spPr>
          <p:txBody>
            <a:bodyPr/>
            <a:lstStyle/>
            <a:p>
              <a:endParaRPr lang="nl-NL"/>
            </a:p>
          </p:txBody>
        </p:sp>
        <p:sp>
          <p:nvSpPr>
            <p:cNvPr id="121119" name="Line 241"/>
            <p:cNvSpPr>
              <a:spLocks noChangeShapeType="1"/>
            </p:cNvSpPr>
            <p:nvPr/>
          </p:nvSpPr>
          <p:spPr bwMode="auto">
            <a:xfrm flipV="1">
              <a:off x="362" y="1671"/>
              <a:ext cx="20" cy="10"/>
            </a:xfrm>
            <a:prstGeom prst="line">
              <a:avLst/>
            </a:prstGeom>
            <a:noFill/>
            <a:ln w="17463">
              <a:solidFill>
                <a:srgbClr val="000000"/>
              </a:solidFill>
              <a:round/>
              <a:headEnd/>
              <a:tailEnd/>
            </a:ln>
          </p:spPr>
          <p:txBody>
            <a:bodyPr/>
            <a:lstStyle/>
            <a:p>
              <a:endParaRPr lang="nl-NL"/>
            </a:p>
          </p:txBody>
        </p:sp>
        <p:sp>
          <p:nvSpPr>
            <p:cNvPr id="121120" name="Line 242"/>
            <p:cNvSpPr>
              <a:spLocks noChangeShapeType="1"/>
            </p:cNvSpPr>
            <p:nvPr/>
          </p:nvSpPr>
          <p:spPr bwMode="auto">
            <a:xfrm flipV="1">
              <a:off x="402" y="1652"/>
              <a:ext cx="19" cy="9"/>
            </a:xfrm>
            <a:prstGeom prst="line">
              <a:avLst/>
            </a:prstGeom>
            <a:noFill/>
            <a:ln w="17463">
              <a:solidFill>
                <a:srgbClr val="000000"/>
              </a:solidFill>
              <a:round/>
              <a:headEnd/>
              <a:tailEnd/>
            </a:ln>
          </p:spPr>
          <p:txBody>
            <a:bodyPr/>
            <a:lstStyle/>
            <a:p>
              <a:endParaRPr lang="nl-NL"/>
            </a:p>
          </p:txBody>
        </p:sp>
        <p:sp>
          <p:nvSpPr>
            <p:cNvPr id="121121" name="Line 243"/>
            <p:cNvSpPr>
              <a:spLocks noChangeShapeType="1"/>
            </p:cNvSpPr>
            <p:nvPr/>
          </p:nvSpPr>
          <p:spPr bwMode="auto">
            <a:xfrm flipV="1">
              <a:off x="441" y="1634"/>
              <a:ext cx="18" cy="9"/>
            </a:xfrm>
            <a:prstGeom prst="line">
              <a:avLst/>
            </a:prstGeom>
            <a:noFill/>
            <a:ln w="17463">
              <a:solidFill>
                <a:srgbClr val="000000"/>
              </a:solidFill>
              <a:round/>
              <a:headEnd/>
              <a:tailEnd/>
            </a:ln>
          </p:spPr>
          <p:txBody>
            <a:bodyPr/>
            <a:lstStyle/>
            <a:p>
              <a:endParaRPr lang="nl-NL"/>
            </a:p>
          </p:txBody>
        </p:sp>
        <p:sp>
          <p:nvSpPr>
            <p:cNvPr id="121122" name="Line 244"/>
            <p:cNvSpPr>
              <a:spLocks noChangeShapeType="1"/>
            </p:cNvSpPr>
            <p:nvPr/>
          </p:nvSpPr>
          <p:spPr bwMode="auto">
            <a:xfrm flipH="1">
              <a:off x="2495" y="978"/>
              <a:ext cx="22" cy="1"/>
            </a:xfrm>
            <a:prstGeom prst="line">
              <a:avLst/>
            </a:prstGeom>
            <a:noFill/>
            <a:ln w="17463">
              <a:solidFill>
                <a:srgbClr val="000000"/>
              </a:solidFill>
              <a:round/>
              <a:headEnd/>
              <a:tailEnd/>
            </a:ln>
          </p:spPr>
          <p:txBody>
            <a:bodyPr/>
            <a:lstStyle/>
            <a:p>
              <a:endParaRPr lang="nl-NL"/>
            </a:p>
          </p:txBody>
        </p:sp>
        <p:sp>
          <p:nvSpPr>
            <p:cNvPr id="121123" name="Line 245"/>
            <p:cNvSpPr>
              <a:spLocks noChangeShapeType="1"/>
            </p:cNvSpPr>
            <p:nvPr/>
          </p:nvSpPr>
          <p:spPr bwMode="auto">
            <a:xfrm flipH="1">
              <a:off x="2451" y="981"/>
              <a:ext cx="22" cy="3"/>
            </a:xfrm>
            <a:prstGeom prst="line">
              <a:avLst/>
            </a:prstGeom>
            <a:noFill/>
            <a:ln w="17463">
              <a:solidFill>
                <a:srgbClr val="000000"/>
              </a:solidFill>
              <a:round/>
              <a:headEnd/>
              <a:tailEnd/>
            </a:ln>
          </p:spPr>
          <p:txBody>
            <a:bodyPr/>
            <a:lstStyle/>
            <a:p>
              <a:endParaRPr lang="nl-NL"/>
            </a:p>
          </p:txBody>
        </p:sp>
        <p:sp>
          <p:nvSpPr>
            <p:cNvPr id="121124" name="Line 246"/>
            <p:cNvSpPr>
              <a:spLocks noChangeShapeType="1"/>
            </p:cNvSpPr>
            <p:nvPr/>
          </p:nvSpPr>
          <p:spPr bwMode="auto">
            <a:xfrm flipH="1">
              <a:off x="2406" y="986"/>
              <a:ext cx="22" cy="2"/>
            </a:xfrm>
            <a:prstGeom prst="line">
              <a:avLst/>
            </a:prstGeom>
            <a:noFill/>
            <a:ln w="17463">
              <a:solidFill>
                <a:srgbClr val="000000"/>
              </a:solidFill>
              <a:round/>
              <a:headEnd/>
              <a:tailEnd/>
            </a:ln>
          </p:spPr>
          <p:txBody>
            <a:bodyPr/>
            <a:lstStyle/>
            <a:p>
              <a:endParaRPr lang="nl-NL"/>
            </a:p>
          </p:txBody>
        </p:sp>
        <p:sp>
          <p:nvSpPr>
            <p:cNvPr id="121125" name="Line 247"/>
            <p:cNvSpPr>
              <a:spLocks noChangeShapeType="1"/>
            </p:cNvSpPr>
            <p:nvPr/>
          </p:nvSpPr>
          <p:spPr bwMode="auto">
            <a:xfrm flipH="1">
              <a:off x="2495" y="1104"/>
              <a:ext cx="22" cy="3"/>
            </a:xfrm>
            <a:prstGeom prst="line">
              <a:avLst/>
            </a:prstGeom>
            <a:noFill/>
            <a:ln w="17463">
              <a:solidFill>
                <a:srgbClr val="000000"/>
              </a:solidFill>
              <a:round/>
              <a:headEnd/>
              <a:tailEnd/>
            </a:ln>
          </p:spPr>
          <p:txBody>
            <a:bodyPr/>
            <a:lstStyle/>
            <a:p>
              <a:endParaRPr lang="nl-NL"/>
            </a:p>
          </p:txBody>
        </p:sp>
        <p:sp>
          <p:nvSpPr>
            <p:cNvPr id="121126" name="Line 248"/>
            <p:cNvSpPr>
              <a:spLocks noChangeShapeType="1"/>
            </p:cNvSpPr>
            <p:nvPr/>
          </p:nvSpPr>
          <p:spPr bwMode="auto">
            <a:xfrm flipH="1">
              <a:off x="2451" y="1110"/>
              <a:ext cx="22" cy="2"/>
            </a:xfrm>
            <a:prstGeom prst="line">
              <a:avLst/>
            </a:prstGeom>
            <a:noFill/>
            <a:ln w="17463">
              <a:solidFill>
                <a:srgbClr val="000000"/>
              </a:solidFill>
              <a:round/>
              <a:headEnd/>
              <a:tailEnd/>
            </a:ln>
          </p:spPr>
          <p:txBody>
            <a:bodyPr/>
            <a:lstStyle/>
            <a:p>
              <a:endParaRPr lang="nl-NL"/>
            </a:p>
          </p:txBody>
        </p:sp>
        <p:sp>
          <p:nvSpPr>
            <p:cNvPr id="121127" name="Line 249"/>
            <p:cNvSpPr>
              <a:spLocks noChangeShapeType="1"/>
            </p:cNvSpPr>
            <p:nvPr/>
          </p:nvSpPr>
          <p:spPr bwMode="auto">
            <a:xfrm flipH="1">
              <a:off x="2406" y="1115"/>
              <a:ext cx="22" cy="2"/>
            </a:xfrm>
            <a:prstGeom prst="line">
              <a:avLst/>
            </a:prstGeom>
            <a:noFill/>
            <a:ln w="17463">
              <a:solidFill>
                <a:srgbClr val="000000"/>
              </a:solidFill>
              <a:round/>
              <a:headEnd/>
              <a:tailEnd/>
            </a:ln>
          </p:spPr>
          <p:txBody>
            <a:bodyPr/>
            <a:lstStyle/>
            <a:p>
              <a:endParaRPr lang="nl-NL"/>
            </a:p>
          </p:txBody>
        </p:sp>
        <p:sp>
          <p:nvSpPr>
            <p:cNvPr id="121128" name="Line 250"/>
            <p:cNvSpPr>
              <a:spLocks noChangeShapeType="1"/>
            </p:cNvSpPr>
            <p:nvPr/>
          </p:nvSpPr>
          <p:spPr bwMode="auto">
            <a:xfrm flipH="1">
              <a:off x="2495" y="1244"/>
              <a:ext cx="22" cy="1"/>
            </a:xfrm>
            <a:prstGeom prst="line">
              <a:avLst/>
            </a:prstGeom>
            <a:noFill/>
            <a:ln w="17463">
              <a:solidFill>
                <a:srgbClr val="000000"/>
              </a:solidFill>
              <a:round/>
              <a:headEnd/>
              <a:tailEnd/>
            </a:ln>
          </p:spPr>
          <p:txBody>
            <a:bodyPr/>
            <a:lstStyle/>
            <a:p>
              <a:endParaRPr lang="nl-NL"/>
            </a:p>
          </p:txBody>
        </p:sp>
        <p:sp>
          <p:nvSpPr>
            <p:cNvPr id="121129" name="Line 251"/>
            <p:cNvSpPr>
              <a:spLocks noChangeShapeType="1"/>
            </p:cNvSpPr>
            <p:nvPr/>
          </p:nvSpPr>
          <p:spPr bwMode="auto">
            <a:xfrm flipH="1">
              <a:off x="2451" y="1244"/>
              <a:ext cx="22" cy="1"/>
            </a:xfrm>
            <a:prstGeom prst="line">
              <a:avLst/>
            </a:prstGeom>
            <a:noFill/>
            <a:ln w="17463">
              <a:solidFill>
                <a:srgbClr val="000000"/>
              </a:solidFill>
              <a:round/>
              <a:headEnd/>
              <a:tailEnd/>
            </a:ln>
          </p:spPr>
          <p:txBody>
            <a:bodyPr/>
            <a:lstStyle/>
            <a:p>
              <a:endParaRPr lang="nl-NL"/>
            </a:p>
          </p:txBody>
        </p:sp>
        <p:sp>
          <p:nvSpPr>
            <p:cNvPr id="121130" name="Line 252"/>
            <p:cNvSpPr>
              <a:spLocks noChangeShapeType="1"/>
            </p:cNvSpPr>
            <p:nvPr/>
          </p:nvSpPr>
          <p:spPr bwMode="auto">
            <a:xfrm flipH="1">
              <a:off x="2406" y="1244"/>
              <a:ext cx="22" cy="1"/>
            </a:xfrm>
            <a:prstGeom prst="line">
              <a:avLst/>
            </a:prstGeom>
            <a:noFill/>
            <a:ln w="17463">
              <a:solidFill>
                <a:srgbClr val="000000"/>
              </a:solidFill>
              <a:round/>
              <a:headEnd/>
              <a:tailEnd/>
            </a:ln>
          </p:spPr>
          <p:txBody>
            <a:bodyPr/>
            <a:lstStyle/>
            <a:p>
              <a:endParaRPr lang="nl-NL"/>
            </a:p>
          </p:txBody>
        </p:sp>
        <p:sp>
          <p:nvSpPr>
            <p:cNvPr id="121131" name="Line 253"/>
            <p:cNvSpPr>
              <a:spLocks noChangeShapeType="1"/>
            </p:cNvSpPr>
            <p:nvPr/>
          </p:nvSpPr>
          <p:spPr bwMode="auto">
            <a:xfrm flipH="1" flipV="1">
              <a:off x="2495" y="1468"/>
              <a:ext cx="22" cy="2"/>
            </a:xfrm>
            <a:prstGeom prst="line">
              <a:avLst/>
            </a:prstGeom>
            <a:noFill/>
            <a:ln w="17463">
              <a:solidFill>
                <a:srgbClr val="000000"/>
              </a:solidFill>
              <a:round/>
              <a:headEnd/>
              <a:tailEnd/>
            </a:ln>
          </p:spPr>
          <p:txBody>
            <a:bodyPr/>
            <a:lstStyle/>
            <a:p>
              <a:endParaRPr lang="nl-NL"/>
            </a:p>
          </p:txBody>
        </p:sp>
        <p:sp>
          <p:nvSpPr>
            <p:cNvPr id="121132" name="Line 254"/>
            <p:cNvSpPr>
              <a:spLocks noChangeShapeType="1"/>
            </p:cNvSpPr>
            <p:nvPr/>
          </p:nvSpPr>
          <p:spPr bwMode="auto">
            <a:xfrm flipH="1" flipV="1">
              <a:off x="2451" y="1464"/>
              <a:ext cx="22" cy="2"/>
            </a:xfrm>
            <a:prstGeom prst="line">
              <a:avLst/>
            </a:prstGeom>
            <a:noFill/>
            <a:ln w="17463">
              <a:solidFill>
                <a:srgbClr val="000000"/>
              </a:solidFill>
              <a:round/>
              <a:headEnd/>
              <a:tailEnd/>
            </a:ln>
          </p:spPr>
          <p:txBody>
            <a:bodyPr/>
            <a:lstStyle/>
            <a:p>
              <a:endParaRPr lang="nl-NL"/>
            </a:p>
          </p:txBody>
        </p:sp>
        <p:sp>
          <p:nvSpPr>
            <p:cNvPr id="121133" name="Line 255"/>
            <p:cNvSpPr>
              <a:spLocks noChangeShapeType="1"/>
            </p:cNvSpPr>
            <p:nvPr/>
          </p:nvSpPr>
          <p:spPr bwMode="auto">
            <a:xfrm flipH="1" flipV="1">
              <a:off x="2406" y="1461"/>
              <a:ext cx="22" cy="1"/>
            </a:xfrm>
            <a:prstGeom prst="line">
              <a:avLst/>
            </a:prstGeom>
            <a:noFill/>
            <a:ln w="17463">
              <a:solidFill>
                <a:srgbClr val="000000"/>
              </a:solidFill>
              <a:round/>
              <a:headEnd/>
              <a:tailEnd/>
            </a:ln>
          </p:spPr>
          <p:txBody>
            <a:bodyPr/>
            <a:lstStyle/>
            <a:p>
              <a:endParaRPr lang="nl-NL"/>
            </a:p>
          </p:txBody>
        </p:sp>
        <p:sp>
          <p:nvSpPr>
            <p:cNvPr id="121134" name="Line 256"/>
            <p:cNvSpPr>
              <a:spLocks noChangeShapeType="1"/>
            </p:cNvSpPr>
            <p:nvPr/>
          </p:nvSpPr>
          <p:spPr bwMode="auto">
            <a:xfrm flipH="1" flipV="1">
              <a:off x="2497" y="1597"/>
              <a:ext cx="20" cy="9"/>
            </a:xfrm>
            <a:prstGeom prst="line">
              <a:avLst/>
            </a:prstGeom>
            <a:noFill/>
            <a:ln w="17463">
              <a:solidFill>
                <a:srgbClr val="000000"/>
              </a:solidFill>
              <a:round/>
              <a:headEnd/>
              <a:tailEnd/>
            </a:ln>
          </p:spPr>
          <p:txBody>
            <a:bodyPr/>
            <a:lstStyle/>
            <a:p>
              <a:endParaRPr lang="nl-NL"/>
            </a:p>
          </p:txBody>
        </p:sp>
        <p:sp>
          <p:nvSpPr>
            <p:cNvPr id="121135" name="Line 257"/>
            <p:cNvSpPr>
              <a:spLocks noChangeShapeType="1"/>
            </p:cNvSpPr>
            <p:nvPr/>
          </p:nvSpPr>
          <p:spPr bwMode="auto">
            <a:xfrm flipH="1" flipV="1">
              <a:off x="2457" y="1580"/>
              <a:ext cx="20" cy="9"/>
            </a:xfrm>
            <a:prstGeom prst="line">
              <a:avLst/>
            </a:prstGeom>
            <a:noFill/>
            <a:ln w="17463">
              <a:solidFill>
                <a:srgbClr val="000000"/>
              </a:solidFill>
              <a:round/>
              <a:headEnd/>
              <a:tailEnd/>
            </a:ln>
          </p:spPr>
          <p:txBody>
            <a:bodyPr/>
            <a:lstStyle/>
            <a:p>
              <a:endParaRPr lang="nl-NL"/>
            </a:p>
          </p:txBody>
        </p:sp>
        <p:sp>
          <p:nvSpPr>
            <p:cNvPr id="121136" name="Line 258"/>
            <p:cNvSpPr>
              <a:spLocks noChangeShapeType="1"/>
            </p:cNvSpPr>
            <p:nvPr/>
          </p:nvSpPr>
          <p:spPr bwMode="auto">
            <a:xfrm flipH="1" flipV="1">
              <a:off x="2417" y="1563"/>
              <a:ext cx="20" cy="9"/>
            </a:xfrm>
            <a:prstGeom prst="line">
              <a:avLst/>
            </a:prstGeom>
            <a:noFill/>
            <a:ln w="17463">
              <a:solidFill>
                <a:srgbClr val="000000"/>
              </a:solidFill>
              <a:round/>
              <a:headEnd/>
              <a:tailEnd/>
            </a:ln>
          </p:spPr>
          <p:txBody>
            <a:bodyPr/>
            <a:lstStyle/>
            <a:p>
              <a:endParaRPr lang="nl-NL"/>
            </a:p>
          </p:txBody>
        </p:sp>
        <p:sp>
          <p:nvSpPr>
            <p:cNvPr id="121137" name="Line 259"/>
            <p:cNvSpPr>
              <a:spLocks noChangeShapeType="1"/>
            </p:cNvSpPr>
            <p:nvPr/>
          </p:nvSpPr>
          <p:spPr bwMode="auto">
            <a:xfrm flipH="1" flipV="1">
              <a:off x="2386" y="1550"/>
              <a:ext cx="11" cy="4"/>
            </a:xfrm>
            <a:prstGeom prst="line">
              <a:avLst/>
            </a:prstGeom>
            <a:noFill/>
            <a:ln w="17463">
              <a:solidFill>
                <a:srgbClr val="000000"/>
              </a:solidFill>
              <a:round/>
              <a:headEnd/>
              <a:tailEnd/>
            </a:ln>
          </p:spPr>
          <p:txBody>
            <a:bodyPr/>
            <a:lstStyle/>
            <a:p>
              <a:endParaRPr lang="nl-NL"/>
            </a:p>
          </p:txBody>
        </p:sp>
        <p:sp>
          <p:nvSpPr>
            <p:cNvPr id="121138" name="Line 260"/>
            <p:cNvSpPr>
              <a:spLocks noChangeShapeType="1"/>
            </p:cNvSpPr>
            <p:nvPr/>
          </p:nvSpPr>
          <p:spPr bwMode="auto">
            <a:xfrm flipH="1" flipV="1">
              <a:off x="2499" y="1730"/>
              <a:ext cx="18" cy="12"/>
            </a:xfrm>
            <a:prstGeom prst="line">
              <a:avLst/>
            </a:prstGeom>
            <a:noFill/>
            <a:ln w="17463">
              <a:solidFill>
                <a:srgbClr val="000000"/>
              </a:solidFill>
              <a:round/>
              <a:headEnd/>
              <a:tailEnd/>
            </a:ln>
          </p:spPr>
          <p:txBody>
            <a:bodyPr/>
            <a:lstStyle/>
            <a:p>
              <a:endParaRPr lang="nl-NL"/>
            </a:p>
          </p:txBody>
        </p:sp>
        <p:sp>
          <p:nvSpPr>
            <p:cNvPr id="121139" name="Line 261"/>
            <p:cNvSpPr>
              <a:spLocks noChangeShapeType="1"/>
            </p:cNvSpPr>
            <p:nvPr/>
          </p:nvSpPr>
          <p:spPr bwMode="auto">
            <a:xfrm flipH="1" flipV="1">
              <a:off x="2463" y="1708"/>
              <a:ext cx="17" cy="12"/>
            </a:xfrm>
            <a:prstGeom prst="line">
              <a:avLst/>
            </a:prstGeom>
            <a:noFill/>
            <a:ln w="17463">
              <a:solidFill>
                <a:srgbClr val="000000"/>
              </a:solidFill>
              <a:round/>
              <a:headEnd/>
              <a:tailEnd/>
            </a:ln>
          </p:spPr>
          <p:txBody>
            <a:bodyPr/>
            <a:lstStyle/>
            <a:p>
              <a:endParaRPr lang="nl-NL"/>
            </a:p>
          </p:txBody>
        </p:sp>
        <p:sp>
          <p:nvSpPr>
            <p:cNvPr id="121140" name="Line 262"/>
            <p:cNvSpPr>
              <a:spLocks noChangeShapeType="1"/>
            </p:cNvSpPr>
            <p:nvPr/>
          </p:nvSpPr>
          <p:spPr bwMode="auto">
            <a:xfrm flipH="1" flipV="1">
              <a:off x="2426" y="1686"/>
              <a:ext cx="18" cy="12"/>
            </a:xfrm>
            <a:prstGeom prst="line">
              <a:avLst/>
            </a:prstGeom>
            <a:noFill/>
            <a:ln w="17463">
              <a:solidFill>
                <a:srgbClr val="000000"/>
              </a:solidFill>
              <a:round/>
              <a:headEnd/>
              <a:tailEnd/>
            </a:ln>
          </p:spPr>
          <p:txBody>
            <a:bodyPr/>
            <a:lstStyle/>
            <a:p>
              <a:endParaRPr lang="nl-NL"/>
            </a:p>
          </p:txBody>
        </p:sp>
        <p:sp>
          <p:nvSpPr>
            <p:cNvPr id="121141" name="Line 263"/>
            <p:cNvSpPr>
              <a:spLocks noChangeShapeType="1"/>
            </p:cNvSpPr>
            <p:nvPr/>
          </p:nvSpPr>
          <p:spPr bwMode="auto">
            <a:xfrm flipH="1" flipV="1">
              <a:off x="2389" y="1664"/>
              <a:ext cx="18" cy="12"/>
            </a:xfrm>
            <a:prstGeom prst="line">
              <a:avLst/>
            </a:prstGeom>
            <a:noFill/>
            <a:ln w="17463">
              <a:solidFill>
                <a:srgbClr val="000000"/>
              </a:solidFill>
              <a:round/>
              <a:headEnd/>
              <a:tailEnd/>
            </a:ln>
          </p:spPr>
          <p:txBody>
            <a:bodyPr/>
            <a:lstStyle/>
            <a:p>
              <a:endParaRPr lang="nl-NL"/>
            </a:p>
          </p:txBody>
        </p:sp>
        <p:sp>
          <p:nvSpPr>
            <p:cNvPr id="121142" name="Freeform 264"/>
            <p:cNvSpPr>
              <a:spLocks/>
            </p:cNvSpPr>
            <p:nvPr/>
          </p:nvSpPr>
          <p:spPr bwMode="auto">
            <a:xfrm>
              <a:off x="564" y="1719"/>
              <a:ext cx="577" cy="124"/>
            </a:xfrm>
            <a:custGeom>
              <a:avLst/>
              <a:gdLst>
                <a:gd name="T0" fmla="*/ 505 w 577"/>
                <a:gd name="T1" fmla="*/ 124 h 124"/>
                <a:gd name="T2" fmla="*/ 520 w 577"/>
                <a:gd name="T3" fmla="*/ 122 h 124"/>
                <a:gd name="T4" fmla="*/ 536 w 577"/>
                <a:gd name="T5" fmla="*/ 117 h 124"/>
                <a:gd name="T6" fmla="*/ 549 w 577"/>
                <a:gd name="T7" fmla="*/ 111 h 124"/>
                <a:gd name="T8" fmla="*/ 560 w 577"/>
                <a:gd name="T9" fmla="*/ 100 h 124"/>
                <a:gd name="T10" fmla="*/ 569 w 577"/>
                <a:gd name="T11" fmla="*/ 89 h 124"/>
                <a:gd name="T12" fmla="*/ 575 w 577"/>
                <a:gd name="T13" fmla="*/ 75 h 124"/>
                <a:gd name="T14" fmla="*/ 577 w 577"/>
                <a:gd name="T15" fmla="*/ 62 h 124"/>
                <a:gd name="T16" fmla="*/ 575 w 577"/>
                <a:gd name="T17" fmla="*/ 48 h 124"/>
                <a:gd name="T18" fmla="*/ 569 w 577"/>
                <a:gd name="T19" fmla="*/ 35 h 124"/>
                <a:gd name="T20" fmla="*/ 560 w 577"/>
                <a:gd name="T21" fmla="*/ 23 h 124"/>
                <a:gd name="T22" fmla="*/ 549 w 577"/>
                <a:gd name="T23" fmla="*/ 13 h 124"/>
                <a:gd name="T24" fmla="*/ 536 w 577"/>
                <a:gd name="T25" fmla="*/ 6 h 124"/>
                <a:gd name="T26" fmla="*/ 520 w 577"/>
                <a:gd name="T27" fmla="*/ 2 h 124"/>
                <a:gd name="T28" fmla="*/ 505 w 577"/>
                <a:gd name="T29" fmla="*/ 0 h 124"/>
                <a:gd name="T30" fmla="*/ 72 w 577"/>
                <a:gd name="T31" fmla="*/ 0 h 124"/>
                <a:gd name="T32" fmla="*/ 55 w 577"/>
                <a:gd name="T33" fmla="*/ 2 h 124"/>
                <a:gd name="T34" fmla="*/ 41 w 577"/>
                <a:gd name="T35" fmla="*/ 6 h 124"/>
                <a:gd name="T36" fmla="*/ 26 w 577"/>
                <a:gd name="T37" fmla="*/ 13 h 124"/>
                <a:gd name="T38" fmla="*/ 15 w 577"/>
                <a:gd name="T39" fmla="*/ 23 h 124"/>
                <a:gd name="T40" fmla="*/ 6 w 577"/>
                <a:gd name="T41" fmla="*/ 35 h 124"/>
                <a:gd name="T42" fmla="*/ 1 w 577"/>
                <a:gd name="T43" fmla="*/ 48 h 124"/>
                <a:gd name="T44" fmla="*/ 0 w 577"/>
                <a:gd name="T45" fmla="*/ 62 h 124"/>
                <a:gd name="T46" fmla="*/ 1 w 577"/>
                <a:gd name="T47" fmla="*/ 75 h 124"/>
                <a:gd name="T48" fmla="*/ 6 w 577"/>
                <a:gd name="T49" fmla="*/ 89 h 124"/>
                <a:gd name="T50" fmla="*/ 15 w 577"/>
                <a:gd name="T51" fmla="*/ 100 h 124"/>
                <a:gd name="T52" fmla="*/ 26 w 577"/>
                <a:gd name="T53" fmla="*/ 111 h 124"/>
                <a:gd name="T54" fmla="*/ 41 w 577"/>
                <a:gd name="T55" fmla="*/ 117 h 124"/>
                <a:gd name="T56" fmla="*/ 55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3" name="Rectangle 265"/>
            <p:cNvSpPr>
              <a:spLocks noChangeArrowheads="1"/>
            </p:cNvSpPr>
            <p:nvPr/>
          </p:nvSpPr>
          <p:spPr bwMode="auto">
            <a:xfrm>
              <a:off x="725" y="174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4" name="Freeform 266"/>
            <p:cNvSpPr>
              <a:spLocks/>
            </p:cNvSpPr>
            <p:nvPr/>
          </p:nvSpPr>
          <p:spPr bwMode="auto">
            <a:xfrm>
              <a:off x="589" y="1690"/>
              <a:ext cx="577" cy="124"/>
            </a:xfrm>
            <a:custGeom>
              <a:avLst/>
              <a:gdLst>
                <a:gd name="T0" fmla="*/ 505 w 577"/>
                <a:gd name="T1" fmla="*/ 124 h 124"/>
                <a:gd name="T2" fmla="*/ 522 w 577"/>
                <a:gd name="T3" fmla="*/ 124 h 124"/>
                <a:gd name="T4" fmla="*/ 536 w 577"/>
                <a:gd name="T5" fmla="*/ 119 h 124"/>
                <a:gd name="T6" fmla="*/ 551 w 577"/>
                <a:gd name="T7" fmla="*/ 111 h 124"/>
                <a:gd name="T8" fmla="*/ 562 w 577"/>
                <a:gd name="T9" fmla="*/ 102 h 124"/>
                <a:gd name="T10" fmla="*/ 571 w 577"/>
                <a:gd name="T11" fmla="*/ 90 h 124"/>
                <a:gd name="T12" fmla="*/ 576 w 577"/>
                <a:gd name="T13" fmla="*/ 77 h 124"/>
                <a:gd name="T14" fmla="*/ 577 w 577"/>
                <a:gd name="T15" fmla="*/ 62 h 124"/>
                <a:gd name="T16" fmla="*/ 576 w 577"/>
                <a:gd name="T17" fmla="*/ 49 h 124"/>
                <a:gd name="T18" fmla="*/ 571 w 577"/>
                <a:gd name="T19" fmla="*/ 36 h 124"/>
                <a:gd name="T20" fmla="*/ 562 w 577"/>
                <a:gd name="T21" fmla="*/ 24 h 124"/>
                <a:gd name="T22" fmla="*/ 551 w 577"/>
                <a:gd name="T23" fmla="*/ 14 h 124"/>
                <a:gd name="T24" fmla="*/ 536 w 577"/>
                <a:gd name="T25" fmla="*/ 7 h 124"/>
                <a:gd name="T26" fmla="*/ 522 w 577"/>
                <a:gd name="T27" fmla="*/ 2 h 124"/>
                <a:gd name="T28" fmla="*/ 505 w 577"/>
                <a:gd name="T29" fmla="*/ 0 h 124"/>
                <a:gd name="T30" fmla="*/ 72 w 577"/>
                <a:gd name="T31" fmla="*/ 0 h 124"/>
                <a:gd name="T32" fmla="*/ 57 w 577"/>
                <a:gd name="T33" fmla="*/ 2 h 124"/>
                <a:gd name="T34" fmla="*/ 41 w 577"/>
                <a:gd name="T35" fmla="*/ 7 h 124"/>
                <a:gd name="T36" fmla="*/ 28 w 577"/>
                <a:gd name="T37" fmla="*/ 14 h 124"/>
                <a:gd name="T38" fmla="*/ 17 w 577"/>
                <a:gd name="T39" fmla="*/ 24 h 124"/>
                <a:gd name="T40" fmla="*/ 8 w 577"/>
                <a:gd name="T41" fmla="*/ 36 h 124"/>
                <a:gd name="T42" fmla="*/ 3 w 577"/>
                <a:gd name="T43" fmla="*/ 49 h 124"/>
                <a:gd name="T44" fmla="*/ 0 w 577"/>
                <a:gd name="T45" fmla="*/ 62 h 124"/>
                <a:gd name="T46" fmla="*/ 3 w 577"/>
                <a:gd name="T47" fmla="*/ 77 h 124"/>
                <a:gd name="T48" fmla="*/ 8 w 577"/>
                <a:gd name="T49" fmla="*/ 90 h 124"/>
                <a:gd name="T50" fmla="*/ 17 w 577"/>
                <a:gd name="T51" fmla="*/ 102 h 124"/>
                <a:gd name="T52" fmla="*/ 28 w 577"/>
                <a:gd name="T53" fmla="*/ 111 h 124"/>
                <a:gd name="T54" fmla="*/ 41 w 577"/>
                <a:gd name="T55" fmla="*/ 119 h 124"/>
                <a:gd name="T56" fmla="*/ 57 w 577"/>
                <a:gd name="T57" fmla="*/ 124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5" name="Rectangle 267"/>
            <p:cNvSpPr>
              <a:spLocks noChangeArrowheads="1"/>
            </p:cNvSpPr>
            <p:nvPr/>
          </p:nvSpPr>
          <p:spPr bwMode="auto">
            <a:xfrm>
              <a:off x="752" y="1713"/>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6" name="Freeform 268"/>
            <p:cNvSpPr>
              <a:spLocks/>
            </p:cNvSpPr>
            <p:nvPr/>
          </p:nvSpPr>
          <p:spPr bwMode="auto">
            <a:xfrm>
              <a:off x="616" y="1662"/>
              <a:ext cx="577" cy="125"/>
            </a:xfrm>
            <a:custGeom>
              <a:avLst/>
              <a:gdLst>
                <a:gd name="T0" fmla="*/ 505 w 577"/>
                <a:gd name="T1" fmla="*/ 125 h 125"/>
                <a:gd name="T2" fmla="*/ 520 w 577"/>
                <a:gd name="T3" fmla="*/ 123 h 125"/>
                <a:gd name="T4" fmla="*/ 536 w 577"/>
                <a:gd name="T5" fmla="*/ 118 h 125"/>
                <a:gd name="T6" fmla="*/ 549 w 577"/>
                <a:gd name="T7" fmla="*/ 111 h 125"/>
                <a:gd name="T8" fmla="*/ 562 w 577"/>
                <a:gd name="T9" fmla="*/ 101 h 125"/>
                <a:gd name="T10" fmla="*/ 569 w 577"/>
                <a:gd name="T11" fmla="*/ 89 h 125"/>
                <a:gd name="T12" fmla="*/ 575 w 577"/>
                <a:gd name="T13" fmla="*/ 76 h 125"/>
                <a:gd name="T14" fmla="*/ 577 w 577"/>
                <a:gd name="T15" fmla="*/ 63 h 125"/>
                <a:gd name="T16" fmla="*/ 575 w 577"/>
                <a:gd name="T17" fmla="*/ 48 h 125"/>
                <a:gd name="T18" fmla="*/ 569 w 577"/>
                <a:gd name="T19" fmla="*/ 36 h 125"/>
                <a:gd name="T20" fmla="*/ 562 w 577"/>
                <a:gd name="T21" fmla="*/ 23 h 125"/>
                <a:gd name="T22" fmla="*/ 549 w 577"/>
                <a:gd name="T23" fmla="*/ 14 h 125"/>
                <a:gd name="T24" fmla="*/ 536 w 577"/>
                <a:gd name="T25" fmla="*/ 6 h 125"/>
                <a:gd name="T26" fmla="*/ 520 w 577"/>
                <a:gd name="T27" fmla="*/ 1 h 125"/>
                <a:gd name="T28" fmla="*/ 505 w 577"/>
                <a:gd name="T29" fmla="*/ 0 h 125"/>
                <a:gd name="T30" fmla="*/ 72 w 577"/>
                <a:gd name="T31" fmla="*/ 0 h 125"/>
                <a:gd name="T32" fmla="*/ 57 w 577"/>
                <a:gd name="T33" fmla="*/ 1 h 125"/>
                <a:gd name="T34" fmla="*/ 41 w 577"/>
                <a:gd name="T35" fmla="*/ 6 h 125"/>
                <a:gd name="T36" fmla="*/ 28 w 577"/>
                <a:gd name="T37" fmla="*/ 14 h 125"/>
                <a:gd name="T38" fmla="*/ 15 w 577"/>
                <a:gd name="T39" fmla="*/ 23 h 125"/>
                <a:gd name="T40" fmla="*/ 8 w 577"/>
                <a:gd name="T41" fmla="*/ 36 h 125"/>
                <a:gd name="T42" fmla="*/ 2 w 577"/>
                <a:gd name="T43" fmla="*/ 48 h 125"/>
                <a:gd name="T44" fmla="*/ 0 w 577"/>
                <a:gd name="T45" fmla="*/ 63 h 125"/>
                <a:gd name="T46" fmla="*/ 2 w 577"/>
                <a:gd name="T47" fmla="*/ 76 h 125"/>
                <a:gd name="T48" fmla="*/ 8 w 577"/>
                <a:gd name="T49" fmla="*/ 89 h 125"/>
                <a:gd name="T50" fmla="*/ 15 w 577"/>
                <a:gd name="T51" fmla="*/ 101 h 125"/>
                <a:gd name="T52" fmla="*/ 28 w 577"/>
                <a:gd name="T53" fmla="*/ 111 h 125"/>
                <a:gd name="T54" fmla="*/ 41 w 577"/>
                <a:gd name="T55" fmla="*/ 118 h 125"/>
                <a:gd name="T56" fmla="*/ 57 w 577"/>
                <a:gd name="T57" fmla="*/ 123 h 125"/>
                <a:gd name="T58" fmla="*/ 72 w 577"/>
                <a:gd name="T59" fmla="*/ 125 h 125"/>
                <a:gd name="T60" fmla="*/ 505 w 577"/>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21147" name="Rectangle 269"/>
            <p:cNvSpPr>
              <a:spLocks noChangeArrowheads="1"/>
            </p:cNvSpPr>
            <p:nvPr/>
          </p:nvSpPr>
          <p:spPr bwMode="auto">
            <a:xfrm>
              <a:off x="716" y="1667"/>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148" name="Line 270"/>
            <p:cNvSpPr>
              <a:spLocks noChangeShapeType="1"/>
            </p:cNvSpPr>
            <p:nvPr/>
          </p:nvSpPr>
          <p:spPr bwMode="auto">
            <a:xfrm>
              <a:off x="131" y="2057"/>
              <a:ext cx="120" cy="1"/>
            </a:xfrm>
            <a:prstGeom prst="line">
              <a:avLst/>
            </a:prstGeom>
            <a:noFill/>
            <a:ln w="17463">
              <a:solidFill>
                <a:srgbClr val="000000"/>
              </a:solidFill>
              <a:round/>
              <a:headEnd/>
              <a:tailEnd/>
            </a:ln>
          </p:spPr>
          <p:txBody>
            <a:bodyPr/>
            <a:lstStyle/>
            <a:p>
              <a:endParaRPr lang="nl-NL"/>
            </a:p>
          </p:txBody>
        </p:sp>
        <p:sp>
          <p:nvSpPr>
            <p:cNvPr id="121149" name="Freeform 271"/>
            <p:cNvSpPr>
              <a:spLocks/>
            </p:cNvSpPr>
            <p:nvPr/>
          </p:nvSpPr>
          <p:spPr bwMode="auto">
            <a:xfrm>
              <a:off x="1324" y="2397"/>
              <a:ext cx="1154" cy="226"/>
            </a:xfrm>
            <a:custGeom>
              <a:avLst/>
              <a:gdLst>
                <a:gd name="T0" fmla="*/ 1023 w 1154"/>
                <a:gd name="T1" fmla="*/ 226 h 226"/>
                <a:gd name="T2" fmla="*/ 1046 w 1154"/>
                <a:gd name="T3" fmla="*/ 224 h 226"/>
                <a:gd name="T4" fmla="*/ 1068 w 1154"/>
                <a:gd name="T5" fmla="*/ 219 h 226"/>
                <a:gd name="T6" fmla="*/ 1089 w 1154"/>
                <a:gd name="T7" fmla="*/ 210 h 226"/>
                <a:gd name="T8" fmla="*/ 1108 w 1154"/>
                <a:gd name="T9" fmla="*/ 199 h 226"/>
                <a:gd name="T10" fmla="*/ 1123 w 1154"/>
                <a:gd name="T11" fmla="*/ 186 h 226"/>
                <a:gd name="T12" fmla="*/ 1137 w 1154"/>
                <a:gd name="T13" fmla="*/ 169 h 226"/>
                <a:gd name="T14" fmla="*/ 1147 w 1154"/>
                <a:gd name="T15" fmla="*/ 151 h 226"/>
                <a:gd name="T16" fmla="*/ 1152 w 1154"/>
                <a:gd name="T17" fmla="*/ 132 h 226"/>
                <a:gd name="T18" fmla="*/ 1154 w 1154"/>
                <a:gd name="T19" fmla="*/ 113 h 226"/>
                <a:gd name="T20" fmla="*/ 1154 w 1154"/>
                <a:gd name="T21" fmla="*/ 113 h 226"/>
                <a:gd name="T22" fmla="*/ 1152 w 1154"/>
                <a:gd name="T23" fmla="*/ 93 h 226"/>
                <a:gd name="T24" fmla="*/ 1147 w 1154"/>
                <a:gd name="T25" fmla="*/ 75 h 226"/>
                <a:gd name="T26" fmla="*/ 1137 w 1154"/>
                <a:gd name="T27" fmla="*/ 56 h 226"/>
                <a:gd name="T28" fmla="*/ 1123 w 1154"/>
                <a:gd name="T29" fmla="*/ 40 h 226"/>
                <a:gd name="T30" fmla="*/ 1108 w 1154"/>
                <a:gd name="T31" fmla="*/ 26 h 226"/>
                <a:gd name="T32" fmla="*/ 1089 w 1154"/>
                <a:gd name="T33" fmla="*/ 15 h 226"/>
                <a:gd name="T34" fmla="*/ 1068 w 1154"/>
                <a:gd name="T35" fmla="*/ 7 h 226"/>
                <a:gd name="T36" fmla="*/ 1046 w 1154"/>
                <a:gd name="T37" fmla="*/ 2 h 226"/>
                <a:gd name="T38" fmla="*/ 1023 w 1154"/>
                <a:gd name="T39" fmla="*/ 0 h 226"/>
                <a:gd name="T40" fmla="*/ 131 w 1154"/>
                <a:gd name="T41" fmla="*/ 0 h 226"/>
                <a:gd name="T42" fmla="*/ 109 w 1154"/>
                <a:gd name="T43" fmla="*/ 2 h 226"/>
                <a:gd name="T44" fmla="*/ 87 w 1154"/>
                <a:gd name="T45" fmla="*/ 7 h 226"/>
                <a:gd name="T46" fmla="*/ 66 w 1154"/>
                <a:gd name="T47" fmla="*/ 15 h 226"/>
                <a:gd name="T48" fmla="*/ 47 w 1154"/>
                <a:gd name="T49" fmla="*/ 26 h 226"/>
                <a:gd name="T50" fmla="*/ 31 w 1154"/>
                <a:gd name="T51" fmla="*/ 40 h 226"/>
                <a:gd name="T52" fmla="*/ 18 w 1154"/>
                <a:gd name="T53" fmla="*/ 56 h 226"/>
                <a:gd name="T54" fmla="*/ 8 w 1154"/>
                <a:gd name="T55" fmla="*/ 75 h 226"/>
                <a:gd name="T56" fmla="*/ 2 w 1154"/>
                <a:gd name="T57" fmla="*/ 93 h 226"/>
                <a:gd name="T58" fmla="*/ 0 w 1154"/>
                <a:gd name="T59" fmla="*/ 113 h 226"/>
                <a:gd name="T60" fmla="*/ 0 w 1154"/>
                <a:gd name="T61" fmla="*/ 113 h 226"/>
                <a:gd name="T62" fmla="*/ 2 w 1154"/>
                <a:gd name="T63" fmla="*/ 132 h 226"/>
                <a:gd name="T64" fmla="*/ 8 w 1154"/>
                <a:gd name="T65" fmla="*/ 151 h 226"/>
                <a:gd name="T66" fmla="*/ 18 w 1154"/>
                <a:gd name="T67" fmla="*/ 169 h 226"/>
                <a:gd name="T68" fmla="*/ 31 w 1154"/>
                <a:gd name="T69" fmla="*/ 186 h 226"/>
                <a:gd name="T70" fmla="*/ 47 w 1154"/>
                <a:gd name="T71" fmla="*/ 199 h 226"/>
                <a:gd name="T72" fmla="*/ 66 w 1154"/>
                <a:gd name="T73" fmla="*/ 210 h 226"/>
                <a:gd name="T74" fmla="*/ 87 w 1154"/>
                <a:gd name="T75" fmla="*/ 219 h 226"/>
                <a:gd name="T76" fmla="*/ 109 w 1154"/>
                <a:gd name="T77" fmla="*/ 224 h 226"/>
                <a:gd name="T78" fmla="*/ 131 w 1154"/>
                <a:gd name="T79" fmla="*/ 226 h 226"/>
                <a:gd name="T80" fmla="*/ 1023 w 1154"/>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21150" name="Rectangle 272"/>
            <p:cNvSpPr>
              <a:spLocks noChangeArrowheads="1"/>
            </p:cNvSpPr>
            <p:nvPr/>
          </p:nvSpPr>
          <p:spPr bwMode="auto">
            <a:xfrm>
              <a:off x="1785" y="2329"/>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151" name="Rectangle 273"/>
            <p:cNvSpPr>
              <a:spLocks noChangeArrowheads="1"/>
            </p:cNvSpPr>
            <p:nvPr/>
          </p:nvSpPr>
          <p:spPr bwMode="auto">
            <a:xfrm>
              <a:off x="713" y="2113"/>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152" name="Rectangle 274"/>
            <p:cNvSpPr>
              <a:spLocks noChangeArrowheads="1"/>
            </p:cNvSpPr>
            <p:nvPr/>
          </p:nvSpPr>
          <p:spPr bwMode="auto">
            <a:xfrm>
              <a:off x="1696" y="1544"/>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grpSp>
      <p:sp>
        <p:nvSpPr>
          <p:cNvPr id="12083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Executors (&amp; Servants) Are Hosted by Containers</a:t>
            </a:r>
          </a:p>
        </p:txBody>
      </p:sp>
      <p:sp>
        <p:nvSpPr>
          <p:cNvPr id="120836" name="Rectangle 3"/>
          <p:cNvSpPr>
            <a:spLocks noGrp="1" noChangeArrowheads="1"/>
          </p:cNvSpPr>
          <p:nvPr>
            <p:ph type="body" idx="1"/>
          </p:nvPr>
        </p:nvSpPr>
        <p:spPr>
          <a:xfrm>
            <a:off x="152400" y="990600"/>
            <a:ext cx="4356100" cy="5181600"/>
          </a:xfrm>
        </p:spPr>
        <p:txBody>
          <a:bodyPr/>
          <a:lstStyle/>
          <a:p>
            <a:pPr marL="174625" indent="-174625" eaLnBrk="1" hangingPunct="1">
              <a:spcBef>
                <a:spcPct val="35000"/>
              </a:spcBef>
            </a:pPr>
            <a:r>
              <a:rPr lang="en-US" altLang="zh-CN" sz="2000" smtClean="0">
                <a:ea typeface="宋体" pitchFamily="2" charset="-122"/>
              </a:rPr>
              <a:t>Containers intercept invocations on executors &amp; manage activation, security, transactions, persistency, etc.</a:t>
            </a:r>
          </a:p>
          <a:p>
            <a:pPr marL="174625" indent="-174625" eaLnBrk="1" hangingPunct="1">
              <a:spcBef>
                <a:spcPct val="35000"/>
              </a:spcBef>
            </a:pPr>
            <a:r>
              <a:rPr lang="en-US" altLang="zh-CN" sz="2000" smtClean="0">
                <a:ea typeface="宋体" pitchFamily="2" charset="-122"/>
              </a:rPr>
              <a:t>Component executors must implement a </a:t>
            </a:r>
            <a:r>
              <a:rPr lang="en-US" altLang="zh-CN" sz="2000" i="1" smtClean="0">
                <a:ea typeface="宋体" pitchFamily="2" charset="-122"/>
              </a:rPr>
              <a:t>local callback lifecycle interface</a:t>
            </a:r>
            <a:r>
              <a:rPr lang="en-US" altLang="zh-CN" sz="2000" smtClean="0">
                <a:ea typeface="宋体" pitchFamily="2" charset="-122"/>
              </a:rPr>
              <a:t> used by the container</a:t>
            </a:r>
          </a:p>
          <a:p>
            <a:pPr marL="511175" lvl="1" indent="-222250" eaLnBrk="1" hangingPunct="1">
              <a:spcBef>
                <a:spcPct val="35000"/>
              </a:spcBef>
            </a:pPr>
            <a:r>
              <a:rPr lang="en-US" altLang="zh-CN" sz="2000" b="1" smtClean="0">
                <a:latin typeface="Courier New" pitchFamily="49" charset="0"/>
                <a:ea typeface="宋体" pitchFamily="2" charset="-122"/>
                <a:cs typeface="Courier New" pitchFamily="49" charset="0"/>
              </a:rPr>
              <a:t>SessionComponent</a:t>
            </a:r>
            <a:r>
              <a:rPr lang="en-US" altLang="zh-CN" sz="2000" smtClean="0">
                <a:ea typeface="宋体" pitchFamily="2" charset="-122"/>
              </a:rPr>
              <a:t> for transient components </a:t>
            </a:r>
          </a:p>
          <a:p>
            <a:pPr marL="511175" lvl="1" indent="-222250" eaLnBrk="1" hangingPunct="1">
              <a:spcBef>
                <a:spcPct val="35000"/>
              </a:spcBef>
            </a:pPr>
            <a:r>
              <a:rPr lang="en-US" altLang="zh-CN" sz="2000" b="1" smtClean="0">
                <a:latin typeface="Courier New" pitchFamily="49" charset="0"/>
                <a:ea typeface="宋体" pitchFamily="2" charset="-122"/>
              </a:rPr>
              <a:t>EntityComponent</a:t>
            </a:r>
            <a:r>
              <a:rPr lang="en-US" altLang="zh-CN" sz="2000" smtClean="0">
                <a:ea typeface="宋体" pitchFamily="2" charset="-122"/>
              </a:rPr>
              <a:t> for persistent components</a:t>
            </a:r>
          </a:p>
          <a:p>
            <a:pPr marL="174625" indent="-174625" eaLnBrk="1" hangingPunct="1">
              <a:spcBef>
                <a:spcPct val="35000"/>
              </a:spcBef>
            </a:pPr>
            <a:r>
              <a:rPr lang="en-US" altLang="zh-CN" sz="2000" smtClean="0">
                <a:ea typeface="宋体" pitchFamily="2" charset="-122"/>
              </a:rPr>
              <a:t>Component executors can interact with their containers &amp; connected components through a </a:t>
            </a:r>
            <a:r>
              <a:rPr lang="en-US" altLang="zh-CN" sz="2000" i="1" smtClean="0">
                <a:ea typeface="宋体" pitchFamily="2" charset="-122"/>
              </a:rPr>
              <a:t>context interface</a:t>
            </a:r>
          </a:p>
        </p:txBody>
      </p:sp>
      <p:sp>
        <p:nvSpPr>
          <p:cNvPr id="120837" name="Line 7"/>
          <p:cNvSpPr>
            <a:spLocks noChangeShapeType="1"/>
          </p:cNvSpPr>
          <p:nvPr/>
        </p:nvSpPr>
        <p:spPr bwMode="auto">
          <a:xfrm flipH="1">
            <a:off x="5040313" y="2395538"/>
            <a:ext cx="1828800" cy="609600"/>
          </a:xfrm>
          <a:prstGeom prst="line">
            <a:avLst/>
          </a:prstGeom>
          <a:noFill/>
          <a:ln w="9525">
            <a:solidFill>
              <a:schemeClr val="tx1"/>
            </a:solidFill>
            <a:prstDash val="dash"/>
            <a:round/>
            <a:headEnd/>
            <a:tailEnd/>
          </a:ln>
        </p:spPr>
        <p:txBody>
          <a:bodyPr>
            <a:spAutoFit/>
          </a:bodyPr>
          <a:lstStyle/>
          <a:p>
            <a:endParaRPr lang="nl-NL"/>
          </a:p>
        </p:txBody>
      </p:sp>
      <p:sp>
        <p:nvSpPr>
          <p:cNvPr id="120838" name="Line 8"/>
          <p:cNvSpPr>
            <a:spLocks noChangeShapeType="1"/>
          </p:cNvSpPr>
          <p:nvPr/>
        </p:nvSpPr>
        <p:spPr bwMode="auto">
          <a:xfrm>
            <a:off x="8164513" y="2395538"/>
            <a:ext cx="76200" cy="685800"/>
          </a:xfrm>
          <a:prstGeom prst="line">
            <a:avLst/>
          </a:prstGeom>
          <a:noFill/>
          <a:ln w="9525">
            <a:solidFill>
              <a:schemeClr val="tx1"/>
            </a:solidFill>
            <a:prstDash val="dash"/>
            <a:round/>
            <a:headEnd/>
            <a:tailEnd/>
          </a:ln>
        </p:spPr>
        <p:txBody>
          <a:bodyPr>
            <a:spAutoFit/>
          </a:bodyPr>
          <a:lstStyle/>
          <a:p>
            <a:endParaRPr lang="nl-NL"/>
          </a:p>
        </p:txBody>
      </p:sp>
      <p:sp>
        <p:nvSpPr>
          <p:cNvPr id="120839" name="Text Box 9"/>
          <p:cNvSpPr txBox="1">
            <a:spLocks noChangeArrowheads="1"/>
          </p:cNvSpPr>
          <p:nvPr/>
        </p:nvSpPr>
        <p:spPr bwMode="auto">
          <a:xfrm>
            <a:off x="4811713" y="1633538"/>
            <a:ext cx="1600200" cy="82550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user implemented code</a:t>
            </a:r>
          </a:p>
        </p:txBody>
      </p:sp>
      <p:sp>
        <p:nvSpPr>
          <p:cNvPr id="120840" name="AutoShape 10"/>
          <p:cNvSpPr>
            <a:spLocks noChangeArrowheads="1"/>
          </p:cNvSpPr>
          <p:nvPr/>
        </p:nvSpPr>
        <p:spPr bwMode="auto">
          <a:xfrm rot="4773131">
            <a:off x="5065713" y="2790825"/>
            <a:ext cx="1181100" cy="457200"/>
          </a:xfrm>
          <a:prstGeom prst="notchedRightArrow">
            <a:avLst>
              <a:gd name="adj1" fmla="val 50000"/>
              <a:gd name="adj2" fmla="val 64583"/>
            </a:avLst>
          </a:prstGeom>
          <a:solidFill>
            <a:srgbClr val="CCFFCC"/>
          </a:solidFill>
          <a:ln w="9525">
            <a:solidFill>
              <a:schemeClr val="tx2"/>
            </a:solidFill>
            <a:miter lim="800000"/>
            <a:headEnd/>
            <a:tailEnd/>
          </a:ln>
        </p:spPr>
        <p:txBody>
          <a:bodyPr anchor="ctr">
            <a:spAutoFit/>
          </a:bodyPr>
          <a:lstStyle/>
          <a:p>
            <a:endParaRPr lang="nl-NL"/>
          </a:p>
        </p:txBody>
      </p:sp>
      <p:sp>
        <p:nvSpPr>
          <p:cNvPr id="120841" name="AutoShape 275"/>
          <p:cNvSpPr>
            <a:spLocks noChangeAspect="1" noChangeArrowheads="1" noTextEdit="1"/>
          </p:cNvSpPr>
          <p:nvPr/>
        </p:nvSpPr>
        <p:spPr bwMode="auto">
          <a:xfrm>
            <a:off x="6281738" y="1025525"/>
            <a:ext cx="1905000" cy="1501775"/>
          </a:xfrm>
          <a:prstGeom prst="rect">
            <a:avLst/>
          </a:prstGeom>
          <a:noFill/>
          <a:ln w="9525">
            <a:noFill/>
            <a:miter lim="800000"/>
            <a:headEnd/>
            <a:tailEnd/>
          </a:ln>
        </p:spPr>
        <p:txBody>
          <a:bodyPr/>
          <a:lstStyle/>
          <a:p>
            <a:endParaRPr lang="nl-NL"/>
          </a:p>
        </p:txBody>
      </p:sp>
      <p:sp>
        <p:nvSpPr>
          <p:cNvPr id="120842" name="Rectangle 277"/>
          <p:cNvSpPr>
            <a:spLocks noChangeArrowheads="1"/>
          </p:cNvSpPr>
          <p:nvPr/>
        </p:nvSpPr>
        <p:spPr bwMode="auto">
          <a:xfrm>
            <a:off x="6864350" y="1076325"/>
            <a:ext cx="1309688" cy="1436688"/>
          </a:xfrm>
          <a:prstGeom prst="rect">
            <a:avLst/>
          </a:prstGeom>
          <a:solidFill>
            <a:srgbClr val="FFCC66"/>
          </a:solidFill>
          <a:ln w="9525">
            <a:noFill/>
            <a:miter lim="800000"/>
            <a:headEnd/>
            <a:tailEnd/>
          </a:ln>
        </p:spPr>
        <p:txBody>
          <a:bodyPr/>
          <a:lstStyle/>
          <a:p>
            <a:endParaRPr lang="nl-NL"/>
          </a:p>
        </p:txBody>
      </p:sp>
      <p:sp>
        <p:nvSpPr>
          <p:cNvPr id="120843" name="Rectangle 278"/>
          <p:cNvSpPr>
            <a:spLocks noChangeArrowheads="1"/>
          </p:cNvSpPr>
          <p:nvPr/>
        </p:nvSpPr>
        <p:spPr bwMode="auto">
          <a:xfrm>
            <a:off x="6864350" y="1076325"/>
            <a:ext cx="1309688" cy="1436688"/>
          </a:xfrm>
          <a:prstGeom prst="rect">
            <a:avLst/>
          </a:prstGeom>
          <a:noFill/>
          <a:ln w="1588" cap="rnd">
            <a:solidFill>
              <a:srgbClr val="000000"/>
            </a:solidFill>
            <a:round/>
            <a:headEnd/>
            <a:tailEnd/>
          </a:ln>
        </p:spPr>
        <p:txBody>
          <a:bodyPr/>
          <a:lstStyle/>
          <a:p>
            <a:endParaRPr lang="nl-NL"/>
          </a:p>
        </p:txBody>
      </p:sp>
      <p:sp>
        <p:nvSpPr>
          <p:cNvPr id="120844" name="Rectangle 279"/>
          <p:cNvSpPr>
            <a:spLocks noChangeArrowheads="1"/>
          </p:cNvSpPr>
          <p:nvPr/>
        </p:nvSpPr>
        <p:spPr bwMode="auto">
          <a:xfrm>
            <a:off x="7269163" y="1116013"/>
            <a:ext cx="495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Container</a:t>
            </a:r>
            <a:endParaRPr lang="en-US" altLang="zh-CN" i="0">
              <a:ea typeface="宋体" pitchFamily="2" charset="-122"/>
            </a:endParaRPr>
          </a:p>
        </p:txBody>
      </p:sp>
      <p:sp>
        <p:nvSpPr>
          <p:cNvPr id="120845" name="Freeform 280"/>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solidFill>
            <a:srgbClr val="EAEAEA"/>
          </a:solidFill>
          <a:ln w="0">
            <a:solidFill>
              <a:srgbClr val="000000"/>
            </a:solidFill>
            <a:round/>
            <a:headEnd/>
            <a:tailEnd/>
          </a:ln>
        </p:spPr>
        <p:txBody>
          <a:bodyPr/>
          <a:lstStyle/>
          <a:p>
            <a:endParaRPr lang="nl-NL"/>
          </a:p>
        </p:txBody>
      </p:sp>
      <p:sp>
        <p:nvSpPr>
          <p:cNvPr id="120846" name="Freeform 281"/>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noFill/>
          <a:ln w="1588" cap="rnd">
            <a:solidFill>
              <a:srgbClr val="000000"/>
            </a:solidFill>
            <a:round/>
            <a:headEnd/>
            <a:tailEnd/>
          </a:ln>
        </p:spPr>
        <p:txBody>
          <a:bodyPr/>
          <a:lstStyle/>
          <a:p>
            <a:endParaRPr lang="nl-NL"/>
          </a:p>
        </p:txBody>
      </p:sp>
      <p:sp>
        <p:nvSpPr>
          <p:cNvPr id="120847" name="Rectangle 282"/>
          <p:cNvSpPr>
            <a:spLocks noChangeArrowheads="1"/>
          </p:cNvSpPr>
          <p:nvPr/>
        </p:nvSpPr>
        <p:spPr bwMode="auto">
          <a:xfrm>
            <a:off x="7096125" y="1384300"/>
            <a:ext cx="4064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CORBA</a:t>
            </a:r>
            <a:endParaRPr lang="en-US" altLang="zh-CN" i="0">
              <a:ea typeface="宋体" pitchFamily="2" charset="-122"/>
            </a:endParaRPr>
          </a:p>
        </p:txBody>
      </p:sp>
      <p:sp>
        <p:nvSpPr>
          <p:cNvPr id="120848" name="Rectangle 283"/>
          <p:cNvSpPr>
            <a:spLocks noChangeArrowheads="1"/>
          </p:cNvSpPr>
          <p:nvPr/>
        </p:nvSpPr>
        <p:spPr bwMode="auto">
          <a:xfrm>
            <a:off x="7000875" y="1533525"/>
            <a:ext cx="59055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Component</a:t>
            </a:r>
            <a:endParaRPr lang="en-US" altLang="zh-CN" i="0">
              <a:ea typeface="宋体" pitchFamily="2" charset="-122"/>
            </a:endParaRPr>
          </a:p>
        </p:txBody>
      </p:sp>
      <p:sp>
        <p:nvSpPr>
          <p:cNvPr id="120849" name="Rectangle 284"/>
          <p:cNvSpPr>
            <a:spLocks noChangeArrowheads="1"/>
          </p:cNvSpPr>
          <p:nvPr/>
        </p:nvSpPr>
        <p:spPr bwMode="auto">
          <a:xfrm>
            <a:off x="7737475" y="2109788"/>
            <a:ext cx="349250" cy="269875"/>
          </a:xfrm>
          <a:prstGeom prst="rect">
            <a:avLst/>
          </a:prstGeom>
          <a:solidFill>
            <a:srgbClr val="FFC6FF"/>
          </a:solidFill>
          <a:ln w="9525">
            <a:noFill/>
            <a:miter lim="800000"/>
            <a:headEnd/>
            <a:tailEnd/>
          </a:ln>
        </p:spPr>
        <p:txBody>
          <a:bodyPr/>
          <a:lstStyle/>
          <a:p>
            <a:endParaRPr lang="nl-NL"/>
          </a:p>
        </p:txBody>
      </p:sp>
      <p:sp>
        <p:nvSpPr>
          <p:cNvPr id="120850" name="Rectangle 285"/>
          <p:cNvSpPr>
            <a:spLocks noChangeArrowheads="1"/>
          </p:cNvSpPr>
          <p:nvPr/>
        </p:nvSpPr>
        <p:spPr bwMode="auto">
          <a:xfrm>
            <a:off x="7737475" y="2109788"/>
            <a:ext cx="349250" cy="269875"/>
          </a:xfrm>
          <a:prstGeom prst="rect">
            <a:avLst/>
          </a:prstGeom>
          <a:solidFill>
            <a:srgbClr val="E3FFFF"/>
          </a:solidFill>
          <a:ln w="1588" cap="rnd">
            <a:solidFill>
              <a:srgbClr val="000000"/>
            </a:solidFill>
            <a:round/>
            <a:headEnd/>
            <a:tailEnd/>
          </a:ln>
        </p:spPr>
        <p:txBody>
          <a:bodyPr/>
          <a:lstStyle/>
          <a:p>
            <a:endParaRPr lang="nl-NL"/>
          </a:p>
        </p:txBody>
      </p:sp>
      <p:sp>
        <p:nvSpPr>
          <p:cNvPr id="120851" name="Rectangle 286"/>
          <p:cNvSpPr>
            <a:spLocks noChangeArrowheads="1"/>
          </p:cNvSpPr>
          <p:nvPr/>
        </p:nvSpPr>
        <p:spPr bwMode="auto">
          <a:xfrm>
            <a:off x="7785100" y="2178050"/>
            <a:ext cx="241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POA</a:t>
            </a:r>
            <a:endParaRPr lang="en-US" altLang="zh-CN" i="0">
              <a:ea typeface="宋体" pitchFamily="2" charset="-122"/>
            </a:endParaRPr>
          </a:p>
        </p:txBody>
      </p:sp>
      <p:sp>
        <p:nvSpPr>
          <p:cNvPr id="120852" name="Freeform 287"/>
          <p:cNvSpPr>
            <a:spLocks/>
          </p:cNvSpPr>
          <p:nvPr/>
        </p:nvSpPr>
        <p:spPr bwMode="auto">
          <a:xfrm>
            <a:off x="6604000" y="1479550"/>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3" name="Freeform 288"/>
          <p:cNvSpPr>
            <a:spLocks/>
          </p:cNvSpPr>
          <p:nvPr/>
        </p:nvSpPr>
        <p:spPr bwMode="auto">
          <a:xfrm>
            <a:off x="6604000" y="1479550"/>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9"/>
                </a:moveTo>
                <a:cubicBezTo>
                  <a:pt x="0" y="13"/>
                  <a:pt x="12" y="0"/>
                  <a:pt x="27" y="0"/>
                </a:cubicBezTo>
                <a:cubicBezTo>
                  <a:pt x="42" y="0"/>
                  <a:pt x="54" y="13"/>
                  <a:pt x="54" y="29"/>
                </a:cubicBezTo>
                <a:cubicBezTo>
                  <a:pt x="54" y="29"/>
                  <a:pt x="54" y="29"/>
                  <a:pt x="54" y="29"/>
                </a:cubicBezTo>
                <a:cubicBezTo>
                  <a:pt x="54" y="44"/>
                  <a:pt x="42" y="57"/>
                  <a:pt x="27" y="57"/>
                </a:cubicBezTo>
                <a:cubicBezTo>
                  <a:pt x="12" y="57"/>
                  <a:pt x="0" y="44"/>
                  <a:pt x="0" y="29"/>
                </a:cubicBezTo>
              </a:path>
            </a:pathLst>
          </a:custGeom>
          <a:noFill/>
          <a:ln w="1588" cap="rnd">
            <a:solidFill>
              <a:srgbClr val="000000"/>
            </a:solidFill>
            <a:round/>
            <a:headEnd/>
            <a:tailEnd/>
          </a:ln>
        </p:spPr>
        <p:txBody>
          <a:bodyPr/>
          <a:lstStyle/>
          <a:p>
            <a:endParaRPr lang="nl-NL"/>
          </a:p>
        </p:txBody>
      </p:sp>
      <p:sp>
        <p:nvSpPr>
          <p:cNvPr id="120854" name="Freeform 289"/>
          <p:cNvSpPr>
            <a:spLocks/>
          </p:cNvSpPr>
          <p:nvPr/>
        </p:nvSpPr>
        <p:spPr bwMode="auto">
          <a:xfrm>
            <a:off x="6604000" y="1749425"/>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5" name="Freeform 290"/>
          <p:cNvSpPr>
            <a:spLocks/>
          </p:cNvSpPr>
          <p:nvPr/>
        </p:nvSpPr>
        <p:spPr bwMode="auto">
          <a:xfrm>
            <a:off x="6604000" y="1749425"/>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8"/>
                </a:moveTo>
                <a:cubicBezTo>
                  <a:pt x="0" y="13"/>
                  <a:pt x="12" y="0"/>
                  <a:pt x="27" y="0"/>
                </a:cubicBezTo>
                <a:cubicBezTo>
                  <a:pt x="42" y="0"/>
                  <a:pt x="54" y="13"/>
                  <a:pt x="54" y="28"/>
                </a:cubicBezTo>
                <a:cubicBezTo>
                  <a:pt x="54" y="28"/>
                  <a:pt x="54" y="28"/>
                  <a:pt x="54" y="28"/>
                </a:cubicBezTo>
                <a:cubicBezTo>
                  <a:pt x="54" y="44"/>
                  <a:pt x="42" y="57"/>
                  <a:pt x="27" y="57"/>
                </a:cubicBezTo>
                <a:cubicBezTo>
                  <a:pt x="12" y="57"/>
                  <a:pt x="0" y="44"/>
                  <a:pt x="0" y="28"/>
                </a:cubicBezTo>
              </a:path>
            </a:pathLst>
          </a:custGeom>
          <a:noFill/>
          <a:ln w="1588" cap="rnd">
            <a:solidFill>
              <a:srgbClr val="000000"/>
            </a:solidFill>
            <a:round/>
            <a:headEnd/>
            <a:tailEnd/>
          </a:ln>
        </p:spPr>
        <p:txBody>
          <a:bodyPr/>
          <a:lstStyle/>
          <a:p>
            <a:endParaRPr lang="nl-NL"/>
          </a:p>
        </p:txBody>
      </p:sp>
      <p:sp>
        <p:nvSpPr>
          <p:cNvPr id="120856" name="Freeform 291"/>
          <p:cNvSpPr>
            <a:spLocks/>
          </p:cNvSpPr>
          <p:nvPr/>
        </p:nvSpPr>
        <p:spPr bwMode="auto">
          <a:xfrm>
            <a:off x="7126288" y="2109788"/>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7" name="Freeform 292"/>
          <p:cNvSpPr>
            <a:spLocks/>
          </p:cNvSpPr>
          <p:nvPr/>
        </p:nvSpPr>
        <p:spPr bwMode="auto">
          <a:xfrm>
            <a:off x="7126288" y="2109788"/>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58" name="Freeform 293"/>
          <p:cNvSpPr>
            <a:spLocks/>
          </p:cNvSpPr>
          <p:nvPr/>
        </p:nvSpPr>
        <p:spPr bwMode="auto">
          <a:xfrm>
            <a:off x="7388225" y="2109788"/>
            <a:ext cx="87313"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9" name="Freeform 294"/>
          <p:cNvSpPr>
            <a:spLocks/>
          </p:cNvSpPr>
          <p:nvPr/>
        </p:nvSpPr>
        <p:spPr bwMode="auto">
          <a:xfrm>
            <a:off x="7388225" y="2109788"/>
            <a:ext cx="87313"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2" y="0"/>
                  <a:pt x="28" y="0"/>
                </a:cubicBezTo>
                <a:cubicBezTo>
                  <a:pt x="43" y="0"/>
                  <a:pt x="55" y="12"/>
                  <a:pt x="55" y="28"/>
                </a:cubicBezTo>
                <a:cubicBezTo>
                  <a:pt x="55" y="28"/>
                  <a:pt x="55" y="28"/>
                  <a:pt x="55" y="28"/>
                </a:cubicBezTo>
                <a:cubicBezTo>
                  <a:pt x="55" y="44"/>
                  <a:pt x="43" y="56"/>
                  <a:pt x="28" y="56"/>
                </a:cubicBezTo>
                <a:cubicBezTo>
                  <a:pt x="12" y="56"/>
                  <a:pt x="0" y="44"/>
                  <a:pt x="0" y="28"/>
                </a:cubicBezTo>
              </a:path>
            </a:pathLst>
          </a:custGeom>
          <a:noFill/>
          <a:ln w="1588" cap="rnd">
            <a:solidFill>
              <a:srgbClr val="000000"/>
            </a:solidFill>
            <a:round/>
            <a:headEnd/>
            <a:tailEnd/>
          </a:ln>
        </p:spPr>
        <p:txBody>
          <a:bodyPr/>
          <a:lstStyle/>
          <a:p>
            <a:endParaRPr lang="nl-NL"/>
          </a:p>
        </p:txBody>
      </p:sp>
      <p:sp>
        <p:nvSpPr>
          <p:cNvPr id="120860" name="Freeform 295"/>
          <p:cNvSpPr>
            <a:spLocks/>
          </p:cNvSpPr>
          <p:nvPr/>
        </p:nvSpPr>
        <p:spPr bwMode="auto">
          <a:xfrm>
            <a:off x="7780338" y="1660525"/>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61" name="Freeform 296"/>
          <p:cNvSpPr>
            <a:spLocks/>
          </p:cNvSpPr>
          <p:nvPr/>
        </p:nvSpPr>
        <p:spPr bwMode="auto">
          <a:xfrm>
            <a:off x="7780338" y="1660525"/>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62" name="Freeform 297"/>
          <p:cNvSpPr>
            <a:spLocks/>
          </p:cNvSpPr>
          <p:nvPr/>
        </p:nvSpPr>
        <p:spPr bwMode="auto">
          <a:xfrm>
            <a:off x="7780338" y="1884363"/>
            <a:ext cx="87312" cy="9048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20863" name="Freeform 298"/>
          <p:cNvSpPr>
            <a:spLocks/>
          </p:cNvSpPr>
          <p:nvPr/>
        </p:nvSpPr>
        <p:spPr bwMode="auto">
          <a:xfrm>
            <a:off x="7780338" y="1884363"/>
            <a:ext cx="87312" cy="90487"/>
          </a:xfrm>
          <a:custGeom>
            <a:avLst/>
            <a:gdLst>
              <a:gd name="T0" fmla="*/ 0 w 55"/>
              <a:gd name="T1" fmla="*/ 2147483647 h 57"/>
              <a:gd name="T2" fmla="*/ 2147483647 w 55"/>
              <a:gd name="T3" fmla="*/ 0 h 57"/>
              <a:gd name="T4" fmla="*/ 2147483647 w 55"/>
              <a:gd name="T5" fmla="*/ 2147483647 h 57"/>
              <a:gd name="T6" fmla="*/ 2147483647 w 55"/>
              <a:gd name="T7" fmla="*/ 2147483647 h 57"/>
              <a:gd name="T8" fmla="*/ 2147483647 w 55"/>
              <a:gd name="T9" fmla="*/ 2147483647 h 57"/>
              <a:gd name="T10" fmla="*/ 0 w 55"/>
              <a:gd name="T11" fmla="*/ 2147483647 h 57"/>
              <a:gd name="T12" fmla="*/ 0 60000 65536"/>
              <a:gd name="T13" fmla="*/ 0 60000 65536"/>
              <a:gd name="T14" fmla="*/ 0 60000 65536"/>
              <a:gd name="T15" fmla="*/ 0 60000 65536"/>
              <a:gd name="T16" fmla="*/ 0 60000 65536"/>
              <a:gd name="T17" fmla="*/ 0 60000 65536"/>
              <a:gd name="T18" fmla="*/ 0 w 55"/>
              <a:gd name="T19" fmla="*/ 0 h 57"/>
              <a:gd name="T20" fmla="*/ 55 w 5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5" h="57">
                <a:moveTo>
                  <a:pt x="0" y="28"/>
                </a:moveTo>
                <a:cubicBezTo>
                  <a:pt x="0" y="13"/>
                  <a:pt x="13" y="0"/>
                  <a:pt x="28" y="0"/>
                </a:cubicBezTo>
                <a:cubicBezTo>
                  <a:pt x="43" y="0"/>
                  <a:pt x="55" y="13"/>
                  <a:pt x="55" y="28"/>
                </a:cubicBezTo>
                <a:cubicBezTo>
                  <a:pt x="55" y="28"/>
                  <a:pt x="55" y="28"/>
                  <a:pt x="55" y="28"/>
                </a:cubicBezTo>
                <a:cubicBezTo>
                  <a:pt x="55" y="44"/>
                  <a:pt x="43" y="57"/>
                  <a:pt x="28" y="57"/>
                </a:cubicBezTo>
                <a:cubicBezTo>
                  <a:pt x="13" y="57"/>
                  <a:pt x="0" y="44"/>
                  <a:pt x="0" y="28"/>
                </a:cubicBezTo>
              </a:path>
            </a:pathLst>
          </a:custGeom>
          <a:noFill/>
          <a:ln w="1588" cap="rnd">
            <a:solidFill>
              <a:srgbClr val="000000"/>
            </a:solidFill>
            <a:round/>
            <a:headEnd/>
            <a:tailEnd/>
          </a:ln>
        </p:spPr>
        <p:txBody>
          <a:bodyPr/>
          <a:lstStyle/>
          <a:p>
            <a:endParaRPr lang="nl-NL"/>
          </a:p>
        </p:txBody>
      </p:sp>
      <p:sp>
        <p:nvSpPr>
          <p:cNvPr id="120864" name="Line 299"/>
          <p:cNvSpPr>
            <a:spLocks noChangeShapeType="1"/>
          </p:cNvSpPr>
          <p:nvPr/>
        </p:nvSpPr>
        <p:spPr bwMode="auto">
          <a:xfrm>
            <a:off x="6689725" y="1525588"/>
            <a:ext cx="261938" cy="1587"/>
          </a:xfrm>
          <a:prstGeom prst="line">
            <a:avLst/>
          </a:prstGeom>
          <a:noFill/>
          <a:ln w="1588" cap="rnd">
            <a:solidFill>
              <a:srgbClr val="000000"/>
            </a:solidFill>
            <a:round/>
            <a:headEnd/>
            <a:tailEnd/>
          </a:ln>
        </p:spPr>
        <p:txBody>
          <a:bodyPr/>
          <a:lstStyle/>
          <a:p>
            <a:endParaRPr lang="nl-NL"/>
          </a:p>
        </p:txBody>
      </p:sp>
      <p:sp>
        <p:nvSpPr>
          <p:cNvPr id="120865" name="Line 300"/>
          <p:cNvSpPr>
            <a:spLocks noChangeShapeType="1"/>
          </p:cNvSpPr>
          <p:nvPr/>
        </p:nvSpPr>
        <p:spPr bwMode="auto">
          <a:xfrm>
            <a:off x="6689725" y="1793875"/>
            <a:ext cx="261938" cy="1588"/>
          </a:xfrm>
          <a:prstGeom prst="line">
            <a:avLst/>
          </a:prstGeom>
          <a:noFill/>
          <a:ln w="1588" cap="rnd">
            <a:solidFill>
              <a:srgbClr val="000000"/>
            </a:solidFill>
            <a:round/>
            <a:headEnd/>
            <a:tailEnd/>
          </a:ln>
        </p:spPr>
        <p:txBody>
          <a:bodyPr/>
          <a:lstStyle/>
          <a:p>
            <a:endParaRPr lang="nl-NL"/>
          </a:p>
        </p:txBody>
      </p:sp>
      <p:sp>
        <p:nvSpPr>
          <p:cNvPr id="120866" name="Line 301"/>
          <p:cNvSpPr>
            <a:spLocks noChangeShapeType="1"/>
          </p:cNvSpPr>
          <p:nvPr/>
        </p:nvSpPr>
        <p:spPr bwMode="auto">
          <a:xfrm>
            <a:off x="7170738" y="2198688"/>
            <a:ext cx="1587" cy="225425"/>
          </a:xfrm>
          <a:prstGeom prst="line">
            <a:avLst/>
          </a:prstGeom>
          <a:noFill/>
          <a:ln w="1588" cap="rnd">
            <a:solidFill>
              <a:srgbClr val="000000"/>
            </a:solidFill>
            <a:round/>
            <a:headEnd/>
            <a:tailEnd/>
          </a:ln>
        </p:spPr>
        <p:txBody>
          <a:bodyPr/>
          <a:lstStyle/>
          <a:p>
            <a:endParaRPr lang="nl-NL"/>
          </a:p>
        </p:txBody>
      </p:sp>
      <p:sp>
        <p:nvSpPr>
          <p:cNvPr id="120867" name="Line 302"/>
          <p:cNvSpPr>
            <a:spLocks noChangeShapeType="1"/>
          </p:cNvSpPr>
          <p:nvPr/>
        </p:nvSpPr>
        <p:spPr bwMode="auto">
          <a:xfrm>
            <a:off x="7432675" y="2198688"/>
            <a:ext cx="1588" cy="225425"/>
          </a:xfrm>
          <a:prstGeom prst="line">
            <a:avLst/>
          </a:prstGeom>
          <a:noFill/>
          <a:ln w="1588" cap="rnd">
            <a:solidFill>
              <a:srgbClr val="000000"/>
            </a:solidFill>
            <a:round/>
            <a:headEnd/>
            <a:tailEnd/>
          </a:ln>
        </p:spPr>
        <p:txBody>
          <a:bodyPr/>
          <a:lstStyle/>
          <a:p>
            <a:endParaRPr lang="nl-NL"/>
          </a:p>
        </p:txBody>
      </p:sp>
      <p:sp>
        <p:nvSpPr>
          <p:cNvPr id="120868" name="Line 303"/>
          <p:cNvSpPr>
            <a:spLocks noChangeShapeType="1"/>
          </p:cNvSpPr>
          <p:nvPr/>
        </p:nvSpPr>
        <p:spPr bwMode="auto">
          <a:xfrm flipH="1">
            <a:off x="7650163" y="1704975"/>
            <a:ext cx="130175" cy="1588"/>
          </a:xfrm>
          <a:prstGeom prst="line">
            <a:avLst/>
          </a:prstGeom>
          <a:noFill/>
          <a:ln w="1588" cap="rnd">
            <a:solidFill>
              <a:srgbClr val="000000"/>
            </a:solidFill>
            <a:round/>
            <a:headEnd/>
            <a:tailEnd/>
          </a:ln>
        </p:spPr>
        <p:txBody>
          <a:bodyPr/>
          <a:lstStyle/>
          <a:p>
            <a:endParaRPr lang="nl-NL"/>
          </a:p>
        </p:txBody>
      </p:sp>
      <p:sp>
        <p:nvSpPr>
          <p:cNvPr id="120869" name="Line 304"/>
          <p:cNvSpPr>
            <a:spLocks noChangeShapeType="1"/>
          </p:cNvSpPr>
          <p:nvPr/>
        </p:nvSpPr>
        <p:spPr bwMode="auto">
          <a:xfrm flipH="1">
            <a:off x="7650163" y="1928813"/>
            <a:ext cx="130175" cy="1587"/>
          </a:xfrm>
          <a:prstGeom prst="line">
            <a:avLst/>
          </a:prstGeom>
          <a:noFill/>
          <a:ln w="1588" cap="rnd">
            <a:solidFill>
              <a:srgbClr val="000000"/>
            </a:solidFill>
            <a:round/>
            <a:headEnd/>
            <a:tailEnd/>
          </a:ln>
        </p:spPr>
        <p:txBody>
          <a:bodyPr/>
          <a:lstStyle/>
          <a:p>
            <a:endParaRPr lang="nl-NL"/>
          </a:p>
        </p:txBody>
      </p:sp>
      <p:sp>
        <p:nvSpPr>
          <p:cNvPr id="120870" name="Rectangle 305"/>
          <p:cNvSpPr>
            <a:spLocks noChangeArrowheads="1"/>
          </p:cNvSpPr>
          <p:nvPr/>
        </p:nvSpPr>
        <p:spPr bwMode="auto">
          <a:xfrm rot="-5400000">
            <a:off x="6327776" y="1457325"/>
            <a:ext cx="68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1" name="Rectangle 306"/>
          <p:cNvSpPr>
            <a:spLocks noChangeArrowheads="1"/>
          </p:cNvSpPr>
          <p:nvPr/>
        </p:nvSpPr>
        <p:spPr bwMode="auto">
          <a:xfrm rot="-5400000">
            <a:off x="6336507" y="1397794"/>
            <a:ext cx="5080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x</a:t>
            </a:r>
            <a:endParaRPr lang="en-US" altLang="zh-CN" i="0">
              <a:ea typeface="宋体" pitchFamily="2" charset="-122"/>
            </a:endParaRPr>
          </a:p>
        </p:txBody>
      </p:sp>
      <p:sp>
        <p:nvSpPr>
          <p:cNvPr id="120872" name="Rectangle 307"/>
          <p:cNvSpPr>
            <a:spLocks noChangeArrowheads="1"/>
          </p:cNvSpPr>
          <p:nvPr/>
        </p:nvSpPr>
        <p:spPr bwMode="auto">
          <a:xfrm rot="-5400000">
            <a:off x="6347619" y="1358107"/>
            <a:ext cx="2857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73" name="Rectangle 308"/>
          <p:cNvSpPr>
            <a:spLocks noChangeArrowheads="1"/>
          </p:cNvSpPr>
          <p:nvPr/>
        </p:nvSpPr>
        <p:spPr bwMode="auto">
          <a:xfrm rot="-5400000">
            <a:off x="6333332" y="13136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4" name="Rectangle 309"/>
          <p:cNvSpPr>
            <a:spLocks noChangeArrowheads="1"/>
          </p:cNvSpPr>
          <p:nvPr/>
        </p:nvSpPr>
        <p:spPr bwMode="auto">
          <a:xfrm rot="-5400000">
            <a:off x="6345238" y="1273175"/>
            <a:ext cx="33338"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75" name="Rectangle 310"/>
          <p:cNvSpPr>
            <a:spLocks noChangeArrowheads="1"/>
          </p:cNvSpPr>
          <p:nvPr/>
        </p:nvSpPr>
        <p:spPr bwMode="auto">
          <a:xfrm rot="-5400000">
            <a:off x="6333332" y="12247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76" name="Rectangle 311"/>
          <p:cNvSpPr>
            <a:spLocks noChangeArrowheads="1"/>
          </p:cNvSpPr>
          <p:nvPr/>
        </p:nvSpPr>
        <p:spPr bwMode="auto">
          <a:xfrm rot="-5400000">
            <a:off x="6333332" y="1172369"/>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77" name="Rectangle 312"/>
          <p:cNvSpPr>
            <a:spLocks noChangeArrowheads="1"/>
          </p:cNvSpPr>
          <p:nvPr/>
        </p:nvSpPr>
        <p:spPr bwMode="auto">
          <a:xfrm rot="-5400000">
            <a:off x="6350794" y="1127919"/>
            <a:ext cx="2222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l</a:t>
            </a:r>
            <a:endParaRPr lang="en-US" altLang="zh-CN" i="0">
              <a:ea typeface="宋体" pitchFamily="2" charset="-122"/>
            </a:endParaRPr>
          </a:p>
        </p:txBody>
      </p:sp>
      <p:sp>
        <p:nvSpPr>
          <p:cNvPr id="120878" name="Rectangle 313"/>
          <p:cNvSpPr>
            <a:spLocks noChangeArrowheads="1"/>
          </p:cNvSpPr>
          <p:nvPr/>
        </p:nvSpPr>
        <p:spPr bwMode="auto">
          <a:xfrm rot="-5400000">
            <a:off x="6463506" y="1507332"/>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a:t>
            </a:r>
            <a:endParaRPr lang="en-US" altLang="zh-CN" i="0">
              <a:ea typeface="宋体" pitchFamily="2" charset="-122"/>
            </a:endParaRPr>
          </a:p>
        </p:txBody>
      </p:sp>
      <p:sp>
        <p:nvSpPr>
          <p:cNvPr id="120879" name="Rectangle 314"/>
          <p:cNvSpPr>
            <a:spLocks noChangeArrowheads="1"/>
          </p:cNvSpPr>
          <p:nvPr/>
        </p:nvSpPr>
        <p:spPr bwMode="auto">
          <a:xfrm rot="-5400000">
            <a:off x="6449219" y="14708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80" name="Rectangle 315"/>
          <p:cNvSpPr>
            <a:spLocks noChangeArrowheads="1"/>
          </p:cNvSpPr>
          <p:nvPr/>
        </p:nvSpPr>
        <p:spPr bwMode="auto">
          <a:xfrm rot="-5400000">
            <a:off x="6463506" y="1426369"/>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81" name="Rectangle 316"/>
          <p:cNvSpPr>
            <a:spLocks noChangeArrowheads="1"/>
          </p:cNvSpPr>
          <p:nvPr/>
        </p:nvSpPr>
        <p:spPr bwMode="auto">
          <a:xfrm rot="-5400000">
            <a:off x="6449219" y="13819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2" name="Rectangle 317"/>
          <p:cNvSpPr>
            <a:spLocks noChangeArrowheads="1"/>
          </p:cNvSpPr>
          <p:nvPr/>
        </p:nvSpPr>
        <p:spPr bwMode="auto">
          <a:xfrm rot="-5400000">
            <a:off x="6461125" y="1341438"/>
            <a:ext cx="33337"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83" name="Rectangle 318"/>
          <p:cNvSpPr>
            <a:spLocks noChangeArrowheads="1"/>
          </p:cNvSpPr>
          <p:nvPr/>
        </p:nvSpPr>
        <p:spPr bwMode="auto">
          <a:xfrm rot="-5400000">
            <a:off x="6463506" y="1313657"/>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f</a:t>
            </a:r>
            <a:endParaRPr lang="en-US" altLang="zh-CN" i="0">
              <a:ea typeface="宋体" pitchFamily="2" charset="-122"/>
            </a:endParaRPr>
          </a:p>
        </p:txBody>
      </p:sp>
      <p:sp>
        <p:nvSpPr>
          <p:cNvPr id="120884" name="Rectangle 319"/>
          <p:cNvSpPr>
            <a:spLocks noChangeArrowheads="1"/>
          </p:cNvSpPr>
          <p:nvPr/>
        </p:nvSpPr>
        <p:spPr bwMode="auto">
          <a:xfrm rot="-5400000">
            <a:off x="6449219" y="1269206"/>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85" name="Rectangle 320"/>
          <p:cNvSpPr>
            <a:spLocks noChangeArrowheads="1"/>
          </p:cNvSpPr>
          <p:nvPr/>
        </p:nvSpPr>
        <p:spPr bwMode="auto">
          <a:xfrm rot="-5400000">
            <a:off x="6452394" y="1210469"/>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t>
            </a:r>
            <a:endParaRPr lang="en-US" altLang="zh-CN" i="0">
              <a:ea typeface="宋体" pitchFamily="2" charset="-122"/>
            </a:endParaRPr>
          </a:p>
        </p:txBody>
      </p:sp>
      <p:sp>
        <p:nvSpPr>
          <p:cNvPr id="120886" name="Rectangle 321"/>
          <p:cNvSpPr>
            <a:spLocks noChangeArrowheads="1"/>
          </p:cNvSpPr>
          <p:nvPr/>
        </p:nvSpPr>
        <p:spPr bwMode="auto">
          <a:xfrm rot="-5400000">
            <a:off x="6449219" y="1164431"/>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7" name="Rectangle 322"/>
          <p:cNvSpPr>
            <a:spLocks noChangeArrowheads="1"/>
          </p:cNvSpPr>
          <p:nvPr/>
        </p:nvSpPr>
        <p:spPr bwMode="auto">
          <a:xfrm rot="-5400000">
            <a:off x="6452394" y="1105694"/>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s</a:t>
            </a:r>
            <a:endParaRPr lang="en-US" altLang="zh-CN" i="0">
              <a:ea typeface="宋体" pitchFamily="2" charset="-122"/>
            </a:endParaRPr>
          </a:p>
        </p:txBody>
      </p:sp>
      <p:sp>
        <p:nvSpPr>
          <p:cNvPr id="120888" name="Rectangle 323"/>
          <p:cNvSpPr>
            <a:spLocks noChangeArrowheads="1"/>
          </p:cNvSpPr>
          <p:nvPr/>
        </p:nvSpPr>
        <p:spPr bwMode="auto">
          <a:xfrm>
            <a:off x="7138988" y="1844675"/>
            <a:ext cx="341312"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i="0">
              <a:ea typeface="宋体" pitchFamily="2" charset="-122"/>
            </a:endParaRPr>
          </a:p>
        </p:txBody>
      </p:sp>
      <p:sp>
        <p:nvSpPr>
          <p:cNvPr id="120889" name="Rectangle 324"/>
          <p:cNvSpPr>
            <a:spLocks noChangeArrowheads="1"/>
          </p:cNvSpPr>
          <p:nvPr/>
        </p:nvSpPr>
        <p:spPr bwMode="auto">
          <a:xfrm>
            <a:off x="7088188" y="1973263"/>
            <a:ext cx="449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0" y="493713"/>
            <a:ext cx="9144000" cy="571500"/>
          </a:xfrm>
        </p:spPr>
        <p:txBody>
          <a:bodyPr/>
          <a:lstStyle/>
          <a:p>
            <a:pPr eaLnBrk="1" hangingPunct="1"/>
            <a:r>
              <a:rPr lang="en-US" altLang="zh-CN" sz="3200" smtClean="0">
                <a:ea typeface="宋体" pitchFamily="2" charset="-122"/>
              </a:rPr>
              <a:t>Example: Applying OO to Network Programming</a:t>
            </a:r>
          </a:p>
        </p:txBody>
      </p:sp>
      <p:sp>
        <p:nvSpPr>
          <p:cNvPr id="81923" name="Rectangle 3"/>
          <p:cNvSpPr>
            <a:spLocks noGrp="1" noChangeArrowheads="1"/>
          </p:cNvSpPr>
          <p:nvPr>
            <p:ph type="body" idx="1"/>
          </p:nvPr>
        </p:nvSpPr>
        <p:spPr>
          <a:xfrm>
            <a:off x="152400" y="1017588"/>
            <a:ext cx="8839200" cy="5010150"/>
          </a:xfrm>
        </p:spPr>
        <p:txBody>
          <a:bodyPr/>
          <a:lstStyle/>
          <a:p>
            <a:pPr marL="169863" indent="-169863" eaLnBrk="1" hangingPunct="1"/>
            <a:r>
              <a:rPr lang="en-US" altLang="zh-CN" sz="2000" dirty="0" smtClean="0">
                <a:ea typeface="宋体" pitchFamily="2" charset="-122"/>
              </a:rPr>
              <a:t>CORBA 2.x IDL specifies </a:t>
            </a:r>
            <a:r>
              <a:rPr lang="en-US" altLang="zh-CN" sz="2000" i="1" dirty="0" smtClean="0">
                <a:ea typeface="宋体" pitchFamily="2" charset="-122"/>
              </a:rPr>
              <a:t>interfaces</a:t>
            </a:r>
            <a:r>
              <a:rPr lang="en-US" altLang="zh-CN" sz="2000" dirty="0" smtClean="0">
                <a:ea typeface="宋体" pitchFamily="2" charset="-122"/>
              </a:rPr>
              <a:t> with operations</a:t>
            </a:r>
          </a:p>
          <a:p>
            <a:pPr marL="573088" lvl="1" indent="-231775" eaLnBrk="1" hangingPunct="1"/>
            <a:r>
              <a:rPr lang="en-US" altLang="zh-CN" dirty="0" smtClean="0">
                <a:ea typeface="宋体" pitchFamily="2" charset="-122"/>
              </a:rPr>
              <a:t> Interfaces map to objects in OO programming languages </a:t>
            </a:r>
          </a:p>
          <a:p>
            <a:pPr lvl="2" eaLnBrk="1" hangingPunct="1"/>
            <a:r>
              <a:rPr lang="en-US" altLang="zh-CN" dirty="0" smtClean="0">
                <a:ea typeface="宋体" pitchFamily="2" charset="-122"/>
              </a:rPr>
              <a:t>e.g., C++, Java, Ada95, Ruby, etc.</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r>
              <a:rPr lang="en-US" altLang="zh-CN" dirty="0" smtClean="0">
                <a:ea typeface="宋体" pitchFamily="2" charset="-122"/>
              </a:rPr>
              <a:t>Operations defined in interfaces can be invoked on local or remote objects</a:t>
            </a:r>
          </a:p>
          <a:p>
            <a:pPr marL="169863" indent="-169863" eaLnBrk="1" hangingPunct="1">
              <a:buFontTx/>
              <a:buNone/>
            </a:pPr>
            <a:endParaRPr lang="zh-CN" altLang="en-US" sz="2000" dirty="0" smtClean="0">
              <a:ea typeface="宋体" pitchFamily="2" charset="-122"/>
            </a:endParaRPr>
          </a:p>
        </p:txBody>
      </p:sp>
      <p:sp>
        <p:nvSpPr>
          <p:cNvPr id="81924" name="Text Box 4"/>
          <p:cNvSpPr txBox="1">
            <a:spLocks noChangeArrowheads="1"/>
          </p:cNvSpPr>
          <p:nvPr/>
        </p:nvSpPr>
        <p:spPr bwMode="auto">
          <a:xfrm>
            <a:off x="120650" y="2319338"/>
            <a:ext cx="3832225"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interface Foo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void bar (in long arg);</a:t>
            </a:r>
          </a:p>
          <a:p>
            <a:pPr>
              <a:spcBef>
                <a:spcPct val="0"/>
              </a:spcBef>
            </a:pPr>
            <a:r>
              <a:rPr lang="en-US" altLang="zh-CN" b="1" i="0">
                <a:latin typeface="Courier New" pitchFamily="49" charset="0"/>
                <a:ea typeface="宋体" pitchFamily="2" charset="-122"/>
              </a:rPr>
              <a:t>};</a:t>
            </a:r>
          </a:p>
        </p:txBody>
      </p:sp>
      <p:sp>
        <p:nvSpPr>
          <p:cNvPr id="81925" name="Text Box 6"/>
          <p:cNvSpPr txBox="1">
            <a:spLocks noChangeArrowheads="1"/>
          </p:cNvSpPr>
          <p:nvPr/>
        </p:nvSpPr>
        <p:spPr bwMode="auto">
          <a:xfrm>
            <a:off x="1503363" y="3571875"/>
            <a:ext cx="1066800"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IDL</a:t>
            </a:r>
          </a:p>
        </p:txBody>
      </p:sp>
      <p:sp>
        <p:nvSpPr>
          <p:cNvPr id="81926" name="Text Box 5"/>
          <p:cNvSpPr txBox="1">
            <a:spLocks noChangeArrowheads="1"/>
          </p:cNvSpPr>
          <p:nvPr/>
        </p:nvSpPr>
        <p:spPr bwMode="auto">
          <a:xfrm>
            <a:off x="3184525" y="4165600"/>
            <a:ext cx="5835650"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class Foo : public virtual CORBA::Object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virtual void bar (CORBA::Long arg);</a:t>
            </a:r>
          </a:p>
          <a:p>
            <a:pPr>
              <a:spcBef>
                <a:spcPct val="0"/>
              </a:spcBef>
            </a:pPr>
            <a:r>
              <a:rPr lang="en-US" altLang="zh-CN" b="1" i="0">
                <a:latin typeface="Courier New" pitchFamily="49" charset="0"/>
                <a:ea typeface="宋体" pitchFamily="2" charset="-122"/>
              </a:rPr>
              <a:t>};</a:t>
            </a:r>
          </a:p>
        </p:txBody>
      </p:sp>
      <p:sp>
        <p:nvSpPr>
          <p:cNvPr id="81927" name="Text Box 7"/>
          <p:cNvSpPr txBox="1">
            <a:spLocks noChangeArrowheads="1"/>
          </p:cNvSpPr>
          <p:nvPr/>
        </p:nvSpPr>
        <p:spPr bwMode="auto">
          <a:xfrm>
            <a:off x="5599113" y="3724275"/>
            <a:ext cx="1141412"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C++</a:t>
            </a:r>
          </a:p>
        </p:txBody>
      </p:sp>
      <p:sp>
        <p:nvSpPr>
          <p:cNvPr id="81928" name="AutoShape 11"/>
          <p:cNvSpPr>
            <a:spLocks noChangeArrowheads="1"/>
          </p:cNvSpPr>
          <p:nvPr/>
        </p:nvSpPr>
        <p:spPr bwMode="auto">
          <a:xfrm rot="2835928">
            <a:off x="4070350" y="3251200"/>
            <a:ext cx="869950" cy="349250"/>
          </a:xfrm>
          <a:prstGeom prst="rightArrow">
            <a:avLst>
              <a:gd name="adj1" fmla="val 50000"/>
              <a:gd name="adj2" fmla="val 62273"/>
            </a:avLst>
          </a:prstGeom>
          <a:solidFill>
            <a:srgbClr val="CCFFFF"/>
          </a:solidFill>
          <a:ln w="9525">
            <a:solidFill>
              <a:schemeClr val="tx1"/>
            </a:solidFill>
            <a:miter lim="800000"/>
            <a:headEnd/>
            <a:tailEnd/>
          </a:ln>
        </p:spPr>
        <p:txBody>
          <a:bodyPr wrap="none" anchor="ctr">
            <a:spAutoFit/>
          </a:bodyPr>
          <a:lstStyle/>
          <a:p>
            <a:endParaRPr lang="nl-NL"/>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z="3200" smtClean="0">
                <a:ea typeface="宋体" pitchFamily="2" charset="-122"/>
              </a:rPr>
              <a:t>A Monolithic Component Executor</a:t>
            </a:r>
          </a:p>
        </p:txBody>
      </p:sp>
      <p:sp>
        <p:nvSpPr>
          <p:cNvPr id="121859" name="AutoShape 3"/>
          <p:cNvSpPr>
            <a:spLocks noChangeArrowheads="1"/>
          </p:cNvSpPr>
          <p:nvPr/>
        </p:nvSpPr>
        <p:spPr bwMode="auto">
          <a:xfrm>
            <a:off x="987425" y="1239838"/>
            <a:ext cx="7345363" cy="3384550"/>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1860" name="Group 4"/>
          <p:cNvGrpSpPr>
            <a:grpSpLocks/>
          </p:cNvGrpSpPr>
          <p:nvPr/>
        </p:nvGrpSpPr>
        <p:grpSpPr bwMode="auto">
          <a:xfrm>
            <a:off x="506413" y="1671638"/>
            <a:ext cx="601662" cy="323850"/>
            <a:chOff x="1884" y="3349"/>
            <a:chExt cx="379" cy="204"/>
          </a:xfrm>
        </p:grpSpPr>
        <p:sp>
          <p:nvSpPr>
            <p:cNvPr id="121952"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53"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1" name="Group 7"/>
          <p:cNvGrpSpPr>
            <a:grpSpLocks/>
          </p:cNvGrpSpPr>
          <p:nvPr/>
        </p:nvGrpSpPr>
        <p:grpSpPr bwMode="auto">
          <a:xfrm rot="5400000">
            <a:off x="943769" y="1051719"/>
            <a:ext cx="411162" cy="323850"/>
            <a:chOff x="204" y="3349"/>
            <a:chExt cx="259" cy="204"/>
          </a:xfrm>
        </p:grpSpPr>
        <p:sp>
          <p:nvSpPr>
            <p:cNvPr id="121950"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51"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1862" name="Group 10"/>
          <p:cNvGrpSpPr>
            <a:grpSpLocks/>
          </p:cNvGrpSpPr>
          <p:nvPr/>
        </p:nvGrpSpPr>
        <p:grpSpPr bwMode="auto">
          <a:xfrm>
            <a:off x="531813" y="3689350"/>
            <a:ext cx="600075" cy="304800"/>
            <a:chOff x="2765" y="3760"/>
            <a:chExt cx="378" cy="192"/>
          </a:xfrm>
        </p:grpSpPr>
        <p:sp>
          <p:nvSpPr>
            <p:cNvPr id="121948"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9"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1863" name="Group 13"/>
          <p:cNvGrpSpPr>
            <a:grpSpLocks/>
          </p:cNvGrpSpPr>
          <p:nvPr/>
        </p:nvGrpSpPr>
        <p:grpSpPr bwMode="auto">
          <a:xfrm>
            <a:off x="506413" y="2349500"/>
            <a:ext cx="601662" cy="323850"/>
            <a:chOff x="1884" y="3349"/>
            <a:chExt cx="379" cy="204"/>
          </a:xfrm>
        </p:grpSpPr>
        <p:sp>
          <p:nvSpPr>
            <p:cNvPr id="121946"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47"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4" name="Group 16"/>
          <p:cNvGrpSpPr>
            <a:grpSpLocks/>
          </p:cNvGrpSpPr>
          <p:nvPr/>
        </p:nvGrpSpPr>
        <p:grpSpPr bwMode="auto">
          <a:xfrm>
            <a:off x="508000" y="3028950"/>
            <a:ext cx="600075" cy="304800"/>
            <a:chOff x="2765" y="3760"/>
            <a:chExt cx="378" cy="192"/>
          </a:xfrm>
        </p:grpSpPr>
        <p:sp>
          <p:nvSpPr>
            <p:cNvPr id="121944"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5"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1865" name="Rectangle 19"/>
          <p:cNvSpPr>
            <a:spLocks noChangeArrowheads="1"/>
          </p:cNvSpPr>
          <p:nvPr/>
        </p:nvSpPr>
        <p:spPr bwMode="auto">
          <a:xfrm>
            <a:off x="2066925" y="2174875"/>
            <a:ext cx="4032250" cy="1514475"/>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Monolithic executor</a:t>
            </a:r>
          </a:p>
        </p:txBody>
      </p:sp>
      <p:sp>
        <p:nvSpPr>
          <p:cNvPr id="121866" name="Rectangle 20"/>
          <p:cNvSpPr>
            <a:spLocks noChangeArrowheads="1"/>
          </p:cNvSpPr>
          <p:nvPr/>
        </p:nvSpPr>
        <p:spPr bwMode="auto">
          <a:xfrm>
            <a:off x="1419225" y="4192588"/>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1867" name="Rectangle 21"/>
          <p:cNvSpPr>
            <a:spLocks noChangeArrowheads="1"/>
          </p:cNvSpPr>
          <p:nvPr/>
        </p:nvSpPr>
        <p:spPr bwMode="auto">
          <a:xfrm>
            <a:off x="6748463" y="1528763"/>
            <a:ext cx="1368425" cy="2951162"/>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1868" name="Group 22"/>
          <p:cNvGrpSpPr>
            <a:grpSpLocks/>
          </p:cNvGrpSpPr>
          <p:nvPr/>
        </p:nvGrpSpPr>
        <p:grpSpPr bwMode="auto">
          <a:xfrm>
            <a:off x="8050213" y="3760788"/>
            <a:ext cx="642937" cy="304800"/>
            <a:chOff x="2039" y="3708"/>
            <a:chExt cx="405" cy="192"/>
          </a:xfrm>
        </p:grpSpPr>
        <p:sp>
          <p:nvSpPr>
            <p:cNvPr id="121941"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42"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43"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69" name="Group 26"/>
          <p:cNvGrpSpPr>
            <a:grpSpLocks/>
          </p:cNvGrpSpPr>
          <p:nvPr/>
        </p:nvGrpSpPr>
        <p:grpSpPr bwMode="auto">
          <a:xfrm>
            <a:off x="8116888" y="1598613"/>
            <a:ext cx="776287" cy="609600"/>
            <a:chOff x="1431" y="3508"/>
            <a:chExt cx="489" cy="384"/>
          </a:xfrm>
        </p:grpSpPr>
        <p:grpSp>
          <p:nvGrpSpPr>
            <p:cNvPr id="121937" name="Group 27"/>
            <p:cNvGrpSpPr>
              <a:grpSpLocks/>
            </p:cNvGrpSpPr>
            <p:nvPr/>
          </p:nvGrpSpPr>
          <p:grpSpPr bwMode="auto">
            <a:xfrm>
              <a:off x="1431" y="3679"/>
              <a:ext cx="151" cy="54"/>
              <a:chOff x="1431" y="3679"/>
              <a:chExt cx="151" cy="54"/>
            </a:xfrm>
          </p:grpSpPr>
          <p:sp>
            <p:nvSpPr>
              <p:cNvPr id="121939"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40"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8"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1870" name="Group 31"/>
          <p:cNvGrpSpPr>
            <a:grpSpLocks/>
          </p:cNvGrpSpPr>
          <p:nvPr/>
        </p:nvGrpSpPr>
        <p:grpSpPr bwMode="auto">
          <a:xfrm>
            <a:off x="8050213" y="3113088"/>
            <a:ext cx="642937" cy="304800"/>
            <a:chOff x="2039" y="3708"/>
            <a:chExt cx="405" cy="192"/>
          </a:xfrm>
        </p:grpSpPr>
        <p:sp>
          <p:nvSpPr>
            <p:cNvPr id="121934"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35"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36"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71" name="Group 35"/>
          <p:cNvGrpSpPr>
            <a:grpSpLocks/>
          </p:cNvGrpSpPr>
          <p:nvPr/>
        </p:nvGrpSpPr>
        <p:grpSpPr bwMode="auto">
          <a:xfrm>
            <a:off x="8116888" y="2320925"/>
            <a:ext cx="776287" cy="609600"/>
            <a:chOff x="1431" y="3508"/>
            <a:chExt cx="489" cy="384"/>
          </a:xfrm>
        </p:grpSpPr>
        <p:grpSp>
          <p:nvGrpSpPr>
            <p:cNvPr id="121930" name="Group 36"/>
            <p:cNvGrpSpPr>
              <a:grpSpLocks/>
            </p:cNvGrpSpPr>
            <p:nvPr/>
          </p:nvGrpSpPr>
          <p:grpSpPr bwMode="auto">
            <a:xfrm>
              <a:off x="1431" y="3679"/>
              <a:ext cx="151" cy="54"/>
              <a:chOff x="1431" y="3679"/>
              <a:chExt cx="151" cy="54"/>
            </a:xfrm>
          </p:grpSpPr>
          <p:sp>
            <p:nvSpPr>
              <p:cNvPr id="121932"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33"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1"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1872" name="Line 40"/>
          <p:cNvSpPr>
            <a:spLocks noChangeShapeType="1"/>
          </p:cNvSpPr>
          <p:nvPr/>
        </p:nvSpPr>
        <p:spPr bwMode="auto">
          <a:xfrm>
            <a:off x="1150938" y="1403350"/>
            <a:ext cx="1060450" cy="557213"/>
          </a:xfrm>
          <a:prstGeom prst="line">
            <a:avLst/>
          </a:prstGeom>
          <a:noFill/>
          <a:ln w="28575">
            <a:solidFill>
              <a:schemeClr val="tx1"/>
            </a:solidFill>
            <a:prstDash val="sysDot"/>
            <a:round/>
            <a:headEnd/>
            <a:tailEnd type="triangle" w="med" len="med"/>
          </a:ln>
        </p:spPr>
        <p:txBody>
          <a:bodyPr/>
          <a:lstStyle/>
          <a:p>
            <a:endParaRPr lang="nl-NL"/>
          </a:p>
        </p:txBody>
      </p:sp>
      <p:sp>
        <p:nvSpPr>
          <p:cNvPr id="121873" name="Text Box 41"/>
          <p:cNvSpPr txBox="1">
            <a:spLocks noChangeArrowheads="1"/>
          </p:cNvSpPr>
          <p:nvPr/>
        </p:nvSpPr>
        <p:spPr bwMode="auto">
          <a:xfrm>
            <a:off x="2916238" y="1243013"/>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1874" name="Group 42"/>
          <p:cNvGrpSpPr>
            <a:grpSpLocks/>
          </p:cNvGrpSpPr>
          <p:nvPr/>
        </p:nvGrpSpPr>
        <p:grpSpPr bwMode="auto">
          <a:xfrm>
            <a:off x="1779588" y="2247900"/>
            <a:ext cx="288925" cy="231775"/>
            <a:chOff x="204" y="3349"/>
            <a:chExt cx="259" cy="204"/>
          </a:xfrm>
        </p:grpSpPr>
        <p:sp>
          <p:nvSpPr>
            <p:cNvPr id="121928"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9"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sp>
        <p:nvSpPr>
          <p:cNvPr id="121875" name="Text Box 45"/>
          <p:cNvSpPr txBox="1">
            <a:spLocks noChangeArrowheads="1"/>
          </p:cNvSpPr>
          <p:nvPr/>
        </p:nvSpPr>
        <p:spPr bwMode="auto">
          <a:xfrm>
            <a:off x="468313" y="4783138"/>
            <a:ext cx="37528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Main component executor interface</a:t>
            </a:r>
          </a:p>
        </p:txBody>
      </p:sp>
      <p:sp>
        <p:nvSpPr>
          <p:cNvPr id="121876" name="Text Box 46"/>
          <p:cNvSpPr txBox="1">
            <a:spLocks noChangeArrowheads="1"/>
          </p:cNvSpPr>
          <p:nvPr/>
        </p:nvSpPr>
        <p:spPr bwMode="auto">
          <a:xfrm>
            <a:off x="468313" y="5254625"/>
            <a:ext cx="39941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Facet or event sink executor interface</a:t>
            </a:r>
          </a:p>
        </p:txBody>
      </p:sp>
      <p:sp>
        <p:nvSpPr>
          <p:cNvPr id="121877" name="Text Box 47"/>
          <p:cNvSpPr txBox="1">
            <a:spLocks noChangeArrowheads="1"/>
          </p:cNvSpPr>
          <p:nvPr/>
        </p:nvSpPr>
        <p:spPr bwMode="auto">
          <a:xfrm>
            <a:off x="468313" y="5743575"/>
            <a:ext cx="4076700" cy="336550"/>
          </a:xfrm>
          <a:prstGeom prst="rect">
            <a:avLst/>
          </a:prstGeom>
          <a:noFill/>
          <a:ln w="9525">
            <a:noFill/>
            <a:miter lim="800000"/>
            <a:headEnd/>
            <a:tailEnd/>
          </a:ln>
        </p:spPr>
        <p:txBody>
          <a:bodyPr wrap="none">
            <a:spAutoFit/>
          </a:bodyPr>
          <a:lstStyle/>
          <a:p>
            <a:pPr>
              <a:spcBef>
                <a:spcPct val="0"/>
              </a:spcBef>
            </a:pPr>
            <a:r>
              <a:rPr lang="en-US" altLang="zh-CN" sz="1600" b="1" i="0">
                <a:ea typeface="宋体" pitchFamily="2" charset="-122"/>
                <a:cs typeface="Courier New" pitchFamily="49" charset="0"/>
              </a:rPr>
              <a:t>SessionComponent</a:t>
            </a:r>
            <a:r>
              <a:rPr lang="en-US" altLang="zh-CN" sz="1600" i="0">
                <a:ea typeface="宋体" pitchFamily="2" charset="-122"/>
                <a:cs typeface="Times New Roman" pitchFamily="18" charset="0"/>
              </a:rPr>
              <a:t> or </a:t>
            </a:r>
            <a:r>
              <a:rPr lang="en-US" altLang="zh-CN" sz="1600" b="1" i="0">
                <a:ea typeface="宋体" pitchFamily="2" charset="-122"/>
                <a:cs typeface="Courier New" pitchFamily="49" charset="0"/>
              </a:rPr>
              <a:t>EntityComponent</a:t>
            </a:r>
          </a:p>
        </p:txBody>
      </p:sp>
      <p:sp>
        <p:nvSpPr>
          <p:cNvPr id="121878" name="Text Box 48"/>
          <p:cNvSpPr txBox="1">
            <a:spLocks noChangeArrowheads="1"/>
          </p:cNvSpPr>
          <p:nvPr/>
        </p:nvSpPr>
        <p:spPr bwMode="auto">
          <a:xfrm>
            <a:off x="5086350" y="4772025"/>
            <a:ext cx="40068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Component-oriented context interface</a:t>
            </a:r>
          </a:p>
        </p:txBody>
      </p:sp>
      <p:sp>
        <p:nvSpPr>
          <p:cNvPr id="121879" name="Text Box 49"/>
          <p:cNvSpPr txBox="1">
            <a:spLocks noChangeArrowheads="1"/>
          </p:cNvSpPr>
          <p:nvPr/>
        </p:nvSpPr>
        <p:spPr bwMode="auto">
          <a:xfrm>
            <a:off x="5086350" y="5099050"/>
            <a:ext cx="3816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Container-oriented context interface</a:t>
            </a:r>
          </a:p>
        </p:txBody>
      </p:sp>
      <p:grpSp>
        <p:nvGrpSpPr>
          <p:cNvPr id="121880" name="Group 50"/>
          <p:cNvGrpSpPr>
            <a:grpSpLocks/>
          </p:cNvGrpSpPr>
          <p:nvPr/>
        </p:nvGrpSpPr>
        <p:grpSpPr bwMode="auto">
          <a:xfrm>
            <a:off x="1779588" y="2625725"/>
            <a:ext cx="288925" cy="231775"/>
            <a:chOff x="204" y="3349"/>
            <a:chExt cx="259" cy="204"/>
          </a:xfrm>
        </p:grpSpPr>
        <p:sp>
          <p:nvSpPr>
            <p:cNvPr id="121926"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7" name="Oval 52"/>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1" name="Group 53"/>
          <p:cNvGrpSpPr>
            <a:grpSpLocks/>
          </p:cNvGrpSpPr>
          <p:nvPr/>
        </p:nvGrpSpPr>
        <p:grpSpPr bwMode="auto">
          <a:xfrm>
            <a:off x="1779588" y="3005138"/>
            <a:ext cx="288925" cy="231775"/>
            <a:chOff x="204" y="3349"/>
            <a:chExt cx="259" cy="204"/>
          </a:xfrm>
        </p:grpSpPr>
        <p:sp>
          <p:nvSpPr>
            <p:cNvPr id="121924" name="Line 5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5" name="Oval 5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2" name="Group 56"/>
          <p:cNvGrpSpPr>
            <a:grpSpLocks/>
          </p:cNvGrpSpPr>
          <p:nvPr/>
        </p:nvGrpSpPr>
        <p:grpSpPr bwMode="auto">
          <a:xfrm>
            <a:off x="1779588" y="3384550"/>
            <a:ext cx="288925" cy="231775"/>
            <a:chOff x="204" y="3349"/>
            <a:chExt cx="259" cy="204"/>
          </a:xfrm>
        </p:grpSpPr>
        <p:sp>
          <p:nvSpPr>
            <p:cNvPr id="121922" name="Line 5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3" name="Oval 5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3" name="Group 59"/>
          <p:cNvGrpSpPr>
            <a:grpSpLocks/>
          </p:cNvGrpSpPr>
          <p:nvPr/>
        </p:nvGrpSpPr>
        <p:grpSpPr bwMode="auto">
          <a:xfrm rot="5400000">
            <a:off x="2182813" y="1916113"/>
            <a:ext cx="288925" cy="231775"/>
            <a:chOff x="204" y="3349"/>
            <a:chExt cx="259" cy="204"/>
          </a:xfrm>
        </p:grpSpPr>
        <p:sp>
          <p:nvSpPr>
            <p:cNvPr id="121920" name="Line 6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1" name="Oval 61"/>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4" name="Group 62"/>
          <p:cNvGrpSpPr>
            <a:grpSpLocks/>
          </p:cNvGrpSpPr>
          <p:nvPr/>
        </p:nvGrpSpPr>
        <p:grpSpPr bwMode="auto">
          <a:xfrm rot="5400000">
            <a:off x="3938588" y="1917700"/>
            <a:ext cx="288925" cy="231775"/>
            <a:chOff x="204" y="3349"/>
            <a:chExt cx="259" cy="204"/>
          </a:xfrm>
        </p:grpSpPr>
        <p:sp>
          <p:nvSpPr>
            <p:cNvPr id="121918" name="Line 6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9" name="Oval 64"/>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1885" name="Group 65"/>
          <p:cNvGrpSpPr>
            <a:grpSpLocks/>
          </p:cNvGrpSpPr>
          <p:nvPr/>
        </p:nvGrpSpPr>
        <p:grpSpPr bwMode="auto">
          <a:xfrm rot="5400000">
            <a:off x="3938588" y="3927475"/>
            <a:ext cx="288925" cy="231775"/>
            <a:chOff x="204" y="3349"/>
            <a:chExt cx="259" cy="204"/>
          </a:xfrm>
        </p:grpSpPr>
        <p:sp>
          <p:nvSpPr>
            <p:cNvPr id="121916" name="Line 6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7" name="Oval 67"/>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6" name="Group 68"/>
          <p:cNvGrpSpPr>
            <a:grpSpLocks/>
          </p:cNvGrpSpPr>
          <p:nvPr/>
        </p:nvGrpSpPr>
        <p:grpSpPr bwMode="auto">
          <a:xfrm rot="5400000">
            <a:off x="4759325" y="5211763"/>
            <a:ext cx="288925" cy="231775"/>
            <a:chOff x="204" y="3349"/>
            <a:chExt cx="259" cy="204"/>
          </a:xfrm>
        </p:grpSpPr>
        <p:sp>
          <p:nvSpPr>
            <p:cNvPr id="121914" name="Line 6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5" name="Oval 70"/>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7" name="Group 71"/>
          <p:cNvGrpSpPr>
            <a:grpSpLocks/>
          </p:cNvGrpSpPr>
          <p:nvPr/>
        </p:nvGrpSpPr>
        <p:grpSpPr bwMode="auto">
          <a:xfrm>
            <a:off x="4787900" y="4824413"/>
            <a:ext cx="288925" cy="231775"/>
            <a:chOff x="204" y="3349"/>
            <a:chExt cx="259" cy="204"/>
          </a:xfrm>
        </p:grpSpPr>
        <p:sp>
          <p:nvSpPr>
            <p:cNvPr id="121912"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3" name="Oval 73"/>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8" name="Group 74"/>
          <p:cNvGrpSpPr>
            <a:grpSpLocks/>
          </p:cNvGrpSpPr>
          <p:nvPr/>
        </p:nvGrpSpPr>
        <p:grpSpPr bwMode="auto">
          <a:xfrm>
            <a:off x="6459538" y="2889250"/>
            <a:ext cx="288925" cy="231775"/>
            <a:chOff x="204" y="3349"/>
            <a:chExt cx="259" cy="204"/>
          </a:xfrm>
        </p:grpSpPr>
        <p:sp>
          <p:nvSpPr>
            <p:cNvPr id="121910" name="Line 7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1" name="Oval 76"/>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1889" name="Line 77"/>
          <p:cNvSpPr>
            <a:spLocks noChangeShapeType="1"/>
          </p:cNvSpPr>
          <p:nvPr/>
        </p:nvSpPr>
        <p:spPr bwMode="auto">
          <a:xfrm>
            <a:off x="1119188" y="1831975"/>
            <a:ext cx="660400" cy="488950"/>
          </a:xfrm>
          <a:prstGeom prst="line">
            <a:avLst/>
          </a:prstGeom>
          <a:noFill/>
          <a:ln w="28575">
            <a:solidFill>
              <a:schemeClr val="tx1"/>
            </a:solidFill>
            <a:prstDash val="sysDot"/>
            <a:round/>
            <a:headEnd/>
            <a:tailEnd type="triangle" w="med" len="med"/>
          </a:ln>
        </p:spPr>
        <p:txBody>
          <a:bodyPr/>
          <a:lstStyle/>
          <a:p>
            <a:endParaRPr lang="nl-NL"/>
          </a:p>
        </p:txBody>
      </p:sp>
      <p:sp>
        <p:nvSpPr>
          <p:cNvPr id="121890" name="Line 78"/>
          <p:cNvSpPr>
            <a:spLocks noChangeShapeType="1"/>
          </p:cNvSpPr>
          <p:nvPr/>
        </p:nvSpPr>
        <p:spPr bwMode="auto">
          <a:xfrm>
            <a:off x="1125538" y="2517775"/>
            <a:ext cx="647700" cy="215900"/>
          </a:xfrm>
          <a:prstGeom prst="line">
            <a:avLst/>
          </a:prstGeom>
          <a:noFill/>
          <a:ln w="28575">
            <a:solidFill>
              <a:schemeClr val="tx1"/>
            </a:solidFill>
            <a:prstDash val="sysDot"/>
            <a:round/>
            <a:headEnd/>
            <a:tailEnd type="triangle" w="med" len="med"/>
          </a:ln>
        </p:spPr>
        <p:txBody>
          <a:bodyPr/>
          <a:lstStyle/>
          <a:p>
            <a:endParaRPr lang="nl-NL"/>
          </a:p>
        </p:txBody>
      </p:sp>
      <p:sp>
        <p:nvSpPr>
          <p:cNvPr id="121891" name="Line 79"/>
          <p:cNvSpPr>
            <a:spLocks noChangeShapeType="1"/>
          </p:cNvSpPr>
          <p:nvPr/>
        </p:nvSpPr>
        <p:spPr bwMode="auto">
          <a:xfrm flipV="1">
            <a:off x="1131888" y="3113088"/>
            <a:ext cx="647700" cy="71437"/>
          </a:xfrm>
          <a:prstGeom prst="line">
            <a:avLst/>
          </a:prstGeom>
          <a:noFill/>
          <a:ln w="28575">
            <a:solidFill>
              <a:schemeClr val="tx1"/>
            </a:solidFill>
            <a:prstDash val="sysDot"/>
            <a:round/>
            <a:headEnd/>
            <a:tailEnd type="triangle" w="med" len="med"/>
          </a:ln>
        </p:spPr>
        <p:txBody>
          <a:bodyPr/>
          <a:lstStyle/>
          <a:p>
            <a:endParaRPr lang="nl-NL"/>
          </a:p>
        </p:txBody>
      </p:sp>
      <p:sp>
        <p:nvSpPr>
          <p:cNvPr id="121892" name="Line 80"/>
          <p:cNvSpPr>
            <a:spLocks noChangeShapeType="1"/>
          </p:cNvSpPr>
          <p:nvPr/>
        </p:nvSpPr>
        <p:spPr bwMode="auto">
          <a:xfrm flipV="1">
            <a:off x="1131888" y="3544888"/>
            <a:ext cx="647700" cy="287337"/>
          </a:xfrm>
          <a:prstGeom prst="line">
            <a:avLst/>
          </a:prstGeom>
          <a:noFill/>
          <a:ln w="28575">
            <a:solidFill>
              <a:schemeClr val="tx1"/>
            </a:solidFill>
            <a:prstDash val="sysDot"/>
            <a:round/>
            <a:headEnd/>
            <a:tailEnd type="triangle" w="med" len="med"/>
          </a:ln>
        </p:spPr>
        <p:txBody>
          <a:bodyPr/>
          <a:lstStyle/>
          <a:p>
            <a:endParaRPr lang="nl-NL"/>
          </a:p>
        </p:txBody>
      </p:sp>
      <p:sp>
        <p:nvSpPr>
          <p:cNvPr id="121893" name="Line 81"/>
          <p:cNvSpPr>
            <a:spLocks noChangeShapeType="1"/>
          </p:cNvSpPr>
          <p:nvPr/>
        </p:nvSpPr>
        <p:spPr bwMode="auto">
          <a:xfrm>
            <a:off x="4716463" y="5832475"/>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894" name="Text Box 82"/>
          <p:cNvSpPr txBox="1">
            <a:spLocks noChangeArrowheads="1"/>
          </p:cNvSpPr>
          <p:nvPr/>
        </p:nvSpPr>
        <p:spPr bwMode="auto">
          <a:xfrm>
            <a:off x="5086350" y="5751513"/>
            <a:ext cx="24701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 interposition</a:t>
            </a:r>
          </a:p>
        </p:txBody>
      </p:sp>
      <p:grpSp>
        <p:nvGrpSpPr>
          <p:cNvPr id="121895" name="Group 83"/>
          <p:cNvGrpSpPr>
            <a:grpSpLocks/>
          </p:cNvGrpSpPr>
          <p:nvPr/>
        </p:nvGrpSpPr>
        <p:grpSpPr bwMode="auto">
          <a:xfrm rot="5400000">
            <a:off x="152400" y="4852988"/>
            <a:ext cx="288925" cy="231775"/>
            <a:chOff x="204" y="3349"/>
            <a:chExt cx="259" cy="204"/>
          </a:xfrm>
        </p:grpSpPr>
        <p:sp>
          <p:nvSpPr>
            <p:cNvPr id="121908" name="Line 8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9" name="Oval 8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6" name="Group 86"/>
          <p:cNvGrpSpPr>
            <a:grpSpLocks/>
          </p:cNvGrpSpPr>
          <p:nvPr/>
        </p:nvGrpSpPr>
        <p:grpSpPr bwMode="auto">
          <a:xfrm>
            <a:off x="180975" y="5322888"/>
            <a:ext cx="288925" cy="231775"/>
            <a:chOff x="204" y="3349"/>
            <a:chExt cx="259" cy="204"/>
          </a:xfrm>
        </p:grpSpPr>
        <p:sp>
          <p:nvSpPr>
            <p:cNvPr id="121906" name="Line 8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7" name="Oval 8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7" name="Group 89"/>
          <p:cNvGrpSpPr>
            <a:grpSpLocks/>
          </p:cNvGrpSpPr>
          <p:nvPr/>
        </p:nvGrpSpPr>
        <p:grpSpPr bwMode="auto">
          <a:xfrm rot="5400000">
            <a:off x="152400" y="5788025"/>
            <a:ext cx="288925" cy="231775"/>
            <a:chOff x="204" y="3349"/>
            <a:chExt cx="259" cy="204"/>
          </a:xfrm>
        </p:grpSpPr>
        <p:sp>
          <p:nvSpPr>
            <p:cNvPr id="121904" name="Line 9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5" name="Oval 91"/>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sp>
        <p:nvSpPr>
          <p:cNvPr id="121898" name="Line 92"/>
          <p:cNvSpPr>
            <a:spLocks noChangeShapeType="1"/>
          </p:cNvSpPr>
          <p:nvPr/>
        </p:nvSpPr>
        <p:spPr bwMode="auto">
          <a:xfrm>
            <a:off x="4716463" y="5543550"/>
            <a:ext cx="360362" cy="142875"/>
          </a:xfrm>
          <a:prstGeom prst="line">
            <a:avLst/>
          </a:prstGeom>
          <a:noFill/>
          <a:ln w="28575">
            <a:solidFill>
              <a:schemeClr val="tx1"/>
            </a:solidFill>
            <a:round/>
            <a:headEnd/>
            <a:tailEnd type="triangle" w="med" len="med"/>
          </a:ln>
        </p:spPr>
        <p:txBody>
          <a:bodyPr/>
          <a:lstStyle/>
          <a:p>
            <a:endParaRPr lang="nl-NL"/>
          </a:p>
        </p:txBody>
      </p:sp>
      <p:sp>
        <p:nvSpPr>
          <p:cNvPr id="121899" name="Text Box 93"/>
          <p:cNvSpPr txBox="1">
            <a:spLocks noChangeArrowheads="1"/>
          </p:cNvSpPr>
          <p:nvPr/>
        </p:nvSpPr>
        <p:spPr bwMode="auto">
          <a:xfrm>
            <a:off x="5086350" y="5426075"/>
            <a:ext cx="1403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Context use</a:t>
            </a:r>
          </a:p>
        </p:txBody>
      </p:sp>
      <p:sp>
        <p:nvSpPr>
          <p:cNvPr id="121900" name="Line 94"/>
          <p:cNvSpPr>
            <a:spLocks noChangeShapeType="1"/>
          </p:cNvSpPr>
          <p:nvPr/>
        </p:nvSpPr>
        <p:spPr bwMode="auto">
          <a:xfrm>
            <a:off x="6027738" y="3001963"/>
            <a:ext cx="360362" cy="0"/>
          </a:xfrm>
          <a:prstGeom prst="line">
            <a:avLst/>
          </a:prstGeom>
          <a:noFill/>
          <a:ln w="28575">
            <a:solidFill>
              <a:schemeClr val="tx1"/>
            </a:solidFill>
            <a:round/>
            <a:headEnd/>
            <a:tailEnd type="triangle" w="med" len="med"/>
          </a:ln>
        </p:spPr>
        <p:txBody>
          <a:bodyPr/>
          <a:lstStyle/>
          <a:p>
            <a:endParaRPr lang="nl-NL"/>
          </a:p>
        </p:txBody>
      </p:sp>
      <p:sp>
        <p:nvSpPr>
          <p:cNvPr id="121901" name="Line 95"/>
          <p:cNvSpPr>
            <a:spLocks noChangeShapeType="1"/>
          </p:cNvSpPr>
          <p:nvPr/>
        </p:nvSpPr>
        <p:spPr bwMode="auto">
          <a:xfrm>
            <a:off x="4083050" y="3689350"/>
            <a:ext cx="1588" cy="182563"/>
          </a:xfrm>
          <a:prstGeom prst="line">
            <a:avLst/>
          </a:prstGeom>
          <a:noFill/>
          <a:ln w="28575">
            <a:solidFill>
              <a:schemeClr val="tx1"/>
            </a:solidFill>
            <a:round/>
            <a:headEnd/>
            <a:tailEnd type="triangle" w="med" len="med"/>
          </a:ln>
        </p:spPr>
        <p:txBody>
          <a:bodyPr/>
          <a:lstStyle/>
          <a:p>
            <a:endParaRPr lang="nl-NL"/>
          </a:p>
        </p:txBody>
      </p:sp>
      <p:sp>
        <p:nvSpPr>
          <p:cNvPr id="121902" name="Line 96"/>
          <p:cNvSpPr>
            <a:spLocks noChangeShapeType="1"/>
          </p:cNvSpPr>
          <p:nvPr/>
        </p:nvSpPr>
        <p:spPr bwMode="auto">
          <a:xfrm>
            <a:off x="3592513" y="1804988"/>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903" name="Rectangle 97"/>
          <p:cNvSpPr>
            <a:spLocks noChangeArrowheads="1"/>
          </p:cNvSpPr>
          <p:nvPr/>
        </p:nvSpPr>
        <p:spPr bwMode="auto">
          <a:xfrm>
            <a:off x="5951538" y="29352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z="3200" smtClean="0">
                <a:ea typeface="宋体" pitchFamily="2" charset="-122"/>
              </a:rPr>
              <a:t>A Segmented Component Executor</a:t>
            </a:r>
          </a:p>
        </p:txBody>
      </p:sp>
      <p:sp>
        <p:nvSpPr>
          <p:cNvPr id="122883" name="AutoShape 3"/>
          <p:cNvSpPr>
            <a:spLocks noChangeArrowheads="1"/>
          </p:cNvSpPr>
          <p:nvPr/>
        </p:nvSpPr>
        <p:spPr bwMode="auto">
          <a:xfrm>
            <a:off x="987425" y="1262063"/>
            <a:ext cx="7345363" cy="4087812"/>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2884" name="Group 4"/>
          <p:cNvGrpSpPr>
            <a:grpSpLocks/>
          </p:cNvGrpSpPr>
          <p:nvPr/>
        </p:nvGrpSpPr>
        <p:grpSpPr bwMode="auto">
          <a:xfrm>
            <a:off x="506413" y="1693863"/>
            <a:ext cx="601662" cy="323850"/>
            <a:chOff x="1884" y="3349"/>
            <a:chExt cx="379" cy="204"/>
          </a:xfrm>
        </p:grpSpPr>
        <p:sp>
          <p:nvSpPr>
            <p:cNvPr id="122964"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65"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5" name="Group 7"/>
          <p:cNvGrpSpPr>
            <a:grpSpLocks/>
          </p:cNvGrpSpPr>
          <p:nvPr/>
        </p:nvGrpSpPr>
        <p:grpSpPr bwMode="auto">
          <a:xfrm rot="5400000">
            <a:off x="902494" y="1156494"/>
            <a:ext cx="411162" cy="323850"/>
            <a:chOff x="204" y="3349"/>
            <a:chExt cx="259" cy="204"/>
          </a:xfrm>
        </p:grpSpPr>
        <p:sp>
          <p:nvSpPr>
            <p:cNvPr id="122962"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63"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2886" name="Group 10"/>
          <p:cNvGrpSpPr>
            <a:grpSpLocks/>
          </p:cNvGrpSpPr>
          <p:nvPr/>
        </p:nvGrpSpPr>
        <p:grpSpPr bwMode="auto">
          <a:xfrm>
            <a:off x="531813" y="4702175"/>
            <a:ext cx="600075" cy="304800"/>
            <a:chOff x="2765" y="3760"/>
            <a:chExt cx="378" cy="192"/>
          </a:xfrm>
        </p:grpSpPr>
        <p:sp>
          <p:nvSpPr>
            <p:cNvPr id="122960"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61"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2887" name="Group 13"/>
          <p:cNvGrpSpPr>
            <a:grpSpLocks/>
          </p:cNvGrpSpPr>
          <p:nvPr/>
        </p:nvGrpSpPr>
        <p:grpSpPr bwMode="auto">
          <a:xfrm>
            <a:off x="506413" y="2816225"/>
            <a:ext cx="601662" cy="323850"/>
            <a:chOff x="1884" y="3349"/>
            <a:chExt cx="379" cy="204"/>
          </a:xfrm>
        </p:grpSpPr>
        <p:sp>
          <p:nvSpPr>
            <p:cNvPr id="122958"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59"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8" name="Group 16"/>
          <p:cNvGrpSpPr>
            <a:grpSpLocks/>
          </p:cNvGrpSpPr>
          <p:nvPr/>
        </p:nvGrpSpPr>
        <p:grpSpPr bwMode="auto">
          <a:xfrm>
            <a:off x="508000" y="3940175"/>
            <a:ext cx="600075" cy="304800"/>
            <a:chOff x="2765" y="3760"/>
            <a:chExt cx="378" cy="192"/>
          </a:xfrm>
        </p:grpSpPr>
        <p:sp>
          <p:nvSpPr>
            <p:cNvPr id="122956"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57"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2889" name="Rectangle 19"/>
          <p:cNvSpPr>
            <a:spLocks noChangeArrowheads="1"/>
          </p:cNvSpPr>
          <p:nvPr/>
        </p:nvSpPr>
        <p:spPr bwMode="auto">
          <a:xfrm>
            <a:off x="2066925" y="2052638"/>
            <a:ext cx="4032250" cy="560387"/>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Main segment</a:t>
            </a:r>
          </a:p>
        </p:txBody>
      </p:sp>
      <p:sp>
        <p:nvSpPr>
          <p:cNvPr id="122890" name="Rectangle 20"/>
          <p:cNvSpPr>
            <a:spLocks noChangeArrowheads="1"/>
          </p:cNvSpPr>
          <p:nvPr/>
        </p:nvSpPr>
        <p:spPr bwMode="auto">
          <a:xfrm>
            <a:off x="1835150" y="4773613"/>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2891" name="Rectangle 21"/>
          <p:cNvSpPr>
            <a:spLocks noChangeArrowheads="1"/>
          </p:cNvSpPr>
          <p:nvPr/>
        </p:nvSpPr>
        <p:spPr bwMode="auto">
          <a:xfrm>
            <a:off x="6748463" y="1550988"/>
            <a:ext cx="1368425" cy="3511550"/>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2892" name="Group 22"/>
          <p:cNvGrpSpPr>
            <a:grpSpLocks/>
          </p:cNvGrpSpPr>
          <p:nvPr/>
        </p:nvGrpSpPr>
        <p:grpSpPr bwMode="auto">
          <a:xfrm>
            <a:off x="8050213" y="4684713"/>
            <a:ext cx="642937" cy="304800"/>
            <a:chOff x="2039" y="3708"/>
            <a:chExt cx="405" cy="192"/>
          </a:xfrm>
        </p:grpSpPr>
        <p:sp>
          <p:nvSpPr>
            <p:cNvPr id="122953"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54"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55"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3" name="Group 26"/>
          <p:cNvGrpSpPr>
            <a:grpSpLocks/>
          </p:cNvGrpSpPr>
          <p:nvPr/>
        </p:nvGrpSpPr>
        <p:grpSpPr bwMode="auto">
          <a:xfrm>
            <a:off x="8116888" y="1620838"/>
            <a:ext cx="776287" cy="609600"/>
            <a:chOff x="1431" y="3508"/>
            <a:chExt cx="489" cy="384"/>
          </a:xfrm>
        </p:grpSpPr>
        <p:grpSp>
          <p:nvGrpSpPr>
            <p:cNvPr id="122949" name="Group 27"/>
            <p:cNvGrpSpPr>
              <a:grpSpLocks/>
            </p:cNvGrpSpPr>
            <p:nvPr/>
          </p:nvGrpSpPr>
          <p:grpSpPr bwMode="auto">
            <a:xfrm>
              <a:off x="1431" y="3679"/>
              <a:ext cx="151" cy="54"/>
              <a:chOff x="1431" y="3679"/>
              <a:chExt cx="151" cy="54"/>
            </a:xfrm>
          </p:grpSpPr>
          <p:sp>
            <p:nvSpPr>
              <p:cNvPr id="122951"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52"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50"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2894" name="Group 31"/>
          <p:cNvGrpSpPr>
            <a:grpSpLocks/>
          </p:cNvGrpSpPr>
          <p:nvPr/>
        </p:nvGrpSpPr>
        <p:grpSpPr bwMode="auto">
          <a:xfrm>
            <a:off x="8050213" y="3865563"/>
            <a:ext cx="642937" cy="304800"/>
            <a:chOff x="2039" y="3708"/>
            <a:chExt cx="405" cy="192"/>
          </a:xfrm>
        </p:grpSpPr>
        <p:sp>
          <p:nvSpPr>
            <p:cNvPr id="122946"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47"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48"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5" name="Group 35"/>
          <p:cNvGrpSpPr>
            <a:grpSpLocks/>
          </p:cNvGrpSpPr>
          <p:nvPr/>
        </p:nvGrpSpPr>
        <p:grpSpPr bwMode="auto">
          <a:xfrm>
            <a:off x="8116888" y="2743200"/>
            <a:ext cx="776287" cy="609600"/>
            <a:chOff x="1431" y="3508"/>
            <a:chExt cx="489" cy="384"/>
          </a:xfrm>
        </p:grpSpPr>
        <p:grpSp>
          <p:nvGrpSpPr>
            <p:cNvPr id="122942" name="Group 36"/>
            <p:cNvGrpSpPr>
              <a:grpSpLocks/>
            </p:cNvGrpSpPr>
            <p:nvPr/>
          </p:nvGrpSpPr>
          <p:grpSpPr bwMode="auto">
            <a:xfrm>
              <a:off x="1431" y="3679"/>
              <a:ext cx="151" cy="54"/>
              <a:chOff x="1431" y="3679"/>
              <a:chExt cx="151" cy="54"/>
            </a:xfrm>
          </p:grpSpPr>
          <p:sp>
            <p:nvSpPr>
              <p:cNvPr id="122944"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45"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43"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2896" name="Line 40"/>
          <p:cNvSpPr>
            <a:spLocks noChangeShapeType="1"/>
          </p:cNvSpPr>
          <p:nvPr/>
        </p:nvSpPr>
        <p:spPr bwMode="auto">
          <a:xfrm>
            <a:off x="1116013" y="1533525"/>
            <a:ext cx="1079500" cy="360363"/>
          </a:xfrm>
          <a:prstGeom prst="line">
            <a:avLst/>
          </a:prstGeom>
          <a:noFill/>
          <a:ln w="28575">
            <a:solidFill>
              <a:schemeClr val="tx1"/>
            </a:solidFill>
            <a:prstDash val="sysDot"/>
            <a:round/>
            <a:headEnd/>
            <a:tailEnd type="triangle" w="med" len="med"/>
          </a:ln>
        </p:spPr>
        <p:txBody>
          <a:bodyPr/>
          <a:lstStyle/>
          <a:p>
            <a:endParaRPr lang="nl-NL"/>
          </a:p>
        </p:txBody>
      </p:sp>
      <p:sp>
        <p:nvSpPr>
          <p:cNvPr id="122897" name="Text Box 41"/>
          <p:cNvSpPr txBox="1">
            <a:spLocks noChangeArrowheads="1"/>
          </p:cNvSpPr>
          <p:nvPr/>
        </p:nvSpPr>
        <p:spPr bwMode="auto">
          <a:xfrm>
            <a:off x="2916238" y="1265238"/>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2898" name="Group 42"/>
          <p:cNvGrpSpPr>
            <a:grpSpLocks/>
          </p:cNvGrpSpPr>
          <p:nvPr/>
        </p:nvGrpSpPr>
        <p:grpSpPr bwMode="auto">
          <a:xfrm>
            <a:off x="1779588" y="2125663"/>
            <a:ext cx="288925" cy="231775"/>
            <a:chOff x="204" y="3349"/>
            <a:chExt cx="259" cy="204"/>
          </a:xfrm>
        </p:grpSpPr>
        <p:sp>
          <p:nvSpPr>
            <p:cNvPr id="122940"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41"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899" name="Group 45"/>
          <p:cNvGrpSpPr>
            <a:grpSpLocks/>
          </p:cNvGrpSpPr>
          <p:nvPr/>
        </p:nvGrpSpPr>
        <p:grpSpPr bwMode="auto">
          <a:xfrm>
            <a:off x="1979613" y="3101975"/>
            <a:ext cx="288925" cy="231775"/>
            <a:chOff x="204" y="3349"/>
            <a:chExt cx="259" cy="204"/>
          </a:xfrm>
        </p:grpSpPr>
        <p:sp>
          <p:nvSpPr>
            <p:cNvPr id="122938"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9" name="Oval 47"/>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0" name="Group 48"/>
          <p:cNvGrpSpPr>
            <a:grpSpLocks/>
          </p:cNvGrpSpPr>
          <p:nvPr/>
        </p:nvGrpSpPr>
        <p:grpSpPr bwMode="auto">
          <a:xfrm>
            <a:off x="3419475" y="3478213"/>
            <a:ext cx="288925" cy="231775"/>
            <a:chOff x="204" y="3349"/>
            <a:chExt cx="259" cy="204"/>
          </a:xfrm>
        </p:grpSpPr>
        <p:sp>
          <p:nvSpPr>
            <p:cNvPr id="122936" name="Line 4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7" name="Oval 50"/>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1" name="Group 51"/>
          <p:cNvGrpSpPr>
            <a:grpSpLocks/>
          </p:cNvGrpSpPr>
          <p:nvPr/>
        </p:nvGrpSpPr>
        <p:grpSpPr bwMode="auto">
          <a:xfrm>
            <a:off x="4859338" y="3478213"/>
            <a:ext cx="288925" cy="231775"/>
            <a:chOff x="204" y="3349"/>
            <a:chExt cx="259" cy="204"/>
          </a:xfrm>
        </p:grpSpPr>
        <p:sp>
          <p:nvSpPr>
            <p:cNvPr id="122934" name="Line 5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5" name="Oval 53"/>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2" name="Group 54"/>
          <p:cNvGrpSpPr>
            <a:grpSpLocks/>
          </p:cNvGrpSpPr>
          <p:nvPr/>
        </p:nvGrpSpPr>
        <p:grpSpPr bwMode="auto">
          <a:xfrm rot="5400000">
            <a:off x="2182813" y="1793875"/>
            <a:ext cx="288925" cy="231775"/>
            <a:chOff x="204" y="3349"/>
            <a:chExt cx="259" cy="204"/>
          </a:xfrm>
        </p:grpSpPr>
        <p:sp>
          <p:nvSpPr>
            <p:cNvPr id="122932" name="Line 5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3" name="Oval 56"/>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3" name="Group 57"/>
          <p:cNvGrpSpPr>
            <a:grpSpLocks/>
          </p:cNvGrpSpPr>
          <p:nvPr/>
        </p:nvGrpSpPr>
        <p:grpSpPr bwMode="auto">
          <a:xfrm rot="5400000">
            <a:off x="3938588" y="1795463"/>
            <a:ext cx="288925" cy="231775"/>
            <a:chOff x="204" y="3349"/>
            <a:chExt cx="259" cy="204"/>
          </a:xfrm>
        </p:grpSpPr>
        <p:sp>
          <p:nvSpPr>
            <p:cNvPr id="122930" name="Line 5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1" name="Oval 59"/>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2904" name="Group 60"/>
          <p:cNvGrpSpPr>
            <a:grpSpLocks/>
          </p:cNvGrpSpPr>
          <p:nvPr/>
        </p:nvGrpSpPr>
        <p:grpSpPr bwMode="auto">
          <a:xfrm rot="5400000">
            <a:off x="3938588" y="4514850"/>
            <a:ext cx="288925" cy="231775"/>
            <a:chOff x="204" y="3349"/>
            <a:chExt cx="259" cy="204"/>
          </a:xfrm>
        </p:grpSpPr>
        <p:sp>
          <p:nvSpPr>
            <p:cNvPr id="122928" name="Line 6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9" name="Oval 62"/>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2905" name="Group 63"/>
          <p:cNvGrpSpPr>
            <a:grpSpLocks/>
          </p:cNvGrpSpPr>
          <p:nvPr/>
        </p:nvGrpSpPr>
        <p:grpSpPr bwMode="auto">
          <a:xfrm>
            <a:off x="6459538" y="2911475"/>
            <a:ext cx="288925" cy="231775"/>
            <a:chOff x="204" y="3349"/>
            <a:chExt cx="259" cy="204"/>
          </a:xfrm>
        </p:grpSpPr>
        <p:sp>
          <p:nvSpPr>
            <p:cNvPr id="122926" name="Line 6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7" name="Oval 65"/>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2906" name="Line 66"/>
          <p:cNvSpPr>
            <a:spLocks noChangeShapeType="1"/>
          </p:cNvSpPr>
          <p:nvPr/>
        </p:nvSpPr>
        <p:spPr bwMode="auto">
          <a:xfrm>
            <a:off x="1119188" y="1854200"/>
            <a:ext cx="644525" cy="327025"/>
          </a:xfrm>
          <a:prstGeom prst="line">
            <a:avLst/>
          </a:prstGeom>
          <a:noFill/>
          <a:ln w="28575">
            <a:solidFill>
              <a:schemeClr val="tx1"/>
            </a:solidFill>
            <a:prstDash val="sysDot"/>
            <a:round/>
            <a:headEnd/>
            <a:tailEnd type="triangle" w="med" len="med"/>
          </a:ln>
        </p:spPr>
        <p:txBody>
          <a:bodyPr/>
          <a:lstStyle/>
          <a:p>
            <a:endParaRPr lang="nl-NL"/>
          </a:p>
        </p:txBody>
      </p:sp>
      <p:sp>
        <p:nvSpPr>
          <p:cNvPr id="122907" name="Line 67"/>
          <p:cNvSpPr>
            <a:spLocks noChangeShapeType="1"/>
          </p:cNvSpPr>
          <p:nvPr/>
        </p:nvSpPr>
        <p:spPr bwMode="auto">
          <a:xfrm>
            <a:off x="1125538" y="2973388"/>
            <a:ext cx="782637" cy="215900"/>
          </a:xfrm>
          <a:prstGeom prst="line">
            <a:avLst/>
          </a:prstGeom>
          <a:noFill/>
          <a:ln w="28575">
            <a:solidFill>
              <a:schemeClr val="tx1"/>
            </a:solidFill>
            <a:prstDash val="sysDot"/>
            <a:round/>
            <a:headEnd/>
            <a:tailEnd type="triangle" w="med" len="med"/>
          </a:ln>
        </p:spPr>
        <p:txBody>
          <a:bodyPr/>
          <a:lstStyle/>
          <a:p>
            <a:endParaRPr lang="nl-NL"/>
          </a:p>
        </p:txBody>
      </p:sp>
      <p:sp>
        <p:nvSpPr>
          <p:cNvPr id="122908" name="Line 68"/>
          <p:cNvSpPr>
            <a:spLocks noChangeShapeType="1"/>
          </p:cNvSpPr>
          <p:nvPr/>
        </p:nvSpPr>
        <p:spPr bwMode="auto">
          <a:xfrm flipV="1">
            <a:off x="1116013" y="3622675"/>
            <a:ext cx="2303462" cy="474663"/>
          </a:xfrm>
          <a:prstGeom prst="line">
            <a:avLst/>
          </a:prstGeom>
          <a:noFill/>
          <a:ln w="28575">
            <a:solidFill>
              <a:schemeClr val="tx1"/>
            </a:solidFill>
            <a:prstDash val="sysDot"/>
            <a:round/>
            <a:headEnd/>
            <a:tailEnd type="triangle" w="med" len="med"/>
          </a:ln>
        </p:spPr>
        <p:txBody>
          <a:bodyPr/>
          <a:lstStyle/>
          <a:p>
            <a:endParaRPr lang="nl-NL"/>
          </a:p>
        </p:txBody>
      </p:sp>
      <p:sp>
        <p:nvSpPr>
          <p:cNvPr id="122909" name="Line 69"/>
          <p:cNvSpPr>
            <a:spLocks noChangeShapeType="1"/>
          </p:cNvSpPr>
          <p:nvPr/>
        </p:nvSpPr>
        <p:spPr bwMode="auto">
          <a:xfrm flipV="1">
            <a:off x="1116013" y="3694113"/>
            <a:ext cx="3743325" cy="1150937"/>
          </a:xfrm>
          <a:prstGeom prst="line">
            <a:avLst/>
          </a:prstGeom>
          <a:noFill/>
          <a:ln w="28575">
            <a:solidFill>
              <a:schemeClr val="tx1"/>
            </a:solidFill>
            <a:prstDash val="sysDot"/>
            <a:round/>
            <a:headEnd/>
            <a:tailEnd type="triangle" w="med" len="med"/>
          </a:ln>
        </p:spPr>
        <p:txBody>
          <a:bodyPr/>
          <a:lstStyle/>
          <a:p>
            <a:endParaRPr lang="nl-NL"/>
          </a:p>
        </p:txBody>
      </p:sp>
      <p:sp>
        <p:nvSpPr>
          <p:cNvPr id="122910" name="Line 70"/>
          <p:cNvSpPr>
            <a:spLocks noChangeShapeType="1"/>
          </p:cNvSpPr>
          <p:nvPr/>
        </p:nvSpPr>
        <p:spPr bwMode="auto">
          <a:xfrm>
            <a:off x="3592513" y="1751013"/>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1" name="Group 71"/>
          <p:cNvGrpSpPr>
            <a:grpSpLocks/>
          </p:cNvGrpSpPr>
          <p:nvPr/>
        </p:nvGrpSpPr>
        <p:grpSpPr bwMode="auto">
          <a:xfrm rot="5400000">
            <a:off x="4759325" y="1778000"/>
            <a:ext cx="288925" cy="231775"/>
            <a:chOff x="204" y="3349"/>
            <a:chExt cx="259" cy="204"/>
          </a:xfrm>
        </p:grpSpPr>
        <p:sp>
          <p:nvSpPr>
            <p:cNvPr id="122924"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5" name="Oval 73"/>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2" name="Rectangle 74"/>
          <p:cNvSpPr>
            <a:spLocks noChangeArrowheads="1"/>
          </p:cNvSpPr>
          <p:nvPr/>
        </p:nvSpPr>
        <p:spPr bwMode="auto">
          <a:xfrm>
            <a:off x="2268538"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Seg2</a:t>
            </a:r>
          </a:p>
        </p:txBody>
      </p:sp>
      <p:sp>
        <p:nvSpPr>
          <p:cNvPr id="122913" name="Rectangle 75"/>
          <p:cNvSpPr>
            <a:spLocks noChangeArrowheads="1"/>
          </p:cNvSpPr>
          <p:nvPr/>
        </p:nvSpPr>
        <p:spPr bwMode="auto">
          <a:xfrm>
            <a:off x="5146675"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Seg4</a:t>
            </a:r>
          </a:p>
        </p:txBody>
      </p:sp>
      <p:sp>
        <p:nvSpPr>
          <p:cNvPr id="122914" name="Rectangle 76"/>
          <p:cNvSpPr>
            <a:spLocks noChangeArrowheads="1"/>
          </p:cNvSpPr>
          <p:nvPr/>
        </p:nvSpPr>
        <p:spPr bwMode="auto">
          <a:xfrm>
            <a:off x="3708400"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Seg3</a:t>
            </a:r>
          </a:p>
        </p:txBody>
      </p:sp>
      <p:sp>
        <p:nvSpPr>
          <p:cNvPr id="122915" name="Line 77"/>
          <p:cNvSpPr>
            <a:spLocks noChangeShapeType="1"/>
          </p:cNvSpPr>
          <p:nvPr/>
        </p:nvSpPr>
        <p:spPr bwMode="auto">
          <a:xfrm>
            <a:off x="4427538" y="1749425"/>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6" name="Group 78"/>
          <p:cNvGrpSpPr>
            <a:grpSpLocks/>
          </p:cNvGrpSpPr>
          <p:nvPr/>
        </p:nvGrpSpPr>
        <p:grpSpPr bwMode="auto">
          <a:xfrm rot="5400000">
            <a:off x="2814638" y="5667375"/>
            <a:ext cx="288925" cy="231775"/>
            <a:chOff x="204" y="3349"/>
            <a:chExt cx="259" cy="204"/>
          </a:xfrm>
        </p:grpSpPr>
        <p:sp>
          <p:nvSpPr>
            <p:cNvPr id="122922" name="Line 7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3" name="Oval 80"/>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7" name="Rectangle 81"/>
          <p:cNvSpPr>
            <a:spLocks noChangeArrowheads="1"/>
          </p:cNvSpPr>
          <p:nvPr/>
        </p:nvSpPr>
        <p:spPr bwMode="auto">
          <a:xfrm>
            <a:off x="3132138" y="5610225"/>
            <a:ext cx="2000250" cy="366713"/>
          </a:xfrm>
          <a:prstGeom prst="rect">
            <a:avLst/>
          </a:prstGeom>
          <a:noFill/>
          <a:ln w="9525">
            <a:noFill/>
            <a:miter lim="800000"/>
            <a:headEnd/>
            <a:tailEnd/>
          </a:ln>
        </p:spPr>
        <p:txBody>
          <a:bodyPr wrap="none">
            <a:spAutoFit/>
          </a:bodyPr>
          <a:lstStyle/>
          <a:p>
            <a:pPr>
              <a:spcBef>
                <a:spcPct val="0"/>
              </a:spcBef>
            </a:pPr>
            <a:r>
              <a:rPr lang="en-US" altLang="zh-CN" b="1" i="0">
                <a:ea typeface="宋体" pitchFamily="2" charset="-122"/>
                <a:cs typeface="Courier New" pitchFamily="49" charset="0"/>
              </a:rPr>
              <a:t>ExecutorLocator</a:t>
            </a:r>
          </a:p>
        </p:txBody>
      </p:sp>
      <p:sp>
        <p:nvSpPr>
          <p:cNvPr id="122918" name="Line 82"/>
          <p:cNvSpPr>
            <a:spLocks noChangeShapeType="1"/>
          </p:cNvSpPr>
          <p:nvPr/>
        </p:nvSpPr>
        <p:spPr bwMode="auto">
          <a:xfrm>
            <a:off x="5997575" y="2374900"/>
            <a:ext cx="485775" cy="576263"/>
          </a:xfrm>
          <a:prstGeom prst="line">
            <a:avLst/>
          </a:prstGeom>
          <a:noFill/>
          <a:ln w="28575">
            <a:solidFill>
              <a:schemeClr val="tx1"/>
            </a:solidFill>
            <a:round/>
            <a:headEnd/>
            <a:tailEnd type="triangle" w="med" len="med"/>
          </a:ln>
        </p:spPr>
        <p:txBody>
          <a:bodyPr/>
          <a:lstStyle/>
          <a:p>
            <a:endParaRPr lang="nl-NL"/>
          </a:p>
        </p:txBody>
      </p:sp>
      <p:sp>
        <p:nvSpPr>
          <p:cNvPr id="122919" name="Rectangle 83"/>
          <p:cNvSpPr>
            <a:spLocks noChangeArrowheads="1"/>
          </p:cNvSpPr>
          <p:nvPr/>
        </p:nvSpPr>
        <p:spPr bwMode="auto">
          <a:xfrm>
            <a:off x="5951538" y="23256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
        <p:nvSpPr>
          <p:cNvPr id="122920" name="Line 84"/>
          <p:cNvSpPr>
            <a:spLocks noChangeShapeType="1"/>
          </p:cNvSpPr>
          <p:nvPr/>
        </p:nvSpPr>
        <p:spPr bwMode="auto">
          <a:xfrm>
            <a:off x="4083050" y="4270375"/>
            <a:ext cx="1588" cy="182563"/>
          </a:xfrm>
          <a:prstGeom prst="line">
            <a:avLst/>
          </a:prstGeom>
          <a:noFill/>
          <a:ln w="28575">
            <a:solidFill>
              <a:schemeClr val="tx1"/>
            </a:solidFill>
            <a:round/>
            <a:headEnd/>
            <a:tailEnd type="triangle" w="med" len="med"/>
          </a:ln>
        </p:spPr>
        <p:txBody>
          <a:bodyPr/>
          <a:lstStyle/>
          <a:p>
            <a:endParaRPr lang="nl-NL"/>
          </a:p>
        </p:txBody>
      </p:sp>
      <p:sp>
        <p:nvSpPr>
          <p:cNvPr id="122921" name="Text Box 85"/>
          <p:cNvSpPr txBox="1">
            <a:spLocks noChangeArrowheads="1"/>
          </p:cNvSpPr>
          <p:nvPr/>
        </p:nvSpPr>
        <p:spPr bwMode="auto">
          <a:xfrm>
            <a:off x="731838" y="6350000"/>
            <a:ext cx="74199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latin typeface="Arial Narrow" pitchFamily="34" charset="0"/>
                <a:ea typeface="宋体" pitchFamily="2" charset="-122"/>
              </a:rPr>
              <a:t>Segmented executors are deprecated in favor of assembly-based components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title"/>
          </p:nvPr>
        </p:nvSpPr>
        <p:spPr>
          <a:xfrm>
            <a:off x="152400" y="695325"/>
            <a:ext cx="8839200" cy="381000"/>
          </a:xfrm>
        </p:spPr>
        <p:txBody>
          <a:bodyPr/>
          <a:lstStyle/>
          <a:p>
            <a:pPr eaLnBrk="1" hangingPunct="1">
              <a:lnSpc>
                <a:spcPct val="80000"/>
              </a:lnSpc>
            </a:pPr>
            <a:r>
              <a:rPr lang="en-US" altLang="zh-CN" sz="3200" smtClean="0">
                <a:ea typeface="宋体" pitchFamily="2" charset="-122"/>
              </a:rPr>
              <a:t>Overview of Component Implementation Definition Language (CIDL)</a:t>
            </a:r>
          </a:p>
        </p:txBody>
      </p:sp>
      <p:sp>
        <p:nvSpPr>
          <p:cNvPr id="123907" name="Rectangle 4"/>
          <p:cNvSpPr>
            <a:spLocks noGrp="1" noChangeArrowheads="1"/>
          </p:cNvSpPr>
          <p:nvPr>
            <p:ph type="body" sz="half" idx="2"/>
          </p:nvPr>
        </p:nvSpPr>
        <p:spPr>
          <a:xfrm>
            <a:off x="4624388" y="1597025"/>
            <a:ext cx="4324350" cy="4037013"/>
          </a:xfrm>
        </p:spPr>
        <p:txBody>
          <a:bodyPr/>
          <a:lstStyle/>
          <a:p>
            <a:pPr marL="173038" indent="-173038" eaLnBrk="1" hangingPunct="1">
              <a:spcBef>
                <a:spcPct val="40000"/>
              </a:spcBef>
            </a:pPr>
            <a:r>
              <a:rPr lang="en-US" altLang="zh-CN" sz="2000" smtClean="0">
                <a:ea typeface="宋体" pitchFamily="2" charset="-122"/>
              </a:rPr>
              <a:t>Describes a component’s </a:t>
            </a:r>
            <a:r>
              <a:rPr lang="en-US" altLang="zh-CN" sz="2000" i="1" smtClean="0">
                <a:ea typeface="宋体" pitchFamily="2" charset="-122"/>
              </a:rPr>
              <a:t>composition</a:t>
            </a:r>
          </a:p>
          <a:p>
            <a:pPr marL="509588" lvl="1" indent="-163513" eaLnBrk="1" hangingPunct="1">
              <a:spcBef>
                <a:spcPct val="40000"/>
              </a:spcBef>
            </a:pPr>
            <a:r>
              <a:rPr lang="en-US" altLang="zh-CN" sz="2000" smtClean="0">
                <a:ea typeface="宋体" pitchFamily="2" charset="-122"/>
              </a:rPr>
              <a:t>Aggregate entity that associates </a:t>
            </a:r>
            <a:r>
              <a:rPr lang="en-US" altLang="zh-CN" sz="2000" i="1" smtClean="0">
                <a:ea typeface="宋体" pitchFamily="2" charset="-122"/>
              </a:rPr>
              <a:t>interfaces</a:t>
            </a:r>
            <a:r>
              <a:rPr lang="en-US" altLang="zh-CN" sz="2000" smtClean="0">
                <a:ea typeface="宋体" pitchFamily="2" charset="-122"/>
              </a:rPr>
              <a:t> with all artifacts required to implement a particular component &amp; its home </a:t>
            </a:r>
            <a:r>
              <a:rPr lang="en-US" altLang="zh-CN" sz="2000" i="1" smtClean="0">
                <a:ea typeface="宋体" pitchFamily="2" charset="-122"/>
              </a:rPr>
              <a:t>executors</a:t>
            </a:r>
          </a:p>
          <a:p>
            <a:pPr marL="173038" indent="-173038" eaLnBrk="1" hangingPunct="1">
              <a:spcBef>
                <a:spcPct val="40000"/>
              </a:spcBef>
            </a:pPr>
            <a:r>
              <a:rPr lang="en-US" altLang="zh-CN" sz="2000" smtClean="0">
                <a:ea typeface="宋体" pitchFamily="2" charset="-122"/>
              </a:rPr>
              <a:t>Can also manage component persistence state</a:t>
            </a:r>
          </a:p>
          <a:p>
            <a:pPr marL="509588" lvl="1" indent="-163513" eaLnBrk="1" hangingPunct="1">
              <a:spcBef>
                <a:spcPct val="40000"/>
              </a:spcBef>
            </a:pPr>
            <a:r>
              <a:rPr lang="en-US" altLang="zh-CN" sz="2000" smtClean="0">
                <a:ea typeface="宋体" pitchFamily="2" charset="-122"/>
              </a:rPr>
              <a:t>Via OMG </a:t>
            </a:r>
            <a:r>
              <a:rPr lang="en-US" altLang="zh-CN" sz="2000" i="1" smtClean="0">
                <a:ea typeface="宋体" pitchFamily="2" charset="-122"/>
              </a:rPr>
              <a:t>Persistent State Definition Language</a:t>
            </a:r>
            <a:r>
              <a:rPr lang="en-US" altLang="zh-CN" sz="2000" smtClean="0">
                <a:ea typeface="宋体" pitchFamily="2" charset="-122"/>
              </a:rPr>
              <a:t> (PSDL)</a:t>
            </a:r>
          </a:p>
          <a:p>
            <a:pPr marL="509588" lvl="1" indent="-163513" eaLnBrk="1" hangingPunct="1">
              <a:spcBef>
                <a:spcPct val="40000"/>
              </a:spcBef>
            </a:pPr>
            <a:r>
              <a:rPr lang="en-US" altLang="zh-CN" sz="2000" smtClean="0">
                <a:ea typeface="宋体" pitchFamily="2" charset="-122"/>
              </a:rPr>
              <a:t>(Not part of Lightweight CCM)</a:t>
            </a:r>
          </a:p>
        </p:txBody>
      </p:sp>
      <p:sp>
        <p:nvSpPr>
          <p:cNvPr id="123908" name="Rectangle 2"/>
          <p:cNvSpPr>
            <a:spLocks noChangeArrowheads="1"/>
          </p:cNvSpPr>
          <p:nvPr/>
        </p:nvSpPr>
        <p:spPr bwMode="auto">
          <a:xfrm>
            <a:off x="304800" y="1314450"/>
            <a:ext cx="3908425" cy="4678363"/>
          </a:xfrm>
          <a:prstGeom prst="rect">
            <a:avLst/>
          </a:prstGeom>
          <a:solidFill>
            <a:srgbClr val="C0C0C0"/>
          </a:solidFill>
          <a:ln w="9525">
            <a:solidFill>
              <a:schemeClr val="tx1"/>
            </a:solidFill>
            <a:miter lim="800000"/>
            <a:headEnd/>
            <a:tailEnd/>
          </a:ln>
        </p:spPr>
        <p:txBody>
          <a:bodyPr wrap="none" anchor="ctr"/>
          <a:lstStyle/>
          <a:p>
            <a:endParaRPr lang="nl-NL"/>
          </a:p>
        </p:txBody>
      </p:sp>
      <p:sp>
        <p:nvSpPr>
          <p:cNvPr id="123909" name="Rectangle 5"/>
          <p:cNvSpPr>
            <a:spLocks noChangeArrowheads="1"/>
          </p:cNvSpPr>
          <p:nvPr/>
        </p:nvSpPr>
        <p:spPr bwMode="auto">
          <a:xfrm>
            <a:off x="441325" y="1314450"/>
            <a:ext cx="3840163" cy="4751388"/>
          </a:xfrm>
          <a:prstGeom prst="rect">
            <a:avLst/>
          </a:prstGeom>
          <a:noFill/>
          <a:ln w="9525">
            <a:noFill/>
            <a:miter lim="800000"/>
            <a:headEnd/>
            <a:tailEnd/>
          </a:ln>
        </p:spPr>
        <p:txBody>
          <a:bodyPr wrap="none" anchor="ctr"/>
          <a:lstStyle/>
          <a:p>
            <a:endParaRPr lang="nl-NL"/>
          </a:p>
        </p:txBody>
      </p:sp>
      <p:sp>
        <p:nvSpPr>
          <p:cNvPr id="123910" name="Text Box 6"/>
          <p:cNvSpPr txBox="1">
            <a:spLocks noChangeArrowheads="1"/>
          </p:cNvSpPr>
          <p:nvPr/>
        </p:nvSpPr>
        <p:spPr bwMode="auto">
          <a:xfrm>
            <a:off x="441325" y="1387475"/>
            <a:ext cx="841375" cy="396875"/>
          </a:xfrm>
          <a:prstGeom prst="rect">
            <a:avLst/>
          </a:prstGeom>
          <a:solidFill>
            <a:schemeClr val="bg1"/>
          </a:solidFill>
          <a:ln w="9525">
            <a:noFill/>
            <a:miter lim="800000"/>
            <a:headEnd/>
            <a:tailEnd/>
          </a:ln>
        </p:spPr>
        <p:txBody>
          <a:bodyPr>
            <a:spAutoFit/>
          </a:bodyPr>
          <a:lstStyle/>
          <a:p>
            <a:pPr marL="342900" indent="-342900"/>
            <a:r>
              <a:rPr lang="en-US" altLang="zh-CN" sz="2000" b="1" i="0">
                <a:latin typeface="Arial Unicode MS" pitchFamily="34" charset="-128"/>
                <a:ea typeface="宋体" pitchFamily="2" charset="-122"/>
              </a:rPr>
              <a:t>CIDL</a:t>
            </a:r>
          </a:p>
        </p:txBody>
      </p:sp>
      <p:sp>
        <p:nvSpPr>
          <p:cNvPr id="123911" name="Oval 7"/>
          <p:cNvSpPr>
            <a:spLocks noChangeArrowheads="1"/>
          </p:cNvSpPr>
          <p:nvPr/>
        </p:nvSpPr>
        <p:spPr bwMode="auto">
          <a:xfrm>
            <a:off x="715963" y="1606550"/>
            <a:ext cx="2193925" cy="4313238"/>
          </a:xfrm>
          <a:prstGeom prst="ellipse">
            <a:avLst/>
          </a:prstGeom>
          <a:solidFill>
            <a:srgbClr val="FFFF00">
              <a:alpha val="34901"/>
            </a:srgbClr>
          </a:solidFill>
          <a:ln w="9525">
            <a:solidFill>
              <a:schemeClr val="tx2"/>
            </a:solidFill>
            <a:round/>
            <a:headEnd/>
            <a:tailEnd/>
          </a:ln>
        </p:spPr>
        <p:txBody>
          <a:bodyPr wrap="none"/>
          <a:lstStyle/>
          <a:p>
            <a:pPr algn="ctr"/>
            <a:r>
              <a:rPr lang="en-US" altLang="zh-CN" sz="2400" i="0">
                <a:latin typeface="Arial Unicode MS" pitchFamily="34" charset="-128"/>
                <a:ea typeface="宋体" pitchFamily="2" charset="-122"/>
              </a:rPr>
              <a:t>PSDL</a:t>
            </a:r>
          </a:p>
        </p:txBody>
      </p:sp>
      <p:sp>
        <p:nvSpPr>
          <p:cNvPr id="123912" name="Oval 8"/>
          <p:cNvSpPr>
            <a:spLocks noChangeArrowheads="1"/>
          </p:cNvSpPr>
          <p:nvPr/>
        </p:nvSpPr>
        <p:spPr bwMode="auto">
          <a:xfrm>
            <a:off x="373063" y="2703513"/>
            <a:ext cx="3771900" cy="2484437"/>
          </a:xfrm>
          <a:prstGeom prst="ellipse">
            <a:avLst/>
          </a:prstGeom>
          <a:solidFill>
            <a:srgbClr val="FF0000">
              <a:alpha val="36862"/>
            </a:srgbClr>
          </a:solidFill>
          <a:ln w="9525">
            <a:solidFill>
              <a:schemeClr val="tx2"/>
            </a:solidFill>
            <a:round/>
            <a:headEnd/>
            <a:tailEnd/>
          </a:ln>
        </p:spPr>
        <p:txBody>
          <a:bodyPr wrap="none" rIns="0" anchor="ctr"/>
          <a:lstStyle/>
          <a:p>
            <a:pPr algn="r"/>
            <a:r>
              <a:rPr lang="en-US" altLang="zh-CN" sz="2400" i="0">
                <a:solidFill>
                  <a:schemeClr val="bg1"/>
                </a:solidFill>
                <a:latin typeface="Arial Unicode MS" pitchFamily="34" charset="-128"/>
                <a:ea typeface="宋体" pitchFamily="2" charset="-122"/>
              </a:rPr>
              <a:t>IDL3</a:t>
            </a:r>
          </a:p>
        </p:txBody>
      </p:sp>
      <p:sp>
        <p:nvSpPr>
          <p:cNvPr id="123913" name="Text Box 9"/>
          <p:cNvSpPr txBox="1">
            <a:spLocks noChangeArrowheads="1"/>
          </p:cNvSpPr>
          <p:nvPr/>
        </p:nvSpPr>
        <p:spPr bwMode="auto">
          <a:xfrm>
            <a:off x="1333500" y="3800475"/>
            <a:ext cx="10287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IDL2</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Implementation via CIDL</a:t>
            </a:r>
          </a:p>
        </p:txBody>
      </p:sp>
      <p:sp>
        <p:nvSpPr>
          <p:cNvPr id="34820" name="Rectangle 3"/>
          <p:cNvSpPr>
            <a:spLocks noGrp="1" noChangeArrowheads="1"/>
          </p:cNvSpPr>
          <p:nvPr>
            <p:ph type="body" sz="half" idx="2"/>
          </p:nvPr>
        </p:nvSpPr>
        <p:spPr>
          <a:xfrm>
            <a:off x="4006850" y="1104900"/>
            <a:ext cx="4794250" cy="5181600"/>
          </a:xfrm>
        </p:spPr>
        <p:txBody>
          <a:bodyPr/>
          <a:lstStyle/>
          <a:p>
            <a:pPr marL="169863" indent="-169863" eaLnBrk="1" hangingPunct="1">
              <a:spcBef>
                <a:spcPct val="40000"/>
              </a:spcBef>
              <a:buClr>
                <a:schemeClr val="tx1"/>
              </a:buClr>
            </a:pPr>
            <a:r>
              <a:rPr lang="en-US" altLang="zh-CN" sz="2000" smtClean="0">
                <a:ea typeface="宋体" pitchFamily="2" charset="-122"/>
              </a:rPr>
              <a:t>CIDL is part of the CCM strategy for managing component-based applications</a:t>
            </a:r>
          </a:p>
          <a:p>
            <a:pPr marL="511175" lvl="1" indent="-169863" eaLnBrk="1" hangingPunct="1">
              <a:spcBef>
                <a:spcPct val="40000"/>
              </a:spcBef>
              <a:buClr>
                <a:schemeClr val="tx1"/>
              </a:buClr>
              <a:buFontTx/>
              <a:buChar char="•"/>
            </a:pPr>
            <a:r>
              <a:rPr lang="en-US" altLang="zh-CN" sz="2000" smtClean="0">
                <a:ea typeface="宋体" pitchFamily="2" charset="-122"/>
              </a:rPr>
              <a:t>Enhances separation of concerns</a:t>
            </a:r>
          </a:p>
          <a:p>
            <a:pPr marL="511175" lvl="1" indent="-169863" eaLnBrk="1" hangingPunct="1">
              <a:spcBef>
                <a:spcPct val="40000"/>
              </a:spcBef>
              <a:buClr>
                <a:schemeClr val="tx1"/>
              </a:buClr>
              <a:buFontTx/>
              <a:buChar char="•"/>
            </a:pPr>
            <a:r>
              <a:rPr lang="en-US" altLang="zh-CN" sz="2000" smtClean="0">
                <a:ea typeface="宋体" pitchFamily="2" charset="-122"/>
              </a:rPr>
              <a:t>Helps coordinate tools</a:t>
            </a:r>
          </a:p>
          <a:p>
            <a:pPr marL="511175" lvl="1" indent="-169863" eaLnBrk="1" hangingPunct="1">
              <a:spcBef>
                <a:spcPct val="40000"/>
              </a:spcBef>
              <a:buClr>
                <a:schemeClr val="tx1"/>
              </a:buClr>
              <a:buFontTx/>
              <a:buChar char="•"/>
            </a:pPr>
            <a:r>
              <a:rPr lang="en-US" altLang="zh-CN" sz="2000" smtClean="0">
                <a:ea typeface="宋体" pitchFamily="2" charset="-122"/>
              </a:rPr>
              <a:t>Increases the ratio of generated to hand-written code</a:t>
            </a:r>
          </a:p>
          <a:p>
            <a:pPr marL="511175" lvl="1" indent="-169863" eaLnBrk="1" hangingPunct="1">
              <a:spcBef>
                <a:spcPct val="40000"/>
              </a:spcBef>
              <a:buClr>
                <a:schemeClr val="tx1"/>
              </a:buClr>
              <a:buFontTx/>
              <a:buChar char="•"/>
            </a:pPr>
            <a:r>
              <a:rPr lang="en-US" altLang="zh-CN" sz="2000" smtClean="0">
                <a:ea typeface="宋体" pitchFamily="2" charset="-122"/>
              </a:rPr>
              <a:t>Server glue code is generated, installation &amp; startup automated by other CCM tools</a:t>
            </a:r>
          </a:p>
        </p:txBody>
      </p:sp>
      <p:graphicFrame>
        <p:nvGraphicFramePr>
          <p:cNvPr id="34818" name="Object 2"/>
          <p:cNvGraphicFramePr>
            <a:graphicFrameLocks noChangeAspect="1"/>
          </p:cNvGraphicFramePr>
          <p:nvPr>
            <p:ph sz="half" idx="1"/>
          </p:nvPr>
        </p:nvGraphicFramePr>
        <p:xfrm>
          <a:off x="781050" y="952500"/>
          <a:ext cx="3275013" cy="5310188"/>
        </p:xfrm>
        <a:graphic>
          <a:graphicData uri="http://schemas.openxmlformats.org/presentationml/2006/ole">
            <p:oleObj spid="_x0000_s34818" name="Visio" r:id="rId3" imgW="4683025" imgH="7593519" progId="Visio.Drawing.11">
              <p:embed/>
            </p:oleObj>
          </a:graphicData>
        </a:graphic>
      </p:graphicFrame>
      <p:sp>
        <p:nvSpPr>
          <p:cNvPr id="34821" name="Line 5"/>
          <p:cNvSpPr>
            <a:spLocks noChangeShapeType="1"/>
          </p:cNvSpPr>
          <p:nvPr/>
        </p:nvSpPr>
        <p:spPr bwMode="auto">
          <a:xfrm flipH="1">
            <a:off x="1295400" y="3765550"/>
            <a:ext cx="762000" cy="457200"/>
          </a:xfrm>
          <a:prstGeom prst="line">
            <a:avLst/>
          </a:prstGeom>
          <a:noFill/>
          <a:ln w="9525">
            <a:solidFill>
              <a:schemeClr val="tx2"/>
            </a:solidFill>
            <a:round/>
            <a:headEnd/>
            <a:tailEnd type="triangle" w="med" len="med"/>
          </a:ln>
        </p:spPr>
        <p:txBody>
          <a:bodyPr anchor="ctr">
            <a:spAutoFit/>
          </a:bodyPr>
          <a:lstStyle/>
          <a:p>
            <a:endParaRPr lang="nl-NL"/>
          </a:p>
        </p:txBody>
      </p:sp>
      <p:sp>
        <p:nvSpPr>
          <p:cNvPr id="34822" name="Text Box 6"/>
          <p:cNvSpPr txBox="1">
            <a:spLocks noChangeArrowheads="1"/>
          </p:cNvSpPr>
          <p:nvPr/>
        </p:nvSpPr>
        <p:spPr bwMode="auto">
          <a:xfrm rot="-1986703">
            <a:off x="1182688" y="3759200"/>
            <a:ext cx="947737"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delegates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6675" y="533400"/>
            <a:ext cx="8991600" cy="381000"/>
          </a:xfrm>
        </p:spPr>
        <p:txBody>
          <a:bodyPr/>
          <a:lstStyle/>
          <a:p>
            <a:pPr eaLnBrk="1" hangingPunct="1"/>
            <a:r>
              <a:rPr lang="en-US" altLang="zh-CN" sz="3200" smtClean="0">
                <a:ea typeface="宋体" pitchFamily="2" charset="-122"/>
              </a:rPr>
              <a:t>Connecting Components &amp; Containers with CIDL</a:t>
            </a:r>
          </a:p>
        </p:txBody>
      </p:sp>
      <p:sp>
        <p:nvSpPr>
          <p:cNvPr id="124931" name="Rectangle 3"/>
          <p:cNvSpPr>
            <a:spLocks noGrp="1" noChangeArrowheads="1"/>
          </p:cNvSpPr>
          <p:nvPr>
            <p:ph type="body" idx="1"/>
          </p:nvPr>
        </p:nvSpPr>
        <p:spPr>
          <a:xfrm>
            <a:off x="1844675" y="1177925"/>
            <a:ext cx="6799263" cy="1157288"/>
          </a:xfrm>
        </p:spPr>
        <p:txBody>
          <a:bodyPr/>
          <a:lstStyle/>
          <a:p>
            <a:pPr marL="169863" indent="-169863" eaLnBrk="1" hangingPunct="1">
              <a:spcBef>
                <a:spcPct val="50000"/>
              </a:spcBef>
            </a:pPr>
            <a:r>
              <a:rPr lang="en-US" altLang="zh-CN" sz="2000" smtClean="0">
                <a:ea typeface="宋体" pitchFamily="2" charset="-122"/>
              </a:rPr>
              <a:t>CIDL &amp; IDL 3.x compiler(s) generate infrastructure “glue” code that connects together component implementations (executors &amp; servants) &amp; containers that hosts them</a:t>
            </a:r>
          </a:p>
        </p:txBody>
      </p:sp>
      <p:sp>
        <p:nvSpPr>
          <p:cNvPr id="124932" name="AutoShape 6"/>
          <p:cNvSpPr>
            <a:spLocks noChangeAspect="1" noChangeArrowheads="1"/>
          </p:cNvSpPr>
          <p:nvPr/>
        </p:nvSpPr>
        <p:spPr bwMode="auto">
          <a:xfrm>
            <a:off x="1993900" y="2828925"/>
            <a:ext cx="2878138" cy="3109913"/>
          </a:xfrm>
          <a:prstGeom prst="roundRect">
            <a:avLst>
              <a:gd name="adj" fmla="val 16667"/>
            </a:avLst>
          </a:prstGeom>
          <a:solidFill>
            <a:srgbClr val="FFCC66"/>
          </a:solidFill>
          <a:ln w="9525">
            <a:solidFill>
              <a:schemeClr val="tx1"/>
            </a:solidFill>
            <a:round/>
            <a:headEnd/>
            <a:tailEnd/>
          </a:ln>
        </p:spPr>
        <p:txBody>
          <a:bodyPr wrap="none" anchor="ctr" anchorCtr="1"/>
          <a:lstStyle/>
          <a:p>
            <a:pPr algn="ctr" eaLnBrk="0" hangingPunct="0">
              <a:spcBef>
                <a:spcPct val="0"/>
              </a:spcBef>
            </a:pPr>
            <a:endParaRPr lang="en-GB" sz="2400" b="1" i="0"/>
          </a:p>
        </p:txBody>
      </p:sp>
      <p:grpSp>
        <p:nvGrpSpPr>
          <p:cNvPr id="124933" name="Group 7"/>
          <p:cNvGrpSpPr>
            <a:grpSpLocks noChangeAspect="1"/>
          </p:cNvGrpSpPr>
          <p:nvPr/>
        </p:nvGrpSpPr>
        <p:grpSpPr bwMode="auto">
          <a:xfrm>
            <a:off x="1522413" y="3176588"/>
            <a:ext cx="481012" cy="258762"/>
            <a:chOff x="1884" y="3349"/>
            <a:chExt cx="379" cy="204"/>
          </a:xfrm>
        </p:grpSpPr>
        <p:sp>
          <p:nvSpPr>
            <p:cNvPr id="124976" name="Line 8"/>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4977" name="Oval 9"/>
            <p:cNvSpPr>
              <a:spLocks noChangeAspect="1"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4934" name="Group 10"/>
          <p:cNvGrpSpPr>
            <a:grpSpLocks noChangeAspect="1"/>
          </p:cNvGrpSpPr>
          <p:nvPr/>
        </p:nvGrpSpPr>
        <p:grpSpPr bwMode="auto">
          <a:xfrm rot="5400000">
            <a:off x="3268662" y="2549526"/>
            <a:ext cx="328613" cy="258762"/>
            <a:chOff x="204" y="3349"/>
            <a:chExt cx="259" cy="204"/>
          </a:xfrm>
        </p:grpSpPr>
        <p:sp>
          <p:nvSpPr>
            <p:cNvPr id="124974" name="Line 11"/>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4975" name="Oval 12"/>
            <p:cNvSpPr>
              <a:spLocks noChangeAspect="1"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4935" name="Group 13"/>
          <p:cNvGrpSpPr>
            <a:grpSpLocks noChangeAspect="1"/>
          </p:cNvGrpSpPr>
          <p:nvPr/>
        </p:nvGrpSpPr>
        <p:grpSpPr bwMode="auto">
          <a:xfrm>
            <a:off x="4746625" y="5278438"/>
            <a:ext cx="514350" cy="242887"/>
            <a:chOff x="2039" y="3708"/>
            <a:chExt cx="405" cy="192"/>
          </a:xfrm>
        </p:grpSpPr>
        <p:sp>
          <p:nvSpPr>
            <p:cNvPr id="124971" name="Line 14"/>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72" name="Rectangle 15"/>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73" name="AutoShape 16"/>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36" name="Group 17"/>
          <p:cNvGrpSpPr>
            <a:grpSpLocks noChangeAspect="1"/>
          </p:cNvGrpSpPr>
          <p:nvPr/>
        </p:nvGrpSpPr>
        <p:grpSpPr bwMode="auto">
          <a:xfrm>
            <a:off x="4759325" y="3090863"/>
            <a:ext cx="620713" cy="487362"/>
            <a:chOff x="1431" y="3508"/>
            <a:chExt cx="489" cy="384"/>
          </a:xfrm>
        </p:grpSpPr>
        <p:grpSp>
          <p:nvGrpSpPr>
            <p:cNvPr id="124967" name="Group 18"/>
            <p:cNvGrpSpPr>
              <a:grpSpLocks noChangeAspect="1"/>
            </p:cNvGrpSpPr>
            <p:nvPr/>
          </p:nvGrpSpPr>
          <p:grpSpPr bwMode="auto">
            <a:xfrm>
              <a:off x="1431" y="3679"/>
              <a:ext cx="151" cy="54"/>
              <a:chOff x="1431" y="3679"/>
              <a:chExt cx="151" cy="54"/>
            </a:xfrm>
          </p:grpSpPr>
          <p:sp>
            <p:nvSpPr>
              <p:cNvPr id="124969" name="Line 19"/>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70" name="Rectangle 20"/>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68" name="AutoShape 21"/>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4937" name="Group 22"/>
          <p:cNvGrpSpPr>
            <a:grpSpLocks noChangeAspect="1"/>
          </p:cNvGrpSpPr>
          <p:nvPr/>
        </p:nvGrpSpPr>
        <p:grpSpPr bwMode="auto">
          <a:xfrm>
            <a:off x="1524000" y="5278438"/>
            <a:ext cx="479425" cy="242887"/>
            <a:chOff x="2765" y="3760"/>
            <a:chExt cx="378" cy="192"/>
          </a:xfrm>
        </p:grpSpPr>
        <p:sp>
          <p:nvSpPr>
            <p:cNvPr id="124965" name="Line 23"/>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4966" name="AutoShape 24"/>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4938" name="Rectangle 25"/>
          <p:cNvSpPr>
            <a:spLocks noChangeAspect="1" noChangeArrowheads="1"/>
          </p:cNvSpPr>
          <p:nvPr/>
        </p:nvSpPr>
        <p:spPr bwMode="auto">
          <a:xfrm>
            <a:off x="2616200"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39" name="Oval 26"/>
          <p:cNvSpPr>
            <a:spLocks noChangeAspect="1" noChangeArrowheads="1"/>
          </p:cNvSpPr>
          <p:nvPr/>
        </p:nvSpPr>
        <p:spPr bwMode="auto">
          <a:xfrm>
            <a:off x="1522413" y="3948113"/>
            <a:ext cx="257175" cy="258762"/>
          </a:xfrm>
          <a:prstGeom prst="ellipse">
            <a:avLst/>
          </a:prstGeom>
          <a:solidFill>
            <a:schemeClr val="accent2"/>
          </a:solidFill>
          <a:ln w="9525">
            <a:solidFill>
              <a:schemeClr val="tx1"/>
            </a:solidFill>
            <a:round/>
            <a:headEnd/>
            <a:tailEnd/>
          </a:ln>
        </p:spPr>
        <p:txBody>
          <a:bodyPr wrap="none" anchor="ctr"/>
          <a:lstStyle/>
          <a:p>
            <a:endParaRPr lang="nl-NL"/>
          </a:p>
        </p:txBody>
      </p:sp>
      <p:grpSp>
        <p:nvGrpSpPr>
          <p:cNvPr id="124940" name="Group 27"/>
          <p:cNvGrpSpPr>
            <a:grpSpLocks noChangeAspect="1"/>
          </p:cNvGrpSpPr>
          <p:nvPr/>
        </p:nvGrpSpPr>
        <p:grpSpPr bwMode="auto">
          <a:xfrm>
            <a:off x="4746625" y="4710113"/>
            <a:ext cx="514350" cy="244475"/>
            <a:chOff x="2039" y="3708"/>
            <a:chExt cx="405" cy="192"/>
          </a:xfrm>
        </p:grpSpPr>
        <p:sp>
          <p:nvSpPr>
            <p:cNvPr id="124962" name="Line 28"/>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63" name="Rectangle 29"/>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64" name="AutoShape 30"/>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41" name="Group 31"/>
          <p:cNvGrpSpPr>
            <a:grpSpLocks noChangeAspect="1"/>
          </p:cNvGrpSpPr>
          <p:nvPr/>
        </p:nvGrpSpPr>
        <p:grpSpPr bwMode="auto">
          <a:xfrm>
            <a:off x="4759325" y="3900488"/>
            <a:ext cx="620713" cy="487362"/>
            <a:chOff x="1431" y="3508"/>
            <a:chExt cx="489" cy="384"/>
          </a:xfrm>
        </p:grpSpPr>
        <p:grpSp>
          <p:nvGrpSpPr>
            <p:cNvPr id="124958" name="Group 32"/>
            <p:cNvGrpSpPr>
              <a:grpSpLocks noChangeAspect="1"/>
            </p:cNvGrpSpPr>
            <p:nvPr/>
          </p:nvGrpSpPr>
          <p:grpSpPr bwMode="auto">
            <a:xfrm>
              <a:off x="1431" y="3679"/>
              <a:ext cx="151" cy="54"/>
              <a:chOff x="1431" y="3679"/>
              <a:chExt cx="151" cy="54"/>
            </a:xfrm>
          </p:grpSpPr>
          <p:sp>
            <p:nvSpPr>
              <p:cNvPr id="124960" name="Line 3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61" name="Rectangle 3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59" name="AutoShape 3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4942" name="Line 36"/>
          <p:cNvSpPr>
            <a:spLocks noChangeAspect="1" noChangeShapeType="1"/>
          </p:cNvSpPr>
          <p:nvPr/>
        </p:nvSpPr>
        <p:spPr bwMode="auto">
          <a:xfrm flipH="1" flipV="1">
            <a:off x="1755775" y="4686300"/>
            <a:ext cx="411163" cy="0"/>
          </a:xfrm>
          <a:prstGeom prst="line">
            <a:avLst/>
          </a:prstGeom>
          <a:noFill/>
          <a:ln w="9525">
            <a:solidFill>
              <a:schemeClr val="tx1"/>
            </a:solidFill>
            <a:round/>
            <a:headEnd/>
            <a:tailEnd/>
          </a:ln>
        </p:spPr>
        <p:txBody>
          <a:bodyPr wrap="none" anchor="ctr"/>
          <a:lstStyle/>
          <a:p>
            <a:endParaRPr lang="nl-NL"/>
          </a:p>
        </p:txBody>
      </p:sp>
      <p:sp>
        <p:nvSpPr>
          <p:cNvPr id="124943" name="AutoShape 37"/>
          <p:cNvSpPr>
            <a:spLocks noChangeAspect="1" noChangeArrowheads="1"/>
          </p:cNvSpPr>
          <p:nvPr/>
        </p:nvSpPr>
        <p:spPr bwMode="auto">
          <a:xfrm>
            <a:off x="1524000" y="4565650"/>
            <a:ext cx="247650" cy="242888"/>
          </a:xfrm>
          <a:prstGeom prst="chevron">
            <a:avLst>
              <a:gd name="adj" fmla="val 25490"/>
            </a:avLst>
          </a:prstGeom>
          <a:solidFill>
            <a:srgbClr val="FF0000"/>
          </a:solidFill>
          <a:ln w="9525">
            <a:solidFill>
              <a:schemeClr val="tx1"/>
            </a:solidFill>
            <a:miter lim="800000"/>
            <a:headEnd/>
            <a:tailEnd/>
          </a:ln>
        </p:spPr>
        <p:txBody>
          <a:bodyPr wrap="none" anchor="ctr"/>
          <a:lstStyle/>
          <a:p>
            <a:endParaRPr lang="nl-NL"/>
          </a:p>
        </p:txBody>
      </p:sp>
      <p:sp>
        <p:nvSpPr>
          <p:cNvPr id="124944" name="Rectangle 38"/>
          <p:cNvSpPr>
            <a:spLocks noChangeAspect="1" noChangeArrowheads="1"/>
          </p:cNvSpPr>
          <p:nvPr/>
        </p:nvSpPr>
        <p:spPr bwMode="auto">
          <a:xfrm>
            <a:off x="3824288"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45" name="AutoShape 39"/>
          <p:cNvSpPr>
            <a:spLocks noChangeArrowheads="1"/>
          </p:cNvSpPr>
          <p:nvPr/>
        </p:nvSpPr>
        <p:spPr bwMode="auto">
          <a:xfrm>
            <a:off x="2078038" y="3041650"/>
            <a:ext cx="2625725" cy="1236663"/>
          </a:xfrm>
          <a:prstGeom prst="roundRect">
            <a:avLst>
              <a:gd name="adj" fmla="val 16667"/>
            </a:avLst>
          </a:prstGeom>
          <a:solidFill>
            <a:srgbClr val="99CCFF"/>
          </a:solidFill>
          <a:ln w="9525">
            <a:solidFill>
              <a:schemeClr val="tx1"/>
            </a:solidFill>
            <a:round/>
            <a:headEnd/>
            <a:tailEnd/>
          </a:ln>
        </p:spPr>
        <p:txBody>
          <a:bodyPr wrap="none"/>
          <a:lstStyle/>
          <a:p>
            <a:pPr algn="ctr" eaLnBrk="0" hangingPunct="0">
              <a:spcBef>
                <a:spcPct val="0"/>
              </a:spcBef>
            </a:pPr>
            <a:r>
              <a:rPr lang="en-GB" sz="2000" b="1" i="0"/>
              <a:t>Component executor</a:t>
            </a:r>
            <a:endParaRPr lang="en-GB" b="1" i="0"/>
          </a:p>
        </p:txBody>
      </p:sp>
      <p:grpSp>
        <p:nvGrpSpPr>
          <p:cNvPr id="124946" name="Group 40"/>
          <p:cNvGrpSpPr>
            <a:grpSpLocks/>
          </p:cNvGrpSpPr>
          <p:nvPr/>
        </p:nvGrpSpPr>
        <p:grpSpPr bwMode="auto">
          <a:xfrm>
            <a:off x="2492375" y="3527425"/>
            <a:ext cx="1909763" cy="414338"/>
            <a:chOff x="720" y="2166"/>
            <a:chExt cx="1203" cy="364"/>
          </a:xfrm>
        </p:grpSpPr>
        <p:sp>
          <p:nvSpPr>
            <p:cNvPr id="124956" name="AutoShape 41"/>
            <p:cNvSpPr>
              <a:spLocks noChangeArrowheads="1"/>
            </p:cNvSpPr>
            <p:nvPr/>
          </p:nvSpPr>
          <p:spPr bwMode="auto">
            <a:xfrm>
              <a:off x="720" y="2166"/>
              <a:ext cx="480" cy="364"/>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sp>
          <p:nvSpPr>
            <p:cNvPr id="124957" name="AutoShape 42"/>
            <p:cNvSpPr>
              <a:spLocks noChangeArrowheads="1"/>
            </p:cNvSpPr>
            <p:nvPr/>
          </p:nvSpPr>
          <p:spPr bwMode="auto">
            <a:xfrm>
              <a:off x="1443" y="2166"/>
              <a:ext cx="480" cy="363"/>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grpSp>
      <p:sp>
        <p:nvSpPr>
          <p:cNvPr id="124947" name="Rectangle 43"/>
          <p:cNvSpPr>
            <a:spLocks noChangeArrowheads="1"/>
          </p:cNvSpPr>
          <p:nvPr/>
        </p:nvSpPr>
        <p:spPr bwMode="auto">
          <a:xfrm>
            <a:off x="2024063" y="4351338"/>
            <a:ext cx="2808287" cy="288925"/>
          </a:xfrm>
          <a:prstGeom prst="rect">
            <a:avLst/>
          </a:prstGeom>
          <a:solidFill>
            <a:srgbClr val="FF9900"/>
          </a:solidFill>
          <a:ln w="9525">
            <a:solidFill>
              <a:schemeClr val="tx1"/>
            </a:solidFill>
            <a:miter lim="800000"/>
            <a:headEnd/>
            <a:tailEnd/>
          </a:ln>
        </p:spPr>
        <p:txBody>
          <a:bodyPr wrap="none" anchor="ctr"/>
          <a:lstStyle/>
          <a:p>
            <a:pPr algn="ctr">
              <a:spcBef>
                <a:spcPct val="0"/>
              </a:spcBef>
            </a:pPr>
            <a:r>
              <a:rPr lang="en-US" altLang="zh-CN" b="1" i="0">
                <a:ea typeface="宋体" pitchFamily="2" charset="-122"/>
              </a:rPr>
              <a:t>Server-side Mapping</a:t>
            </a:r>
          </a:p>
        </p:txBody>
      </p:sp>
      <p:sp>
        <p:nvSpPr>
          <p:cNvPr id="124948" name="AutoShape 44"/>
          <p:cNvSpPr>
            <a:spLocks noChangeArrowheads="1"/>
          </p:cNvSpPr>
          <p:nvPr/>
        </p:nvSpPr>
        <p:spPr bwMode="auto">
          <a:xfrm>
            <a:off x="2192338" y="4829175"/>
            <a:ext cx="2438400" cy="822325"/>
          </a:xfrm>
          <a:prstGeom prst="roundRect">
            <a:avLst>
              <a:gd name="adj" fmla="val 16667"/>
            </a:avLst>
          </a:prstGeom>
          <a:solidFill>
            <a:srgbClr val="FFFF66"/>
          </a:solidFill>
          <a:ln w="9525">
            <a:solidFill>
              <a:schemeClr val="tx1"/>
            </a:solidFill>
            <a:round/>
            <a:headEnd/>
            <a:tailEnd/>
          </a:ln>
        </p:spPr>
        <p:txBody>
          <a:bodyPr wrap="none"/>
          <a:lstStyle/>
          <a:p>
            <a:pPr algn="ctr">
              <a:spcBef>
                <a:spcPct val="0"/>
              </a:spcBef>
            </a:pPr>
            <a:r>
              <a:rPr lang="en-GB" sz="2000" i="0"/>
              <a:t>Servant managing</a:t>
            </a:r>
          </a:p>
          <a:p>
            <a:pPr algn="ctr">
              <a:spcBef>
                <a:spcPct val="0"/>
              </a:spcBef>
            </a:pPr>
            <a:r>
              <a:rPr lang="en-GB" sz="2000" i="0"/>
              <a:t>ports, life cycle, etc.</a:t>
            </a:r>
          </a:p>
        </p:txBody>
      </p:sp>
      <p:cxnSp>
        <p:nvCxnSpPr>
          <p:cNvPr id="124949" name="AutoShape 45"/>
          <p:cNvCxnSpPr>
            <a:cxnSpLocks noChangeShapeType="1"/>
          </p:cNvCxnSpPr>
          <p:nvPr/>
        </p:nvCxnSpPr>
        <p:spPr bwMode="auto">
          <a:xfrm rot="-5400000">
            <a:off x="2161382" y="3977481"/>
            <a:ext cx="747712" cy="676275"/>
          </a:xfrm>
          <a:prstGeom prst="bentConnector3">
            <a:avLst>
              <a:gd name="adj1" fmla="val 49894"/>
            </a:avLst>
          </a:prstGeom>
          <a:noFill/>
          <a:ln w="9525">
            <a:solidFill>
              <a:schemeClr val="tx1"/>
            </a:solidFill>
            <a:miter lim="800000"/>
            <a:headEnd/>
            <a:tailEnd/>
          </a:ln>
        </p:spPr>
      </p:cxnSp>
      <p:sp>
        <p:nvSpPr>
          <p:cNvPr id="124950" name="Line 46"/>
          <p:cNvSpPr>
            <a:spLocks noChangeAspect="1" noChangeShapeType="1"/>
          </p:cNvSpPr>
          <p:nvPr/>
        </p:nvSpPr>
        <p:spPr bwMode="auto">
          <a:xfrm flipH="1" flipV="1">
            <a:off x="1770063" y="4078288"/>
            <a:ext cx="2247900" cy="0"/>
          </a:xfrm>
          <a:prstGeom prst="line">
            <a:avLst/>
          </a:prstGeom>
          <a:noFill/>
          <a:ln w="9525">
            <a:solidFill>
              <a:schemeClr val="tx1"/>
            </a:solidFill>
            <a:round/>
            <a:headEnd/>
            <a:tailEnd/>
          </a:ln>
        </p:spPr>
        <p:txBody>
          <a:bodyPr wrap="none" anchor="ctr"/>
          <a:lstStyle/>
          <a:p>
            <a:endParaRPr lang="nl-NL"/>
          </a:p>
        </p:txBody>
      </p:sp>
      <p:sp>
        <p:nvSpPr>
          <p:cNvPr id="124951" name="Line 47"/>
          <p:cNvSpPr>
            <a:spLocks noChangeAspect="1" noChangeShapeType="1"/>
          </p:cNvSpPr>
          <p:nvPr/>
        </p:nvSpPr>
        <p:spPr bwMode="auto">
          <a:xfrm rot="16200000" flipV="1">
            <a:off x="3958431" y="4006057"/>
            <a:ext cx="125413" cy="0"/>
          </a:xfrm>
          <a:prstGeom prst="line">
            <a:avLst/>
          </a:prstGeom>
          <a:noFill/>
          <a:ln w="9525">
            <a:solidFill>
              <a:schemeClr val="tx1"/>
            </a:solidFill>
            <a:round/>
            <a:headEnd/>
            <a:tailEnd/>
          </a:ln>
        </p:spPr>
        <p:txBody>
          <a:bodyPr wrap="none" anchor="ctr"/>
          <a:lstStyle/>
          <a:p>
            <a:endParaRPr lang="nl-NL"/>
          </a:p>
        </p:txBody>
      </p:sp>
      <p:sp>
        <p:nvSpPr>
          <p:cNvPr id="124952" name="AutoShape 48"/>
          <p:cNvSpPr>
            <a:spLocks noChangeArrowheads="1"/>
          </p:cNvSpPr>
          <p:nvPr/>
        </p:nvSpPr>
        <p:spPr bwMode="auto">
          <a:xfrm rot="5400000">
            <a:off x="-560387" y="3403600"/>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sp>
        <p:nvSpPr>
          <p:cNvPr id="124953" name="Text Box 49"/>
          <p:cNvSpPr txBox="1">
            <a:spLocks noChangeArrowheads="1"/>
          </p:cNvSpPr>
          <p:nvPr/>
        </p:nvSpPr>
        <p:spPr bwMode="auto">
          <a:xfrm>
            <a:off x="149225" y="539908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124954" name="AutoShape 50"/>
          <p:cNvSpPr>
            <a:spLocks noChangeArrowheads="1"/>
          </p:cNvSpPr>
          <p:nvPr/>
        </p:nvSpPr>
        <p:spPr bwMode="auto">
          <a:xfrm>
            <a:off x="157163" y="1176338"/>
            <a:ext cx="1398587" cy="1481137"/>
          </a:xfrm>
          <a:prstGeom prst="flowChartDocument">
            <a:avLst/>
          </a:prstGeom>
          <a:solidFill>
            <a:schemeClr val="bg1"/>
          </a:solidFill>
          <a:ln w="9525">
            <a:solidFill>
              <a:schemeClr val="tx1"/>
            </a:solidFill>
            <a:miter lim="800000"/>
            <a:headEnd/>
            <a:tailEnd/>
          </a:ln>
        </p:spPr>
        <p:txBody>
          <a:bodyPr anchor="ctr"/>
          <a:lstStyle/>
          <a:p>
            <a:pPr algn="ctr" eaLnBrk="0" hangingPunct="0">
              <a:spcBef>
                <a:spcPct val="0"/>
              </a:spcBef>
            </a:pPr>
            <a:endParaRPr lang="en-GB" sz="2000" b="1" i="0"/>
          </a:p>
          <a:p>
            <a:pPr algn="ctr" eaLnBrk="0" hangingPunct="0">
              <a:spcBef>
                <a:spcPct val="0"/>
              </a:spcBef>
            </a:pPr>
            <a:r>
              <a:rPr lang="en-GB" b="1" i="0"/>
              <a:t>OMG 3.0 IDL</a:t>
            </a:r>
          </a:p>
          <a:p>
            <a:pPr algn="ctr" eaLnBrk="0" hangingPunct="0">
              <a:spcBef>
                <a:spcPct val="0"/>
              </a:spcBef>
            </a:pPr>
            <a:r>
              <a:rPr lang="en-GB" b="1" i="0"/>
              <a:t>file + CIDL</a:t>
            </a:r>
            <a:endParaRPr lang="en-GB" i="0"/>
          </a:p>
          <a:p>
            <a:pPr algn="ctr" eaLnBrk="0" hangingPunct="0">
              <a:spcBef>
                <a:spcPct val="0"/>
              </a:spcBef>
            </a:pPr>
            <a:endParaRPr lang="en-GB" sz="2400" i="0"/>
          </a:p>
        </p:txBody>
      </p:sp>
      <p:sp>
        <p:nvSpPr>
          <p:cNvPr id="124955" name="Rectangle 51"/>
          <p:cNvSpPr>
            <a:spLocks noChangeArrowheads="1"/>
          </p:cNvSpPr>
          <p:nvPr/>
        </p:nvSpPr>
        <p:spPr bwMode="auto">
          <a:xfrm>
            <a:off x="5316538" y="2220913"/>
            <a:ext cx="3808412" cy="3294062"/>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Infrastructure code in container intercepts invocations on executors </a:t>
            </a:r>
          </a:p>
          <a:p>
            <a:pPr marL="517525" lvl="1" indent="-173038">
              <a:spcBef>
                <a:spcPct val="40000"/>
              </a:spcBef>
              <a:buFontTx/>
              <a:buChar char="–"/>
            </a:pPr>
            <a:r>
              <a:rPr lang="en-US" altLang="zh-CN" sz="2000" i="0">
                <a:ea typeface="宋体" pitchFamily="2" charset="-122"/>
              </a:rPr>
              <a:t>e.g., can be used to manage activation, security, transactions, persistency, &amp; so on</a:t>
            </a:r>
          </a:p>
          <a:p>
            <a:pPr marL="169863" indent="-169863">
              <a:spcBef>
                <a:spcPct val="40000"/>
              </a:spcBef>
              <a:buFontTx/>
              <a:buChar char="•"/>
            </a:pPr>
            <a:r>
              <a:rPr lang="en-US" altLang="zh-CN" sz="2000" i="0">
                <a:ea typeface="宋体" pitchFamily="2" charset="-122"/>
              </a:rPr>
              <a:t>CCM CIF defines “executor mappings”</a:t>
            </a:r>
          </a:p>
          <a:p>
            <a:pPr marL="169863" indent="-169863">
              <a:spcBef>
                <a:spcPct val="40000"/>
              </a:spcBef>
              <a:buFontTx/>
              <a:buChar char="•"/>
            </a:pPr>
            <a:r>
              <a:rPr lang="en-US" altLang="zh-CN" sz="2000" i="0">
                <a:ea typeface="宋体" pitchFamily="2" charset="-122"/>
              </a:rPr>
              <a:t>CIDL file declaratively expresses container type</a:t>
            </a:r>
          </a:p>
          <a:p>
            <a:pPr marL="169863" indent="-169863">
              <a:spcBef>
                <a:spcPct val="40000"/>
              </a:spcBef>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sp>
        <p:nvSpPr>
          <p:cNvPr id="35844" name="Rectangle 3"/>
          <p:cNvSpPr>
            <a:spLocks noGrp="1" noChangeArrowheads="1"/>
          </p:cNvSpPr>
          <p:nvPr>
            <p:ph type="body" sz="half" idx="2"/>
          </p:nvPr>
        </p:nvSpPr>
        <p:spPr>
          <a:xfrm>
            <a:off x="5092700" y="923925"/>
            <a:ext cx="3992563" cy="5181600"/>
          </a:xfrm>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category</a:t>
            </a:r>
          </a:p>
          <a:p>
            <a:pPr marL="852488" lvl="2" indent="-166688" eaLnBrk="1" hangingPunct="1"/>
            <a:r>
              <a:rPr lang="en-US" altLang="zh-CN" sz="1800" smtClean="0">
                <a:ea typeface="宋体" pitchFamily="2" charset="-122"/>
              </a:rPr>
              <a:t>Specifies container (lifecycle) type (</a:t>
            </a:r>
            <a:r>
              <a:rPr lang="en-US" altLang="zh-CN" sz="1800" u="sng" smtClean="0">
                <a:ea typeface="宋体" pitchFamily="2" charset="-122"/>
              </a:rPr>
              <a:t>session</a:t>
            </a:r>
            <a:r>
              <a:rPr lang="en-US" altLang="zh-CN" sz="1800" smtClean="0">
                <a:ea typeface="宋体" pitchFamily="2" charset="-122"/>
              </a:rPr>
              <a:t>, </a:t>
            </a:r>
            <a:r>
              <a:rPr lang="en-US" altLang="zh-CN" sz="1800" u="sng" smtClean="0">
                <a:ea typeface="宋体" pitchFamily="2" charset="-122"/>
              </a:rPr>
              <a:t>entity</a:t>
            </a:r>
            <a:r>
              <a:rPr lang="en-US" altLang="zh-CN" sz="1800" smtClean="0">
                <a:ea typeface="宋体" pitchFamily="2" charset="-122"/>
              </a:rPr>
              <a:t>, etc.)</a:t>
            </a:r>
          </a:p>
          <a:p>
            <a:pPr marL="511175" lvl="1" indent="-169863" eaLnBrk="1" hangingPunct="1"/>
            <a:r>
              <a:rPr lang="en-US" altLang="zh-CN" sz="2000" smtClean="0">
                <a:solidFill>
                  <a:schemeClr val="hlink"/>
                </a:solidFill>
                <a:ea typeface="宋体" pitchFamily="2" charset="-122"/>
              </a:rPr>
              <a:t>composition name</a:t>
            </a:r>
            <a:endParaRPr lang="en-US" altLang="zh-CN" sz="2000" smtClean="0">
              <a:ea typeface="宋体" pitchFamily="2" charset="-122"/>
            </a:endParaRP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home executor name</a:t>
            </a:r>
          </a:p>
          <a:p>
            <a:pPr marL="852488" lvl="2" indent="-166688" eaLnBrk="1" hangingPunct="1"/>
            <a:r>
              <a:rPr lang="en-US" altLang="zh-CN" sz="1800" smtClean="0">
                <a:ea typeface="宋体" pitchFamily="2" charset="-122"/>
              </a:rPr>
              <a:t>Specify generated home name</a:t>
            </a:r>
            <a:endParaRPr lang="en-US" altLang="zh-CN" sz="1800" smtClean="0">
              <a:solidFill>
                <a:schemeClr val="hlink"/>
              </a:solidFill>
              <a:ea typeface="宋体" pitchFamily="2" charset="-122"/>
            </a:endParaRPr>
          </a:p>
          <a:p>
            <a:pPr marL="511175" lvl="1" indent="-169863" eaLnBrk="1" hangingPunct="1"/>
            <a:r>
              <a:rPr lang="en-US" altLang="zh-CN" sz="2000" smtClean="0">
                <a:solidFill>
                  <a:schemeClr val="hlink"/>
                </a:solidFill>
                <a:ea typeface="宋体" pitchFamily="2" charset="-122"/>
              </a:rPr>
              <a:t>executor name</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home type</a:t>
            </a:r>
            <a:endParaRPr lang="en-US" altLang="zh-CN" sz="2000" smtClean="0">
              <a:ea typeface="宋体" pitchFamily="2" charset="-122"/>
            </a:endParaRPr>
          </a:p>
          <a:p>
            <a:pPr marL="852488" lvl="2" indent="-166688" eaLnBrk="1" hangingPunct="1"/>
            <a:r>
              <a:rPr lang="en-US" altLang="zh-CN" sz="1800" smtClean="0">
                <a:ea typeface="宋体" pitchFamily="2" charset="-122"/>
              </a:rPr>
              <a:t>Implicitly specifies managed component type</a:t>
            </a:r>
          </a:p>
        </p:txBody>
      </p:sp>
      <p:graphicFrame>
        <p:nvGraphicFramePr>
          <p:cNvPr id="35842" name="Object 2"/>
          <p:cNvGraphicFramePr>
            <a:graphicFrameLocks noChangeAspect="1"/>
          </p:cNvGraphicFramePr>
          <p:nvPr/>
        </p:nvGraphicFramePr>
        <p:xfrm>
          <a:off x="195263" y="882650"/>
          <a:ext cx="4929187" cy="5399088"/>
        </p:xfrm>
        <a:graphic>
          <a:graphicData uri="http://schemas.openxmlformats.org/presentationml/2006/ole">
            <p:oleObj spid="_x0000_s35842" name="Visio" r:id="rId3" imgW="4660773" imgH="5175098" progId="Visio.Drawing.11">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graphicFrame>
        <p:nvGraphicFramePr>
          <p:cNvPr id="36866" name="Object 2"/>
          <p:cNvGraphicFramePr>
            <a:graphicFrameLocks noChangeAspect="1"/>
          </p:cNvGraphicFramePr>
          <p:nvPr/>
        </p:nvGraphicFramePr>
        <p:xfrm>
          <a:off x="195263" y="882650"/>
          <a:ext cx="4929187" cy="5399088"/>
        </p:xfrm>
        <a:graphic>
          <a:graphicData uri="http://schemas.openxmlformats.org/presentationml/2006/ole">
            <p:oleObj spid="_x0000_s36866" name="Visio" r:id="rId3" imgW="4660773" imgH="5175098" progId="Visio.Drawing.11">
              <p:embed/>
            </p:oleObj>
          </a:graphicData>
        </a:graphic>
      </p:graphicFrame>
      <p:sp>
        <p:nvSpPr>
          <p:cNvPr id="36868" name="Rectangle 7"/>
          <p:cNvSpPr>
            <a:spLocks noGrp="1" noChangeArrowheads="1"/>
          </p:cNvSpPr>
          <p:nvPr>
            <p:ph type="body" sz="half" idx="2"/>
          </p:nvPr>
        </p:nvSpPr>
        <p:spPr>
          <a:xfrm>
            <a:off x="5092700" y="923925"/>
            <a:ext cx="3992563" cy="5181600"/>
          </a:xfrm>
          <a:noFill/>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session</a:t>
            </a:r>
          </a:p>
          <a:p>
            <a:pPr marL="852488" lvl="2" indent="-166688" eaLnBrk="1" hangingPunct="1"/>
            <a:r>
              <a:rPr lang="en-US" altLang="zh-CN" sz="1800" smtClean="0">
                <a:ea typeface="宋体" pitchFamily="2" charset="-122"/>
              </a:rPr>
              <a:t>Keyless, conversation type of container</a:t>
            </a:r>
          </a:p>
          <a:p>
            <a:pPr marL="511175" lvl="1" indent="-169863" eaLnBrk="1" hangingPunct="1"/>
            <a:r>
              <a:rPr lang="en-US" altLang="zh-CN" sz="2000" smtClean="0">
                <a:solidFill>
                  <a:schemeClr val="hlink"/>
                </a:solidFill>
                <a:ea typeface="宋体" pitchFamily="2" charset="-122"/>
              </a:rPr>
              <a:t>Hello_Example</a:t>
            </a: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HelloHome_Exec</a:t>
            </a:r>
          </a:p>
          <a:p>
            <a:pPr marL="852488" lvl="2" indent="-166688" eaLnBrk="1" hangingPunct="1"/>
            <a:r>
              <a:rPr lang="en-US" altLang="zh-CN" sz="1800" smtClean="0">
                <a:ea typeface="宋体" pitchFamily="2" charset="-122"/>
              </a:rPr>
              <a:t>Specify generated home name</a:t>
            </a:r>
          </a:p>
          <a:p>
            <a:pPr marL="511175" lvl="1" indent="-169863" eaLnBrk="1" hangingPunct="1"/>
            <a:r>
              <a:rPr lang="en-US" altLang="zh-CN" sz="2000" smtClean="0">
                <a:solidFill>
                  <a:schemeClr val="hlink"/>
                </a:solidFill>
                <a:ea typeface="宋体" pitchFamily="2" charset="-122"/>
              </a:rPr>
              <a:t>HelloWorld_Exec</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HelloHome</a:t>
            </a:r>
          </a:p>
          <a:p>
            <a:pPr marL="852488" lvl="2" indent="-166688" eaLnBrk="1" hangingPunct="1"/>
            <a:r>
              <a:rPr lang="en-US" altLang="zh-CN" sz="1800" smtClean="0">
                <a:ea typeface="宋体" pitchFamily="2" charset="-122"/>
              </a:rPr>
              <a:t>Implicitly specifies managed component type</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E729EEC-13BB-4D84-BDAA-68CD79229F55}" type="datetime1">
              <a:rPr lang="zh-CN" altLang="en-US">
                <a:ea typeface="宋体" pitchFamily="2" charset="-122"/>
              </a:rPr>
              <a:pPr/>
              <a:t>2010-6-14</a:t>
            </a:fld>
            <a:endParaRPr lang="en-US" altLang="zh-CN">
              <a:ea typeface="宋体" pitchFamily="2" charset="-122"/>
            </a:endParaRPr>
          </a:p>
        </p:txBody>
      </p:sp>
      <p:sp>
        <p:nvSpPr>
          <p:cNvPr id="125955" name="Slide Number Placeholder 4"/>
          <p:cNvSpPr>
            <a:spLocks noGrp="1"/>
          </p:cNvSpPr>
          <p:nvPr>
            <p:ph type="sldNum" sz="quarter" idx="10"/>
          </p:nvPr>
        </p:nvSpPr>
        <p:spPr>
          <a:noFill/>
        </p:spPr>
        <p:txBody>
          <a:bodyPr/>
          <a:lstStyle/>
          <a:p>
            <a:fld id="{4E414E96-7323-4FD7-A945-56E6437650B3}" type="slidenum">
              <a:rPr lang="zh-CN" altLang="en-US" smtClean="0">
                <a:latin typeface="Arial" charset="0"/>
              </a:rPr>
              <a:pPr/>
              <a:t>87</a:t>
            </a:fld>
            <a:endParaRPr lang="en-US" altLang="zh-CN" smtClean="0">
              <a:latin typeface="Arial" charset="0"/>
            </a:endParaRPr>
          </a:p>
        </p:txBody>
      </p:sp>
      <p:sp>
        <p:nvSpPr>
          <p:cNvPr id="125956" name="Rectangle 3"/>
          <p:cNvSpPr>
            <a:spLocks noGrp="1" noChangeArrowheads="1"/>
          </p:cNvSpPr>
          <p:nvPr>
            <p:ph type="body" idx="1"/>
          </p:nvPr>
        </p:nvSpPr>
        <p:spPr>
          <a:xfrm>
            <a:off x="1708150" y="1141413"/>
            <a:ext cx="6696075" cy="4862512"/>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br>
              <a:rPr lang="en-US" altLang="zh-CN" sz="5400" smtClean="0">
                <a:solidFill>
                  <a:srgbClr val="FF3300"/>
                </a:solidFill>
                <a:ea typeface="ＭＳ Ｐゴシック" pitchFamily="34" charset="-128"/>
              </a:rPr>
            </a:br>
            <a:r>
              <a:rPr lang="en-US" altLang="zh-CN" sz="5400" smtClean="0">
                <a:solidFill>
                  <a:srgbClr val="FF3300"/>
                </a:solidFill>
                <a:ea typeface="ＭＳ Ｐゴシック" pitchFamily="34" charset="-128"/>
              </a:rPr>
              <a:t>Application Examples</a:t>
            </a:r>
            <a:r>
              <a:rPr lang="en-US" altLang="zh-CN" sz="4800" smtClean="0">
                <a:solidFill>
                  <a:srgbClr val="FF3300"/>
                </a:solidFill>
                <a:ea typeface="ＭＳ Ｐゴシック" pitchFamily="34" charset="-128"/>
              </a:rPr>
              <a:t> </a:t>
            </a:r>
          </a:p>
        </p:txBody>
      </p:sp>
      <p:sp>
        <p:nvSpPr>
          <p:cNvPr id="125957" name="Text Box 4"/>
          <p:cNvSpPr txBox="1">
            <a:spLocks noChangeArrowheads="1"/>
          </p:cNvSpPr>
          <p:nvPr/>
        </p:nvSpPr>
        <p:spPr bwMode="auto">
          <a:xfrm>
            <a:off x="2292350"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www.cs.wustl.edu/~schmidt/cuj-19.doc</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body" idx="1"/>
          </p:nvPr>
        </p:nvSpPr>
        <p:spPr>
          <a:xfrm>
            <a:off x="152400" y="990600"/>
            <a:ext cx="8839200" cy="5195888"/>
          </a:xfrm>
        </p:spPr>
        <p:txBody>
          <a:bodyPr/>
          <a:lstStyle/>
          <a:p>
            <a:pPr marL="230188" indent="-230188" eaLnBrk="1" hangingPunct="1">
              <a:spcBef>
                <a:spcPct val="30000"/>
              </a:spcBef>
              <a:buFontTx/>
              <a:buAutoNum type="arabicPeriod"/>
            </a:pPr>
            <a:r>
              <a:rPr lang="en-US" altLang="zh-CN" sz="1800" b="1" smtClean="0">
                <a:ea typeface="宋体" pitchFamily="2" charset="-122"/>
              </a:rPr>
              <a:t>Define your interfaces using IDL 2.x features</a:t>
            </a:r>
            <a:r>
              <a:rPr lang="en-US" altLang="zh-CN" sz="1800" smtClean="0">
                <a:ea typeface="宋体" pitchFamily="2" charset="-122"/>
              </a:rPr>
              <a:t>, e.g., use the familiar CORBA types (such as </a:t>
            </a:r>
            <a:r>
              <a:rPr lang="en-US" altLang="zh-CN" sz="1800" b="1" smtClean="0">
                <a:ea typeface="宋体" pitchFamily="2" charset="-122"/>
              </a:rPr>
              <a:t>struct</a:t>
            </a:r>
            <a:r>
              <a:rPr lang="en-US" altLang="zh-CN" sz="1800" smtClean="0">
                <a:ea typeface="宋体" pitchFamily="2" charset="-122"/>
              </a:rPr>
              <a:t>, </a:t>
            </a:r>
            <a:r>
              <a:rPr lang="en-US" altLang="zh-CN" sz="1800" b="1" smtClean="0">
                <a:ea typeface="宋体" pitchFamily="2" charset="-122"/>
              </a:rPr>
              <a:t>sequence</a:t>
            </a:r>
            <a:r>
              <a:rPr lang="en-US" altLang="zh-CN" sz="1800" smtClean="0">
                <a:ea typeface="宋体" pitchFamily="2" charset="-122"/>
              </a:rPr>
              <a:t>, </a:t>
            </a:r>
            <a:r>
              <a:rPr lang="en-US" altLang="zh-CN" sz="1800" b="1" smtClean="0">
                <a:ea typeface="宋体" pitchFamily="2" charset="-122"/>
              </a:rPr>
              <a:t>long</a:t>
            </a:r>
            <a:r>
              <a:rPr lang="en-US" altLang="zh-CN" sz="1800" smtClean="0">
                <a:ea typeface="宋体" pitchFamily="2" charset="-122"/>
              </a:rPr>
              <a:t>, </a:t>
            </a:r>
            <a:r>
              <a:rPr lang="en-US" altLang="zh-CN" sz="1800" b="1" smtClean="0">
                <a:ea typeface="宋体" pitchFamily="2" charset="-122"/>
              </a:rPr>
              <a:t>Object</a:t>
            </a:r>
            <a:r>
              <a:rPr lang="en-US" altLang="zh-CN" sz="1800" smtClean="0">
                <a:ea typeface="宋体" pitchFamily="2" charset="-122"/>
              </a:rPr>
              <a:t>, </a:t>
            </a:r>
            <a:r>
              <a:rPr lang="en-US" altLang="zh-CN" sz="1800" b="1" smtClean="0">
                <a:ea typeface="宋体" pitchFamily="2" charset="-122"/>
              </a:rPr>
              <a:t>interface</a:t>
            </a:r>
            <a:r>
              <a:rPr lang="en-US" altLang="zh-CN" sz="1800" smtClean="0">
                <a:ea typeface="宋体" pitchFamily="2" charset="-122"/>
              </a:rPr>
              <a:t>, </a:t>
            </a:r>
            <a:r>
              <a:rPr lang="en-US" altLang="zh-CN" sz="1800" b="1" smtClean="0">
                <a:ea typeface="宋体" pitchFamily="2" charset="-122"/>
              </a:rPr>
              <a:t>raises</a:t>
            </a:r>
            <a:r>
              <a:rPr lang="en-US" altLang="zh-CN" sz="1800" smtClean="0">
                <a:ea typeface="宋体" pitchFamily="2" charset="-122"/>
              </a:rPr>
              <a:t>, etc.) to define your interfaces &amp; exceptions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Define your component types using IDL 3.x features</a:t>
            </a:r>
            <a:r>
              <a:rPr lang="en-US" altLang="zh-CN" sz="1800" smtClean="0">
                <a:ea typeface="宋体" pitchFamily="2" charset="-122"/>
              </a:rPr>
              <a:t>, e.g., use the new CCM keywords (such as </a:t>
            </a:r>
            <a:r>
              <a:rPr lang="en-US" altLang="zh-CN" sz="1800" b="1" smtClean="0">
                <a:ea typeface="宋体" pitchFamily="2" charset="-122"/>
              </a:rPr>
              <a:t>component</a:t>
            </a:r>
            <a:r>
              <a:rPr lang="en-US" altLang="zh-CN" sz="1800" smtClean="0">
                <a:ea typeface="宋体" pitchFamily="2" charset="-122"/>
              </a:rPr>
              <a:t>, </a:t>
            </a:r>
            <a:r>
              <a:rPr lang="en-US" altLang="zh-CN" sz="1800" b="1" smtClean="0">
                <a:ea typeface="宋体" pitchFamily="2" charset="-122"/>
              </a:rPr>
              <a:t>provides</a:t>
            </a:r>
            <a:r>
              <a:rPr lang="en-US" altLang="zh-CN" sz="1800" smtClean="0">
                <a:ea typeface="宋体" pitchFamily="2" charset="-122"/>
              </a:rPr>
              <a:t>, </a:t>
            </a:r>
            <a:r>
              <a:rPr lang="en-US" altLang="zh-CN" sz="1800" b="1" smtClean="0">
                <a:ea typeface="宋体" pitchFamily="2" charset="-122"/>
              </a:rPr>
              <a:t>uses</a:t>
            </a:r>
            <a:r>
              <a:rPr lang="en-US" altLang="zh-CN" sz="1800" smtClean="0">
                <a:ea typeface="宋体" pitchFamily="2" charset="-122"/>
              </a:rPr>
              <a:t>, </a:t>
            </a:r>
            <a:r>
              <a:rPr lang="en-US" altLang="zh-CN" sz="1800" b="1" smtClean="0">
                <a:ea typeface="宋体" pitchFamily="2" charset="-122"/>
              </a:rPr>
              <a:t>publishes</a:t>
            </a:r>
            <a:r>
              <a:rPr lang="en-US" altLang="zh-CN" sz="1800" smtClean="0">
                <a:ea typeface="宋体" pitchFamily="2" charset="-122"/>
              </a:rPr>
              <a:t>, </a:t>
            </a:r>
            <a:r>
              <a:rPr lang="en-US" altLang="zh-CN" sz="1800" b="1" smtClean="0">
                <a:ea typeface="宋体" pitchFamily="2" charset="-122"/>
              </a:rPr>
              <a:t>emits</a:t>
            </a:r>
            <a:r>
              <a:rPr lang="en-US" altLang="zh-CN" sz="1800" smtClean="0">
                <a:ea typeface="宋体" pitchFamily="2" charset="-122"/>
              </a:rPr>
              <a:t>, &amp; </a:t>
            </a:r>
            <a:r>
              <a:rPr lang="en-US" altLang="zh-CN" sz="1800" b="1" smtClean="0">
                <a:ea typeface="宋体" pitchFamily="2" charset="-122"/>
              </a:rPr>
              <a:t>consumes</a:t>
            </a:r>
            <a:r>
              <a:rPr lang="en-US" altLang="zh-CN" sz="1800" smtClean="0">
                <a:ea typeface="宋体" pitchFamily="2" charset="-122"/>
              </a:rPr>
              <a:t>) to group the IDL 2.x types together to form components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Use IDL 3.x features to manage the creation of the component types</a:t>
            </a:r>
            <a:r>
              <a:rPr lang="en-US" altLang="zh-CN" sz="1800" smtClean="0">
                <a:ea typeface="宋体" pitchFamily="2" charset="-122"/>
              </a:rPr>
              <a:t>, e.g., use the new CCM keyword </a:t>
            </a:r>
            <a:r>
              <a:rPr lang="en-US" altLang="zh-CN" sz="1800" b="1" smtClean="0">
                <a:ea typeface="宋体" pitchFamily="2" charset="-122"/>
              </a:rPr>
              <a:t>home</a:t>
            </a:r>
            <a:r>
              <a:rPr lang="en-US" altLang="zh-CN" sz="1800" smtClean="0">
                <a:ea typeface="宋体" pitchFamily="2" charset="-122"/>
              </a:rPr>
              <a:t> to define factories that create &amp; destroy component instances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Implement your components</a:t>
            </a:r>
            <a:r>
              <a:rPr lang="en-US" altLang="zh-CN" sz="1800" smtClean="0">
                <a:ea typeface="宋体" pitchFamily="2" charset="-122"/>
              </a:rPr>
              <a:t>, e.g., using C++ or Java &amp; the Component Implementation Definition Language (CIDL), which generates component servants, executor interfaces, associated metadata, &amp; compositions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Assemble your components</a:t>
            </a:r>
            <a:r>
              <a:rPr lang="en-US" altLang="zh-CN" sz="1800" smtClean="0">
                <a:solidFill>
                  <a:srgbClr val="969696"/>
                </a:solidFill>
                <a:ea typeface="宋体" pitchFamily="2" charset="-122"/>
              </a:rPr>
              <a:t>, e.g., group related components together &amp; characterize their metadata that describes the components present in the assembly</a:t>
            </a:r>
            <a:endParaRPr lang="en-US" altLang="zh-CN" sz="1800" b="1" smtClean="0">
              <a:solidFill>
                <a:srgbClr val="969696"/>
              </a:solidFill>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Deploy your components &amp; run your application</a:t>
            </a:r>
            <a:r>
              <a:rPr lang="en-US" altLang="zh-CN" sz="1800" smtClean="0">
                <a:solidFill>
                  <a:srgbClr val="969696"/>
                </a:solidFill>
                <a:ea typeface="宋体" pitchFamily="2" charset="-122"/>
              </a:rPr>
              <a:t>, e.g., move the component assembly packages to the appropriate nodes in the distributed system &amp; invoke operations on components to perform the application logic</a:t>
            </a:r>
          </a:p>
        </p:txBody>
      </p:sp>
      <p:sp>
        <p:nvSpPr>
          <p:cNvPr id="126979" name="Rectangle 5"/>
          <p:cNvSpPr>
            <a:spLocks noGrp="1" noChangeArrowheads="1"/>
          </p:cNvSpPr>
          <p:nvPr>
            <p:ph type="title"/>
          </p:nvPr>
        </p:nvSpPr>
        <p:spPr>
          <a:noFill/>
        </p:spPr>
        <p:txBody>
          <a:bodyPr/>
          <a:lstStyle/>
          <a:p>
            <a:pPr eaLnBrk="1" hangingPunct="1"/>
            <a:r>
              <a:rPr lang="en-US" altLang="zh-CN" smtClean="0">
                <a:ea typeface="宋体" pitchFamily="2" charset="-122"/>
              </a:rPr>
              <a:t>Steps for Developing CCM Applications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title"/>
          </p:nvPr>
        </p:nvSpPr>
        <p:spPr>
          <a:noFill/>
        </p:spPr>
        <p:txBody>
          <a:bodyPr/>
          <a:lstStyle/>
          <a:p>
            <a:pPr eaLnBrk="1" hangingPunct="1"/>
            <a:r>
              <a:rPr lang="en-US" altLang="zh-CN" smtClean="0">
                <a:ea typeface="宋体" pitchFamily="2" charset="-122"/>
              </a:rPr>
              <a:t>Example 1: Hello World</a:t>
            </a:r>
          </a:p>
        </p:txBody>
      </p:sp>
      <p:sp>
        <p:nvSpPr>
          <p:cNvPr id="128003" name="Text Box 5"/>
          <p:cNvSpPr txBox="1">
            <a:spLocks noChangeArrowheads="1"/>
          </p:cNvSpPr>
          <p:nvPr/>
        </p:nvSpPr>
        <p:spPr bwMode="auto">
          <a:xfrm>
            <a:off x="169863" y="1095375"/>
            <a:ext cx="4356100" cy="3673475"/>
          </a:xfrm>
          <a:prstGeom prst="rect">
            <a:avLst/>
          </a:prstGeom>
          <a:noFill/>
          <a:ln w="9525">
            <a:solidFill>
              <a:schemeClr val="tx1"/>
            </a:solidFill>
            <a:miter lim="800000"/>
            <a:headEnd/>
            <a:tailEnd/>
          </a:ln>
        </p:spPr>
        <p:txBody>
          <a:bodyPr>
            <a:spAutoFit/>
          </a:bodyPr>
          <a:lstStyle/>
          <a:p>
            <a:pPr>
              <a:spcBef>
                <a:spcPct val="20000"/>
              </a:spcBef>
            </a:pPr>
            <a:r>
              <a:rPr lang="en-US" altLang="zh-CN" sz="1600" b="1" i="0">
                <a:latin typeface="Courier New" pitchFamily="49" charset="0"/>
                <a:ea typeface="宋体" pitchFamily="2" charset="-122"/>
              </a:rPr>
              <a:t>// hello.idl</a:t>
            </a:r>
          </a:p>
          <a:p>
            <a:pPr>
              <a:spcBef>
                <a:spcPct val="20000"/>
              </a:spcBef>
            </a:pPr>
            <a:r>
              <a:rPr lang="en-US" altLang="zh-CN" sz="1600" b="1" i="0">
                <a:latin typeface="Courier New" pitchFamily="49" charset="0"/>
                <a:ea typeface="宋体" pitchFamily="2" charset="-122"/>
              </a:rPr>
              <a:t>interface Hello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sayHello (in string name);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interface Goodbye {</a:t>
            </a:r>
          </a:p>
          <a:p>
            <a:pPr>
              <a:spcBef>
                <a:spcPct val="20000"/>
              </a:spcBef>
            </a:pPr>
            <a:r>
              <a:rPr lang="en-US" altLang="zh-CN" sz="1600" b="1" i="0">
                <a:latin typeface="Courier New" pitchFamily="49" charset="0"/>
                <a:ea typeface="宋体" pitchFamily="2" charset="-122"/>
              </a:rPr>
              <a:t>  void sayGoodbye (in string name);</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component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supports Hello {</a:t>
            </a:r>
          </a:p>
          <a:p>
            <a:pPr>
              <a:spcBef>
                <a:spcPct val="20000"/>
              </a:spcBef>
            </a:pPr>
            <a:r>
              <a:rPr lang="en-US" altLang="zh-CN" sz="1600" b="1" i="0">
                <a:latin typeface="Courier New" pitchFamily="49" charset="0"/>
                <a:ea typeface="宋体" pitchFamily="2" charset="-122"/>
              </a:rPr>
              <a:t>  provides Goodbye Farewell;</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home </a:t>
            </a:r>
            <a:r>
              <a:rPr lang="en-US" altLang="zh-CN" sz="1600" b="1" i="0">
                <a:solidFill>
                  <a:srgbClr val="FF3300"/>
                </a:solidFill>
                <a:latin typeface="Courier New" pitchFamily="49" charset="0"/>
                <a:ea typeface="宋体" pitchFamily="2" charset="-122"/>
              </a:rPr>
              <a:t>HelloHome</a:t>
            </a:r>
            <a:r>
              <a:rPr lang="en-US" altLang="zh-CN" sz="1600" b="1" i="0">
                <a:latin typeface="Courier New" pitchFamily="49" charset="0"/>
                <a:ea typeface="宋体" pitchFamily="2" charset="-122"/>
              </a:rPr>
              <a:t> manages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a:t>
            </a:r>
          </a:p>
        </p:txBody>
      </p:sp>
      <p:sp>
        <p:nvSpPr>
          <p:cNvPr id="128004" name="Text Box 6"/>
          <p:cNvSpPr txBox="1">
            <a:spLocks noChangeArrowheads="1"/>
          </p:cNvSpPr>
          <p:nvPr/>
        </p:nvSpPr>
        <p:spPr bwMode="auto">
          <a:xfrm>
            <a:off x="1295400" y="4967288"/>
            <a:ext cx="6654800" cy="707886"/>
          </a:xfrm>
          <a:prstGeom prst="rect">
            <a:avLst/>
          </a:prstGeom>
          <a:solidFill>
            <a:schemeClr val="bg1"/>
          </a:solidFill>
          <a:ln w="9525">
            <a:noFill/>
            <a:miter lim="800000"/>
            <a:headEnd/>
            <a:tailEnd/>
          </a:ln>
        </p:spPr>
        <p:txBody>
          <a:bodyPr>
            <a:spAutoFit/>
          </a:bodyPr>
          <a:lstStyle/>
          <a:p>
            <a:pPr marL="169863" indent="-169863">
              <a:spcBef>
                <a:spcPct val="30000"/>
              </a:spcBef>
              <a:buFontTx/>
              <a:buChar char="•"/>
            </a:pPr>
            <a:r>
              <a:rPr lang="en-US" altLang="zh-CN" sz="2000" i="0" dirty="0">
                <a:latin typeface="Arial Unicode MS" pitchFamily="34" charset="-128"/>
                <a:ea typeface="宋体" pitchFamily="2" charset="-122"/>
              </a:rPr>
              <a:t>IDL 3 &amp; CIDL definitions placed in </a:t>
            </a:r>
            <a:r>
              <a:rPr lang="en-US" altLang="zh-CN" sz="2000" b="1" i="0" dirty="0">
                <a:latin typeface="Courier New" pitchFamily="49" charset="0"/>
                <a:ea typeface="宋体" pitchFamily="2" charset="-122"/>
              </a:rPr>
              <a:t>hello.idl</a:t>
            </a:r>
            <a:r>
              <a:rPr lang="en-US" altLang="zh-CN" sz="2000" i="0" dirty="0">
                <a:latin typeface="Arial Unicode MS" pitchFamily="34" charset="-128"/>
                <a:ea typeface="宋体" pitchFamily="2" charset="-122"/>
              </a:rPr>
              <a:t> &amp; </a:t>
            </a:r>
            <a:r>
              <a:rPr lang="en-US" altLang="zh-CN" sz="2000" b="1" i="0" dirty="0">
                <a:latin typeface="Courier New" pitchFamily="49" charset="0"/>
                <a:ea typeface="宋体" pitchFamily="2" charset="-122"/>
              </a:rPr>
              <a:t>hello.cdl</a:t>
            </a:r>
            <a:r>
              <a:rPr lang="en-US" altLang="zh-CN" sz="2000" i="0" dirty="0">
                <a:latin typeface="Arial Unicode MS" pitchFamily="34" charset="-128"/>
                <a:ea typeface="宋体" pitchFamily="2" charset="-122"/>
              </a:rPr>
              <a:t>, </a:t>
            </a:r>
            <a:r>
              <a:rPr lang="en-US" altLang="zh-CN" sz="2000" i="0" dirty="0" smtClean="0">
                <a:latin typeface="Arial Unicode MS" pitchFamily="34" charset="-128"/>
                <a:ea typeface="宋体" pitchFamily="2" charset="-122"/>
              </a:rPr>
              <a:t>respectively</a:t>
            </a:r>
            <a:endParaRPr lang="en-US" altLang="zh-CN" sz="2000" i="0" dirty="0">
              <a:latin typeface="Arial Unicode MS" pitchFamily="34" charset="-128"/>
              <a:ea typeface="宋体" pitchFamily="2" charset="-122"/>
            </a:endParaRPr>
          </a:p>
        </p:txBody>
      </p:sp>
      <p:sp>
        <p:nvSpPr>
          <p:cNvPr id="128005" name="Text Box 7"/>
          <p:cNvSpPr txBox="1">
            <a:spLocks noChangeArrowheads="1"/>
          </p:cNvSpPr>
          <p:nvPr/>
        </p:nvSpPr>
        <p:spPr bwMode="auto">
          <a:xfrm>
            <a:off x="4864100" y="1239838"/>
            <a:ext cx="4027488" cy="302895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600" b="1" i="0">
                <a:latin typeface="Courier New" pitchFamily="49" charset="0"/>
                <a:ea typeface="宋体" pitchFamily="2" charset="-122"/>
              </a:rPr>
              <a:t>// hello.cdl</a:t>
            </a:r>
          </a:p>
          <a:p>
            <a:pPr eaLnBrk="0" hangingPunct="0">
              <a:spcBef>
                <a:spcPct val="10000"/>
              </a:spcBef>
            </a:pPr>
            <a:r>
              <a:rPr lang="en-US" altLang="zh-CN" sz="1600" b="1" i="0">
                <a:latin typeface="Courier New" pitchFamily="49" charset="0"/>
                <a:ea typeface="宋体" pitchFamily="2" charset="-122"/>
              </a:rPr>
              <a:t>#include “hello.idl”</a:t>
            </a:r>
          </a:p>
          <a:p>
            <a:pPr eaLnBrk="0" hangingPunct="0">
              <a:spcBef>
                <a:spcPct val="10000"/>
              </a:spcBef>
            </a:pPr>
            <a:r>
              <a:rPr lang="en-US" altLang="zh-CN" sz="1600" b="1" i="0">
                <a:latin typeface="Courier New" pitchFamily="49" charset="0"/>
                <a:ea typeface="宋体" pitchFamily="2" charset="-122"/>
              </a:rPr>
              <a:t>composition session </a:t>
            </a:r>
          </a:p>
          <a:p>
            <a:pPr eaLnBrk="0" hangingPunct="0">
              <a:spcBef>
                <a:spcPct val="10000"/>
              </a:spcBef>
            </a:pPr>
            <a:r>
              <a:rPr lang="en-US" altLang="zh-CN" sz="1600" b="1" i="0">
                <a:latin typeface="Courier New" pitchFamily="49" charset="0"/>
                <a:ea typeface="宋体" pitchFamily="2" charset="-122"/>
              </a:rPr>
              <a:t>             Hello_Example</a:t>
            </a:r>
          </a:p>
          <a:p>
            <a:pPr eaLnBrk="0" hangingPunct="0">
              <a:spcBef>
                <a:spcPct val="10000"/>
              </a:spcBef>
            </a:pPr>
            <a:r>
              <a:rPr lang="en-US" altLang="zh-CN" sz="1600" b="1" i="0">
                <a:latin typeface="Courier New" pitchFamily="49" charset="0"/>
                <a:ea typeface="宋体" pitchFamily="2" charset="-122"/>
              </a:rPr>
              <a:t>{</a:t>
            </a:r>
          </a:p>
          <a:p>
            <a:pPr eaLnBrk="0" hangingPunct="0">
              <a:spcBef>
                <a:spcPct val="10000"/>
              </a:spcBef>
            </a:pPr>
            <a:r>
              <a:rPr lang="en-US" altLang="zh-CN" sz="1600" b="1" i="0">
                <a:latin typeface="Courier New" pitchFamily="49" charset="0"/>
                <a:ea typeface="宋体" pitchFamily="2" charset="-122"/>
              </a:rPr>
              <a:t>  home executor HelloHome_Exec</a:t>
            </a:r>
          </a:p>
          <a:p>
            <a:pPr eaLnBrk="0" hangingPunct="0">
              <a:spcBef>
                <a:spcPct val="10000"/>
              </a:spcBef>
            </a:pPr>
            <a:r>
              <a:rPr lang="en-US" altLang="zh-CN" sz="1600" b="1" i="0">
                <a:latin typeface="Courier New" pitchFamily="49" charset="0"/>
                <a:ea typeface="宋体" pitchFamily="2" charset="-122"/>
              </a:rPr>
              <a:t>  { </a:t>
            </a:r>
          </a:p>
          <a:p>
            <a:pPr eaLnBrk="0" hangingPunct="0">
              <a:spcBef>
                <a:spcPct val="10000"/>
              </a:spcBef>
            </a:pPr>
            <a:r>
              <a:rPr lang="en-US" altLang="zh-CN" sz="1600" b="1" i="0">
                <a:latin typeface="Courier New" pitchFamily="49" charset="0"/>
                <a:ea typeface="宋体" pitchFamily="2" charset="-122"/>
              </a:rPr>
              <a:t>    implements HelloHome;</a:t>
            </a:r>
          </a:p>
          <a:p>
            <a:pPr eaLnBrk="0" hangingPunct="0">
              <a:spcBef>
                <a:spcPct val="10000"/>
              </a:spcBef>
            </a:pPr>
            <a:r>
              <a:rPr lang="en-US" altLang="zh-CN" sz="1600" b="1" i="0">
                <a:latin typeface="Courier New" pitchFamily="49" charset="0"/>
                <a:ea typeface="宋体" pitchFamily="2" charset="-122"/>
              </a:rPr>
              <a:t>    manages HelloWorld_Exec;</a:t>
            </a:r>
          </a:p>
          <a:p>
            <a:pPr eaLnBrk="0" hangingPunct="0">
              <a:spcBef>
                <a:spcPct val="10000"/>
              </a:spcBef>
            </a:pPr>
            <a:r>
              <a:rPr lang="en-US" altLang="zh-CN" sz="1600" b="1" i="0">
                <a:latin typeface="Courier New" pitchFamily="49" charset="0"/>
                <a:ea typeface="宋体" pitchFamily="2" charset="-122"/>
              </a:rPr>
              <a:t>  };</a:t>
            </a:r>
          </a:p>
          <a:p>
            <a:pPr eaLnBrk="0" hangingPunct="0">
              <a:spcBef>
                <a:spcPct val="10000"/>
              </a:spcBef>
            </a:pPr>
            <a:r>
              <a:rPr lang="en-US" altLang="zh-CN" sz="16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21088" y="1495425"/>
            <a:ext cx="3552825" cy="3081338"/>
            <a:chOff x="2281" y="942"/>
            <a:chExt cx="2238" cy="1941"/>
          </a:xfrm>
        </p:grpSpPr>
        <p:sp>
          <p:nvSpPr>
            <p:cNvPr id="82971" name="Rectangle 3"/>
            <p:cNvSpPr>
              <a:spLocks noChangeArrowheads="1"/>
            </p:cNvSpPr>
            <p:nvPr/>
          </p:nvSpPr>
          <p:spPr bwMode="auto">
            <a:xfrm>
              <a:off x="2930" y="958"/>
              <a:ext cx="435"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a:t>
              </a:r>
              <a:endParaRPr lang="en-US" altLang="zh-CN" sz="1000" b="1" i="0">
                <a:ea typeface="宋体" pitchFamily="2" charset="-122"/>
              </a:endParaRPr>
            </a:p>
          </p:txBody>
        </p:sp>
        <p:sp>
          <p:nvSpPr>
            <p:cNvPr id="82972" name="Rectangle 4"/>
            <p:cNvSpPr>
              <a:spLocks noChangeArrowheads="1"/>
            </p:cNvSpPr>
            <p:nvPr/>
          </p:nvSpPr>
          <p:spPr bwMode="auto">
            <a:xfrm>
              <a:off x="2866" y="1095"/>
              <a:ext cx="581"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Development &amp;</a:t>
              </a:r>
              <a:endParaRPr lang="en-US" altLang="zh-CN" sz="1000" b="1" i="0">
                <a:ea typeface="宋体" pitchFamily="2" charset="-122"/>
              </a:endParaRPr>
            </a:p>
          </p:txBody>
        </p:sp>
        <p:sp>
          <p:nvSpPr>
            <p:cNvPr id="82973" name="Rectangle 5"/>
            <p:cNvSpPr>
              <a:spLocks noChangeArrowheads="1"/>
            </p:cNvSpPr>
            <p:nvPr/>
          </p:nvSpPr>
          <p:spPr bwMode="auto">
            <a:xfrm>
              <a:off x="2921" y="1227"/>
              <a:ext cx="45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Deployment</a:t>
              </a:r>
              <a:endParaRPr lang="en-US" altLang="zh-CN" sz="1000" b="1" i="0">
                <a:ea typeface="宋体" pitchFamily="2" charset="-122"/>
              </a:endParaRPr>
            </a:p>
          </p:txBody>
        </p:sp>
        <p:sp>
          <p:nvSpPr>
            <p:cNvPr id="82974" name="Line 6"/>
            <p:cNvSpPr>
              <a:spLocks noChangeShapeType="1"/>
            </p:cNvSpPr>
            <p:nvPr/>
          </p:nvSpPr>
          <p:spPr bwMode="auto">
            <a:xfrm>
              <a:off x="2281" y="942"/>
              <a:ext cx="1" cy="1941"/>
            </a:xfrm>
            <a:prstGeom prst="line">
              <a:avLst/>
            </a:prstGeom>
            <a:noFill/>
            <a:ln w="12700" cap="rnd">
              <a:solidFill>
                <a:srgbClr val="000000"/>
              </a:solidFill>
              <a:round/>
              <a:headEnd/>
              <a:tailEnd/>
            </a:ln>
          </p:spPr>
          <p:txBody>
            <a:bodyPr/>
            <a:lstStyle/>
            <a:p>
              <a:endParaRPr lang="nl-NL"/>
            </a:p>
          </p:txBody>
        </p:sp>
        <p:sp>
          <p:nvSpPr>
            <p:cNvPr id="82975" name="Freeform 7"/>
            <p:cNvSpPr>
              <a:spLocks/>
            </p:cNvSpPr>
            <p:nvPr/>
          </p:nvSpPr>
          <p:spPr bwMode="auto">
            <a:xfrm>
              <a:off x="2477" y="1448"/>
              <a:ext cx="633" cy="359"/>
            </a:xfrm>
            <a:custGeom>
              <a:avLst/>
              <a:gdLst>
                <a:gd name="T0" fmla="*/ 0 w 633"/>
                <a:gd name="T1" fmla="*/ 359 h 359"/>
                <a:gd name="T2" fmla="*/ 633 w 633"/>
                <a:gd name="T3" fmla="*/ 359 h 359"/>
                <a:gd name="T4" fmla="*/ 633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FFFFFF"/>
            </a:solidFill>
            <a:ln w="9525">
              <a:noFill/>
              <a:round/>
              <a:headEnd/>
              <a:tailEnd/>
            </a:ln>
          </p:spPr>
          <p:txBody>
            <a:bodyPr/>
            <a:lstStyle/>
            <a:p>
              <a:endParaRPr lang="nl-NL"/>
            </a:p>
          </p:txBody>
        </p:sp>
        <p:sp>
          <p:nvSpPr>
            <p:cNvPr id="82976" name="Freeform 8"/>
            <p:cNvSpPr>
              <a:spLocks/>
            </p:cNvSpPr>
            <p:nvPr/>
          </p:nvSpPr>
          <p:spPr bwMode="auto">
            <a:xfrm>
              <a:off x="2477" y="1448"/>
              <a:ext cx="654" cy="359"/>
            </a:xfrm>
            <a:custGeom>
              <a:avLst/>
              <a:gdLst>
                <a:gd name="T0" fmla="*/ 0 w 633"/>
                <a:gd name="T1" fmla="*/ 359 h 359"/>
                <a:gd name="T2" fmla="*/ 1297 w 633"/>
                <a:gd name="T3" fmla="*/ 359 h 359"/>
                <a:gd name="T4" fmla="*/ 1297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77" name="Rectangle 9"/>
            <p:cNvSpPr>
              <a:spLocks noChangeArrowheads="1"/>
            </p:cNvSpPr>
            <p:nvPr/>
          </p:nvSpPr>
          <p:spPr bwMode="auto">
            <a:xfrm>
              <a:off x="2688" y="1560"/>
              <a:ext cx="24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Object</a:t>
              </a:r>
              <a:endParaRPr lang="en-US" altLang="zh-CN" sz="1000" b="1" i="0">
                <a:ea typeface="宋体" pitchFamily="2" charset="-122"/>
              </a:endParaRPr>
            </a:p>
          </p:txBody>
        </p:sp>
        <p:sp>
          <p:nvSpPr>
            <p:cNvPr id="82978" name="Rectangle 10"/>
            <p:cNvSpPr>
              <a:spLocks noChangeArrowheads="1"/>
            </p:cNvSpPr>
            <p:nvPr/>
          </p:nvSpPr>
          <p:spPr bwMode="auto">
            <a:xfrm>
              <a:off x="2490"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2979" name="Rectangle 11"/>
            <p:cNvSpPr>
              <a:spLocks noChangeArrowheads="1"/>
            </p:cNvSpPr>
            <p:nvPr/>
          </p:nvSpPr>
          <p:spPr bwMode="auto">
            <a:xfrm>
              <a:off x="3261" y="1896"/>
              <a:ext cx="542" cy="431"/>
            </a:xfrm>
            <a:prstGeom prst="rect">
              <a:avLst/>
            </a:prstGeom>
            <a:solidFill>
              <a:srgbClr val="FFFFFF"/>
            </a:solidFill>
            <a:ln w="9525">
              <a:noFill/>
              <a:miter lim="800000"/>
              <a:headEnd/>
              <a:tailEnd/>
            </a:ln>
          </p:spPr>
          <p:txBody>
            <a:bodyPr/>
            <a:lstStyle/>
            <a:p>
              <a:endParaRPr lang="nl-NL"/>
            </a:p>
          </p:txBody>
        </p:sp>
        <p:sp>
          <p:nvSpPr>
            <p:cNvPr id="82980" name="Freeform 12"/>
            <p:cNvSpPr>
              <a:spLocks noEditPoints="1"/>
            </p:cNvSpPr>
            <p:nvPr/>
          </p:nvSpPr>
          <p:spPr bwMode="auto">
            <a:xfrm>
              <a:off x="3261" y="1896"/>
              <a:ext cx="542" cy="431"/>
            </a:xfrm>
            <a:custGeom>
              <a:avLst/>
              <a:gdLst>
                <a:gd name="T0" fmla="*/ 0 w 542"/>
                <a:gd name="T1" fmla="*/ 431 h 431"/>
                <a:gd name="T2" fmla="*/ 542 w 542"/>
                <a:gd name="T3" fmla="*/ 431 h 431"/>
                <a:gd name="T4" fmla="*/ 542 w 542"/>
                <a:gd name="T5" fmla="*/ 0 h 431"/>
                <a:gd name="T6" fmla="*/ 0 w 542"/>
                <a:gd name="T7" fmla="*/ 0 h 431"/>
                <a:gd name="T8" fmla="*/ 0 w 542"/>
                <a:gd name="T9" fmla="*/ 431 h 431"/>
                <a:gd name="T10" fmla="*/ 60 w 542"/>
                <a:gd name="T11" fmla="*/ 431 h 431"/>
                <a:gd name="T12" fmla="*/ 60 w 542"/>
                <a:gd name="T13" fmla="*/ 0 h 431"/>
                <a:gd name="T14" fmla="*/ 482 w 542"/>
                <a:gd name="T15" fmla="*/ 431 h 431"/>
                <a:gd name="T16" fmla="*/ 482 w 542"/>
                <a:gd name="T17" fmla="*/ 0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2"/>
                <a:gd name="T28" fmla="*/ 0 h 431"/>
                <a:gd name="T29" fmla="*/ 542 w 542"/>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2" h="431">
                  <a:moveTo>
                    <a:pt x="0" y="431"/>
                  </a:moveTo>
                  <a:lnTo>
                    <a:pt x="542" y="431"/>
                  </a:lnTo>
                  <a:lnTo>
                    <a:pt x="542" y="0"/>
                  </a:lnTo>
                  <a:lnTo>
                    <a:pt x="0" y="0"/>
                  </a:lnTo>
                  <a:lnTo>
                    <a:pt x="0" y="431"/>
                  </a:lnTo>
                  <a:moveTo>
                    <a:pt x="60" y="431"/>
                  </a:moveTo>
                  <a:lnTo>
                    <a:pt x="60" y="0"/>
                  </a:lnTo>
                  <a:moveTo>
                    <a:pt x="482" y="431"/>
                  </a:moveTo>
                  <a:lnTo>
                    <a:pt x="482" y="0"/>
                  </a:lnTo>
                </a:path>
              </a:pathLst>
            </a:custGeom>
            <a:solidFill>
              <a:srgbClr val="FFCCCC"/>
            </a:solidFill>
            <a:ln w="3175" cap="rnd">
              <a:solidFill>
                <a:srgbClr val="000000"/>
              </a:solidFill>
              <a:round/>
              <a:headEnd/>
              <a:tailEnd/>
            </a:ln>
          </p:spPr>
          <p:txBody>
            <a:bodyPr/>
            <a:lstStyle/>
            <a:p>
              <a:endParaRPr lang="nl-NL"/>
            </a:p>
          </p:txBody>
        </p:sp>
        <p:sp>
          <p:nvSpPr>
            <p:cNvPr id="82981" name="Rectangle 13"/>
            <p:cNvSpPr>
              <a:spLocks noChangeArrowheads="1"/>
            </p:cNvSpPr>
            <p:nvPr/>
          </p:nvSpPr>
          <p:spPr bwMode="auto">
            <a:xfrm>
              <a:off x="3341" y="2001"/>
              <a:ext cx="37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Language</a:t>
              </a:r>
              <a:endParaRPr lang="en-US" altLang="zh-CN" sz="1000" b="1" i="0">
                <a:ea typeface="宋体" pitchFamily="2" charset="-122"/>
              </a:endParaRPr>
            </a:p>
          </p:txBody>
        </p:sp>
        <p:sp>
          <p:nvSpPr>
            <p:cNvPr id="82982" name="Rectangle 14"/>
            <p:cNvSpPr>
              <a:spLocks noChangeArrowheads="1"/>
            </p:cNvSpPr>
            <p:nvPr/>
          </p:nvSpPr>
          <p:spPr bwMode="auto">
            <a:xfrm>
              <a:off x="3426" y="2115"/>
              <a:ext cx="2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Tools</a:t>
              </a:r>
              <a:endParaRPr lang="en-US" altLang="zh-CN" sz="1000" b="1" i="0">
                <a:ea typeface="宋体" pitchFamily="2" charset="-122"/>
              </a:endParaRPr>
            </a:p>
          </p:txBody>
        </p:sp>
        <p:sp>
          <p:nvSpPr>
            <p:cNvPr id="82983" name="Freeform 15"/>
            <p:cNvSpPr>
              <a:spLocks/>
            </p:cNvSpPr>
            <p:nvPr/>
          </p:nvSpPr>
          <p:spPr bwMode="auto">
            <a:xfrm>
              <a:off x="2794" y="1807"/>
              <a:ext cx="435" cy="305"/>
            </a:xfrm>
            <a:custGeom>
              <a:avLst/>
              <a:gdLst>
                <a:gd name="T0" fmla="*/ 0 w 435"/>
                <a:gd name="T1" fmla="*/ 0 h 305"/>
                <a:gd name="T2" fmla="*/ 0 w 435"/>
                <a:gd name="T3" fmla="*/ 305 h 305"/>
                <a:gd name="T4" fmla="*/ 435 w 435"/>
                <a:gd name="T5" fmla="*/ 305 h 305"/>
                <a:gd name="T6" fmla="*/ 0 60000 65536"/>
                <a:gd name="T7" fmla="*/ 0 60000 65536"/>
                <a:gd name="T8" fmla="*/ 0 60000 65536"/>
                <a:gd name="T9" fmla="*/ 0 w 435"/>
                <a:gd name="T10" fmla="*/ 0 h 305"/>
                <a:gd name="T11" fmla="*/ 435 w 435"/>
                <a:gd name="T12" fmla="*/ 305 h 305"/>
              </a:gdLst>
              <a:ahLst/>
              <a:cxnLst>
                <a:cxn ang="T6">
                  <a:pos x="T0" y="T1"/>
                </a:cxn>
                <a:cxn ang="T7">
                  <a:pos x="T2" y="T3"/>
                </a:cxn>
                <a:cxn ang="T8">
                  <a:pos x="T4" y="T5"/>
                </a:cxn>
              </a:cxnLst>
              <a:rect l="T9" t="T10" r="T11" b="T12"/>
              <a:pathLst>
                <a:path w="435" h="305">
                  <a:moveTo>
                    <a:pt x="0" y="0"/>
                  </a:moveTo>
                  <a:lnTo>
                    <a:pt x="0" y="305"/>
                  </a:lnTo>
                  <a:lnTo>
                    <a:pt x="435" y="305"/>
                  </a:lnTo>
                </a:path>
              </a:pathLst>
            </a:custGeom>
            <a:noFill/>
            <a:ln w="3175" cap="rnd">
              <a:solidFill>
                <a:srgbClr val="000000"/>
              </a:solidFill>
              <a:round/>
              <a:headEnd/>
              <a:tailEnd/>
            </a:ln>
          </p:spPr>
          <p:txBody>
            <a:bodyPr/>
            <a:lstStyle/>
            <a:p>
              <a:endParaRPr lang="nl-NL"/>
            </a:p>
          </p:txBody>
        </p:sp>
        <p:sp>
          <p:nvSpPr>
            <p:cNvPr id="82984" name="Freeform 16"/>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5" name="Freeform 17"/>
            <p:cNvSpPr>
              <a:spLocks/>
            </p:cNvSpPr>
            <p:nvPr/>
          </p:nvSpPr>
          <p:spPr bwMode="auto">
            <a:xfrm>
              <a:off x="2553" y="2112"/>
              <a:ext cx="676" cy="197"/>
            </a:xfrm>
            <a:custGeom>
              <a:avLst/>
              <a:gdLst>
                <a:gd name="T0" fmla="*/ 0 w 676"/>
                <a:gd name="T1" fmla="*/ 197 h 197"/>
                <a:gd name="T2" fmla="*/ 241 w 676"/>
                <a:gd name="T3" fmla="*/ 197 h 197"/>
                <a:gd name="T4" fmla="*/ 241 w 676"/>
                <a:gd name="T5" fmla="*/ 0 h 197"/>
                <a:gd name="T6" fmla="*/ 676 w 676"/>
                <a:gd name="T7" fmla="*/ 0 h 197"/>
                <a:gd name="T8" fmla="*/ 0 60000 65536"/>
                <a:gd name="T9" fmla="*/ 0 60000 65536"/>
                <a:gd name="T10" fmla="*/ 0 60000 65536"/>
                <a:gd name="T11" fmla="*/ 0 60000 65536"/>
                <a:gd name="T12" fmla="*/ 0 w 676"/>
                <a:gd name="T13" fmla="*/ 0 h 197"/>
                <a:gd name="T14" fmla="*/ 676 w 676"/>
                <a:gd name="T15" fmla="*/ 197 h 197"/>
              </a:gdLst>
              <a:ahLst/>
              <a:cxnLst>
                <a:cxn ang="T8">
                  <a:pos x="T0" y="T1"/>
                </a:cxn>
                <a:cxn ang="T9">
                  <a:pos x="T2" y="T3"/>
                </a:cxn>
                <a:cxn ang="T10">
                  <a:pos x="T4" y="T5"/>
                </a:cxn>
                <a:cxn ang="T11">
                  <a:pos x="T6" y="T7"/>
                </a:cxn>
              </a:cxnLst>
              <a:rect l="T12" t="T13" r="T14" b="T15"/>
              <a:pathLst>
                <a:path w="676" h="197">
                  <a:moveTo>
                    <a:pt x="0" y="197"/>
                  </a:moveTo>
                  <a:lnTo>
                    <a:pt x="241" y="197"/>
                  </a:lnTo>
                  <a:lnTo>
                    <a:pt x="241" y="0"/>
                  </a:lnTo>
                  <a:lnTo>
                    <a:pt x="676" y="0"/>
                  </a:lnTo>
                </a:path>
              </a:pathLst>
            </a:custGeom>
            <a:noFill/>
            <a:ln w="3175" cap="rnd">
              <a:solidFill>
                <a:srgbClr val="000000"/>
              </a:solidFill>
              <a:round/>
              <a:headEnd/>
              <a:tailEnd/>
            </a:ln>
          </p:spPr>
          <p:txBody>
            <a:bodyPr/>
            <a:lstStyle/>
            <a:p>
              <a:endParaRPr lang="nl-NL"/>
            </a:p>
          </p:txBody>
        </p:sp>
        <p:sp>
          <p:nvSpPr>
            <p:cNvPr id="82986" name="Freeform 18"/>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7" name="Freeform 19"/>
            <p:cNvSpPr>
              <a:spLocks/>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60000 65536"/>
                <a:gd name="T13" fmla="*/ 0 60000 65536"/>
                <a:gd name="T14" fmla="*/ 0 60000 65536"/>
                <a:gd name="T15" fmla="*/ 0 60000 65536"/>
                <a:gd name="T16" fmla="*/ 0 60000 65536"/>
                <a:gd name="T17" fmla="*/ 0 60000 65536"/>
                <a:gd name="T18" fmla="*/ 0 w 1777"/>
                <a:gd name="T19" fmla="*/ 0 h 1153"/>
                <a:gd name="T20" fmla="*/ 1777 w 1777"/>
                <a:gd name="T21" fmla="*/ 1153 h 1153"/>
              </a:gdLst>
              <a:ahLst/>
              <a:cxnLst>
                <a:cxn ang="T12">
                  <a:pos x="T0" y="T1"/>
                </a:cxn>
                <a:cxn ang="T13">
                  <a:pos x="T2" y="T3"/>
                </a:cxn>
                <a:cxn ang="T14">
                  <a:pos x="T4" y="T5"/>
                </a:cxn>
                <a:cxn ang="T15">
                  <a:pos x="T6" y="T7"/>
                </a:cxn>
                <a:cxn ang="T16">
                  <a:pos x="T8" y="T9"/>
                </a:cxn>
                <a:cxn ang="T17">
                  <a:pos x="T10" y="T11"/>
                </a:cxn>
              </a:cxnLst>
              <a:rect l="T18" t="T19" r="T20" b="T21"/>
              <a:pathLst>
                <a:path w="1777" h="1153">
                  <a:moveTo>
                    <a:pt x="192" y="0"/>
                  </a:moveTo>
                  <a:lnTo>
                    <a:pt x="1585" y="0"/>
                  </a:lnTo>
                  <a:cubicBezTo>
                    <a:pt x="1777" y="360"/>
                    <a:pt x="1777" y="793"/>
                    <a:pt x="1585" y="1153"/>
                  </a:cubicBezTo>
                  <a:lnTo>
                    <a:pt x="192" y="1153"/>
                  </a:lnTo>
                  <a:cubicBezTo>
                    <a:pt x="0" y="793"/>
                    <a:pt x="0" y="360"/>
                    <a:pt x="192" y="0"/>
                  </a:cubicBezTo>
                  <a:close/>
                </a:path>
              </a:pathLst>
            </a:custGeom>
            <a:solidFill>
              <a:srgbClr val="FFFFFF"/>
            </a:solidFill>
            <a:ln w="0">
              <a:solidFill>
                <a:srgbClr val="000000"/>
              </a:solidFill>
              <a:round/>
              <a:headEnd/>
              <a:tailEnd/>
            </a:ln>
          </p:spPr>
          <p:txBody>
            <a:bodyPr/>
            <a:lstStyle/>
            <a:p>
              <a:endParaRPr lang="nl-NL"/>
            </a:p>
          </p:txBody>
        </p:sp>
        <p:sp>
          <p:nvSpPr>
            <p:cNvPr id="82988" name="Freeform 20"/>
            <p:cNvSpPr>
              <a:spLocks noEditPoints="1"/>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w 1777"/>
                <a:gd name="T13" fmla="*/ 0 h 1153"/>
                <a:gd name="T14" fmla="*/ 0 w 1777"/>
                <a:gd name="T15" fmla="*/ 0 h 1153"/>
                <a:gd name="T16" fmla="*/ 0 60000 65536"/>
                <a:gd name="T17" fmla="*/ 0 60000 65536"/>
                <a:gd name="T18" fmla="*/ 0 60000 65536"/>
                <a:gd name="T19" fmla="*/ 0 60000 65536"/>
                <a:gd name="T20" fmla="*/ 0 60000 65536"/>
                <a:gd name="T21" fmla="*/ 0 60000 65536"/>
                <a:gd name="T22" fmla="*/ 0 60000 65536"/>
                <a:gd name="T23" fmla="*/ 0 60000 65536"/>
                <a:gd name="T24" fmla="*/ 0 w 1777"/>
                <a:gd name="T25" fmla="*/ 0 h 1153"/>
                <a:gd name="T26" fmla="*/ 1777 w 1777"/>
                <a:gd name="T27" fmla="*/ 1153 h 1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7" h="1153">
                  <a:moveTo>
                    <a:pt x="192" y="0"/>
                  </a:moveTo>
                  <a:lnTo>
                    <a:pt x="1585" y="0"/>
                  </a:lnTo>
                  <a:cubicBezTo>
                    <a:pt x="1777" y="360"/>
                    <a:pt x="1777" y="793"/>
                    <a:pt x="1585" y="1153"/>
                  </a:cubicBezTo>
                  <a:lnTo>
                    <a:pt x="192" y="1153"/>
                  </a:lnTo>
                  <a:cubicBezTo>
                    <a:pt x="0" y="793"/>
                    <a:pt x="0" y="360"/>
                    <a:pt x="192" y="0"/>
                  </a:cubicBezTo>
                  <a:moveTo>
                    <a:pt x="1585" y="0"/>
                  </a:moveTo>
                  <a:cubicBezTo>
                    <a:pt x="1393" y="360"/>
                    <a:pt x="1393" y="793"/>
                    <a:pt x="1585" y="1153"/>
                  </a:cubicBezTo>
                </a:path>
              </a:pathLst>
            </a:custGeom>
            <a:solidFill>
              <a:srgbClr val="EAEAEA"/>
            </a:solidFill>
            <a:ln w="3175" cap="rnd">
              <a:solidFill>
                <a:srgbClr val="000000"/>
              </a:solidFill>
              <a:round/>
              <a:headEnd/>
              <a:tailEnd/>
            </a:ln>
          </p:spPr>
          <p:txBody>
            <a:bodyPr/>
            <a:lstStyle/>
            <a:p>
              <a:endParaRPr lang="nl-NL"/>
            </a:p>
          </p:txBody>
        </p:sp>
        <p:sp>
          <p:nvSpPr>
            <p:cNvPr id="82989" name="Rectangle 21"/>
            <p:cNvSpPr>
              <a:spLocks noChangeArrowheads="1"/>
            </p:cNvSpPr>
            <p:nvPr/>
          </p:nvSpPr>
          <p:spPr bwMode="auto">
            <a:xfrm>
              <a:off x="3344" y="2574"/>
              <a:ext cx="33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Libraries</a:t>
              </a:r>
              <a:endParaRPr lang="en-US" altLang="zh-CN" sz="1000" b="1" i="0">
                <a:ea typeface="宋体" pitchFamily="2" charset="-122"/>
              </a:endParaRPr>
            </a:p>
          </p:txBody>
        </p:sp>
        <p:sp>
          <p:nvSpPr>
            <p:cNvPr id="82990" name="Line 22"/>
            <p:cNvSpPr>
              <a:spLocks noChangeShapeType="1"/>
            </p:cNvSpPr>
            <p:nvPr/>
          </p:nvSpPr>
          <p:spPr bwMode="auto">
            <a:xfrm>
              <a:off x="3532" y="2327"/>
              <a:ext cx="1" cy="51"/>
            </a:xfrm>
            <a:prstGeom prst="line">
              <a:avLst/>
            </a:prstGeom>
            <a:noFill/>
            <a:ln w="3175" cap="rnd">
              <a:solidFill>
                <a:srgbClr val="000000"/>
              </a:solidFill>
              <a:round/>
              <a:headEnd/>
              <a:tailEnd/>
            </a:ln>
          </p:spPr>
          <p:txBody>
            <a:bodyPr/>
            <a:lstStyle/>
            <a:p>
              <a:endParaRPr lang="nl-NL"/>
            </a:p>
          </p:txBody>
        </p:sp>
        <p:sp>
          <p:nvSpPr>
            <p:cNvPr id="82991" name="Freeform 23"/>
            <p:cNvSpPr>
              <a:spLocks/>
            </p:cNvSpPr>
            <p:nvPr/>
          </p:nvSpPr>
          <p:spPr bwMode="auto">
            <a:xfrm>
              <a:off x="3513" y="237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2992" name="Freeform 24"/>
            <p:cNvSpPr>
              <a:spLocks/>
            </p:cNvSpPr>
            <p:nvPr/>
          </p:nvSpPr>
          <p:spPr bwMode="auto">
            <a:xfrm>
              <a:off x="3140" y="2237"/>
              <a:ext cx="151" cy="394"/>
            </a:xfrm>
            <a:custGeom>
              <a:avLst/>
              <a:gdLst>
                <a:gd name="T0" fmla="*/ 151 w 151"/>
                <a:gd name="T1" fmla="*/ 394 h 394"/>
                <a:gd name="T2" fmla="*/ 0 w 151"/>
                <a:gd name="T3" fmla="*/ 394 h 394"/>
                <a:gd name="T4" fmla="*/ 0 w 151"/>
                <a:gd name="T5" fmla="*/ 0 h 394"/>
                <a:gd name="T6" fmla="*/ 89 w 151"/>
                <a:gd name="T7" fmla="*/ 0 h 394"/>
                <a:gd name="T8" fmla="*/ 0 60000 65536"/>
                <a:gd name="T9" fmla="*/ 0 60000 65536"/>
                <a:gd name="T10" fmla="*/ 0 60000 65536"/>
                <a:gd name="T11" fmla="*/ 0 60000 65536"/>
                <a:gd name="T12" fmla="*/ 0 w 151"/>
                <a:gd name="T13" fmla="*/ 0 h 394"/>
                <a:gd name="T14" fmla="*/ 151 w 151"/>
                <a:gd name="T15" fmla="*/ 394 h 394"/>
              </a:gdLst>
              <a:ahLst/>
              <a:cxnLst>
                <a:cxn ang="T8">
                  <a:pos x="T0" y="T1"/>
                </a:cxn>
                <a:cxn ang="T9">
                  <a:pos x="T2" y="T3"/>
                </a:cxn>
                <a:cxn ang="T10">
                  <a:pos x="T4" y="T5"/>
                </a:cxn>
                <a:cxn ang="T11">
                  <a:pos x="T6" y="T7"/>
                </a:cxn>
              </a:cxnLst>
              <a:rect l="T12" t="T13" r="T14" b="T15"/>
              <a:pathLst>
                <a:path w="151" h="394">
                  <a:moveTo>
                    <a:pt x="151" y="394"/>
                  </a:moveTo>
                  <a:lnTo>
                    <a:pt x="0" y="394"/>
                  </a:lnTo>
                  <a:lnTo>
                    <a:pt x="0" y="0"/>
                  </a:lnTo>
                  <a:lnTo>
                    <a:pt x="89" y="0"/>
                  </a:lnTo>
                </a:path>
              </a:pathLst>
            </a:custGeom>
            <a:noFill/>
            <a:ln w="3175" cap="rnd">
              <a:solidFill>
                <a:srgbClr val="000000"/>
              </a:solidFill>
              <a:round/>
              <a:headEnd/>
              <a:tailEnd/>
            </a:ln>
          </p:spPr>
          <p:txBody>
            <a:bodyPr/>
            <a:lstStyle/>
            <a:p>
              <a:endParaRPr lang="nl-NL"/>
            </a:p>
          </p:txBody>
        </p:sp>
        <p:sp>
          <p:nvSpPr>
            <p:cNvPr id="82993" name="Freeform 25"/>
            <p:cNvSpPr>
              <a:spLocks/>
            </p:cNvSpPr>
            <p:nvPr/>
          </p:nvSpPr>
          <p:spPr bwMode="auto">
            <a:xfrm>
              <a:off x="3224" y="2215"/>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4" name="Line 26"/>
            <p:cNvSpPr>
              <a:spLocks noChangeShapeType="1"/>
            </p:cNvSpPr>
            <p:nvPr/>
          </p:nvSpPr>
          <p:spPr bwMode="auto">
            <a:xfrm>
              <a:off x="3803" y="2112"/>
              <a:ext cx="66" cy="1"/>
            </a:xfrm>
            <a:prstGeom prst="line">
              <a:avLst/>
            </a:prstGeom>
            <a:noFill/>
            <a:ln w="3175" cap="rnd">
              <a:solidFill>
                <a:srgbClr val="000000"/>
              </a:solidFill>
              <a:round/>
              <a:headEnd/>
              <a:tailEnd/>
            </a:ln>
          </p:spPr>
          <p:txBody>
            <a:bodyPr/>
            <a:lstStyle/>
            <a:p>
              <a:endParaRPr lang="nl-NL"/>
            </a:p>
          </p:txBody>
        </p:sp>
        <p:sp>
          <p:nvSpPr>
            <p:cNvPr id="82995" name="Freeform 27"/>
            <p:cNvSpPr>
              <a:spLocks/>
            </p:cNvSpPr>
            <p:nvPr/>
          </p:nvSpPr>
          <p:spPr bwMode="auto">
            <a:xfrm>
              <a:off x="386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6" name="Freeform 28"/>
            <p:cNvSpPr>
              <a:spLocks/>
            </p:cNvSpPr>
            <p:nvPr/>
          </p:nvSpPr>
          <p:spPr bwMode="auto">
            <a:xfrm>
              <a:off x="3216" y="1448"/>
              <a:ext cx="632" cy="359"/>
            </a:xfrm>
            <a:custGeom>
              <a:avLst/>
              <a:gdLst>
                <a:gd name="T0" fmla="*/ 0 w 632"/>
                <a:gd name="T1" fmla="*/ 359 h 359"/>
                <a:gd name="T2" fmla="*/ 632 w 632"/>
                <a:gd name="T3" fmla="*/ 359 h 359"/>
                <a:gd name="T4" fmla="*/ 632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FFFFFF"/>
            </a:solidFill>
            <a:ln w="9525">
              <a:noFill/>
              <a:round/>
              <a:headEnd/>
              <a:tailEnd/>
            </a:ln>
          </p:spPr>
          <p:txBody>
            <a:bodyPr/>
            <a:lstStyle/>
            <a:p>
              <a:endParaRPr lang="nl-NL"/>
            </a:p>
          </p:txBody>
        </p:sp>
        <p:sp>
          <p:nvSpPr>
            <p:cNvPr id="82997" name="Freeform 29"/>
            <p:cNvSpPr>
              <a:spLocks/>
            </p:cNvSpPr>
            <p:nvPr/>
          </p:nvSpPr>
          <p:spPr bwMode="auto">
            <a:xfrm>
              <a:off x="3216" y="1448"/>
              <a:ext cx="675" cy="359"/>
            </a:xfrm>
            <a:custGeom>
              <a:avLst/>
              <a:gdLst>
                <a:gd name="T0" fmla="*/ 0 w 632"/>
                <a:gd name="T1" fmla="*/ 359 h 359"/>
                <a:gd name="T2" fmla="*/ 2689 w 632"/>
                <a:gd name="T3" fmla="*/ 359 h 359"/>
                <a:gd name="T4" fmla="*/ 2689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98" name="Rectangle 30"/>
            <p:cNvSpPr>
              <a:spLocks noChangeArrowheads="1"/>
            </p:cNvSpPr>
            <p:nvPr/>
          </p:nvSpPr>
          <p:spPr bwMode="auto">
            <a:xfrm>
              <a:off x="3402" y="1560"/>
              <a:ext cx="29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zh-CN" altLang="en-US" sz="1000" b="1" i="0">
                  <a:solidFill>
                    <a:srgbClr val="000000"/>
                  </a:solidFill>
                  <a:ea typeface="宋体" pitchFamily="2" charset="-122"/>
                </a:rPr>
                <a:t>“</a:t>
              </a:r>
              <a:r>
                <a:rPr lang="en-US" altLang="zh-CN" sz="1000" b="1" i="0">
                  <a:solidFill>
                    <a:srgbClr val="000000"/>
                  </a:solidFill>
                  <a:ea typeface="宋体" pitchFamily="2" charset="-122"/>
                </a:rPr>
                <a:t>Other”</a:t>
              </a:r>
              <a:endParaRPr lang="en-US" altLang="zh-CN" sz="1000" b="1" i="0">
                <a:ea typeface="宋体" pitchFamily="2" charset="-122"/>
              </a:endParaRPr>
            </a:p>
          </p:txBody>
        </p:sp>
        <p:sp>
          <p:nvSpPr>
            <p:cNvPr id="82999" name="Rectangle 31"/>
            <p:cNvSpPr>
              <a:spLocks noChangeArrowheads="1"/>
            </p:cNvSpPr>
            <p:nvPr/>
          </p:nvSpPr>
          <p:spPr bwMode="auto">
            <a:xfrm>
              <a:off x="3228"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3000" name="Line 32"/>
            <p:cNvSpPr>
              <a:spLocks noChangeShapeType="1"/>
            </p:cNvSpPr>
            <p:nvPr/>
          </p:nvSpPr>
          <p:spPr bwMode="auto">
            <a:xfrm>
              <a:off x="3532" y="1807"/>
              <a:ext cx="1" cy="51"/>
            </a:xfrm>
            <a:prstGeom prst="line">
              <a:avLst/>
            </a:prstGeom>
            <a:noFill/>
            <a:ln w="3175" cap="rnd">
              <a:solidFill>
                <a:srgbClr val="000000"/>
              </a:solidFill>
              <a:round/>
              <a:headEnd/>
              <a:tailEnd/>
            </a:ln>
          </p:spPr>
          <p:txBody>
            <a:bodyPr/>
            <a:lstStyle/>
            <a:p>
              <a:endParaRPr lang="nl-NL"/>
            </a:p>
          </p:txBody>
        </p:sp>
        <p:sp>
          <p:nvSpPr>
            <p:cNvPr id="83001" name="Freeform 33"/>
            <p:cNvSpPr>
              <a:spLocks/>
            </p:cNvSpPr>
            <p:nvPr/>
          </p:nvSpPr>
          <p:spPr bwMode="auto">
            <a:xfrm>
              <a:off x="3513" y="1852"/>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3002" name="Rectangle 34"/>
            <p:cNvSpPr>
              <a:spLocks noChangeArrowheads="1"/>
            </p:cNvSpPr>
            <p:nvPr/>
          </p:nvSpPr>
          <p:spPr bwMode="auto">
            <a:xfrm>
              <a:off x="3901" y="1896"/>
              <a:ext cx="618" cy="431"/>
            </a:xfrm>
            <a:prstGeom prst="rect">
              <a:avLst/>
            </a:prstGeom>
            <a:solidFill>
              <a:srgbClr val="FFCCCC"/>
            </a:solidFill>
            <a:ln w="9525">
              <a:noFill/>
              <a:miter lim="800000"/>
              <a:headEnd/>
              <a:tailEnd/>
            </a:ln>
          </p:spPr>
          <p:txBody>
            <a:bodyPr/>
            <a:lstStyle/>
            <a:p>
              <a:endParaRPr lang="nl-NL"/>
            </a:p>
          </p:txBody>
        </p:sp>
        <p:sp>
          <p:nvSpPr>
            <p:cNvPr id="83003" name="Freeform 35"/>
            <p:cNvSpPr>
              <a:spLocks noEditPoints="1"/>
            </p:cNvSpPr>
            <p:nvPr/>
          </p:nvSpPr>
          <p:spPr bwMode="auto">
            <a:xfrm>
              <a:off x="3901" y="1896"/>
              <a:ext cx="618" cy="431"/>
            </a:xfrm>
            <a:custGeom>
              <a:avLst/>
              <a:gdLst>
                <a:gd name="T0" fmla="*/ 0 w 618"/>
                <a:gd name="T1" fmla="*/ 431 h 431"/>
                <a:gd name="T2" fmla="*/ 618 w 618"/>
                <a:gd name="T3" fmla="*/ 431 h 431"/>
                <a:gd name="T4" fmla="*/ 618 w 618"/>
                <a:gd name="T5" fmla="*/ 0 h 431"/>
                <a:gd name="T6" fmla="*/ 0 w 618"/>
                <a:gd name="T7" fmla="*/ 0 h 431"/>
                <a:gd name="T8" fmla="*/ 0 w 618"/>
                <a:gd name="T9" fmla="*/ 431 h 431"/>
                <a:gd name="T10" fmla="*/ 60 w 618"/>
                <a:gd name="T11" fmla="*/ 431 h 431"/>
                <a:gd name="T12" fmla="*/ 60 w 618"/>
                <a:gd name="T13" fmla="*/ 0 h 431"/>
                <a:gd name="T14" fmla="*/ 0 w 618"/>
                <a:gd name="T15" fmla="*/ 72 h 431"/>
                <a:gd name="T16" fmla="*/ 618 w 618"/>
                <a:gd name="T17" fmla="*/ 72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8"/>
                <a:gd name="T28" fmla="*/ 0 h 431"/>
                <a:gd name="T29" fmla="*/ 618 w 618"/>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8" h="431">
                  <a:moveTo>
                    <a:pt x="0" y="431"/>
                  </a:moveTo>
                  <a:lnTo>
                    <a:pt x="618" y="431"/>
                  </a:lnTo>
                  <a:lnTo>
                    <a:pt x="618" y="0"/>
                  </a:lnTo>
                  <a:lnTo>
                    <a:pt x="0" y="0"/>
                  </a:lnTo>
                  <a:lnTo>
                    <a:pt x="0" y="431"/>
                  </a:lnTo>
                  <a:moveTo>
                    <a:pt x="60" y="431"/>
                  </a:moveTo>
                  <a:lnTo>
                    <a:pt x="60" y="0"/>
                  </a:lnTo>
                  <a:moveTo>
                    <a:pt x="0" y="72"/>
                  </a:moveTo>
                  <a:lnTo>
                    <a:pt x="618" y="72"/>
                  </a:lnTo>
                </a:path>
              </a:pathLst>
            </a:custGeom>
            <a:noFill/>
            <a:ln w="3175" cap="rnd">
              <a:solidFill>
                <a:srgbClr val="000000"/>
              </a:solidFill>
              <a:round/>
              <a:headEnd/>
              <a:tailEnd/>
            </a:ln>
          </p:spPr>
          <p:txBody>
            <a:bodyPr/>
            <a:lstStyle/>
            <a:p>
              <a:endParaRPr lang="nl-NL"/>
            </a:p>
          </p:txBody>
        </p:sp>
        <p:sp>
          <p:nvSpPr>
            <p:cNvPr id="83004" name="Rectangle 36"/>
            <p:cNvSpPr>
              <a:spLocks noChangeArrowheads="1"/>
            </p:cNvSpPr>
            <p:nvPr/>
          </p:nvSpPr>
          <p:spPr bwMode="auto">
            <a:xfrm>
              <a:off x="4000" y="2073"/>
              <a:ext cx="47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Applications</a:t>
              </a:r>
              <a:endParaRPr lang="en-US" altLang="zh-CN" sz="1000" b="1" i="0">
                <a:ea typeface="宋体" pitchFamily="2" charset="-122"/>
              </a:endParaRPr>
            </a:p>
          </p:txBody>
        </p:sp>
      </p:grpSp>
      <p:sp>
        <p:nvSpPr>
          <p:cNvPr id="82947" name="Rectangle 37"/>
          <p:cNvSpPr>
            <a:spLocks noGrp="1" noChangeArrowheads="1"/>
          </p:cNvSpPr>
          <p:nvPr>
            <p:ph type="title"/>
          </p:nvPr>
        </p:nvSpPr>
        <p:spPr>
          <a:xfrm>
            <a:off x="-61913" y="366713"/>
            <a:ext cx="9253538" cy="762000"/>
          </a:xfrm>
        </p:spPr>
        <p:txBody>
          <a:bodyPr/>
          <a:lstStyle/>
          <a:p>
            <a:pPr eaLnBrk="1" hangingPunct="1"/>
            <a:r>
              <a:rPr lang="en-US" altLang="zh-CN" sz="3000" smtClean="0">
                <a:ea typeface="宋体" pitchFamily="2" charset="-122"/>
              </a:rPr>
              <a:t>Drawbacks of DOC-based CORBA 2.x Middleware</a:t>
            </a:r>
          </a:p>
        </p:txBody>
      </p:sp>
      <p:sp>
        <p:nvSpPr>
          <p:cNvPr id="1525798" name="Rectangle 38"/>
          <p:cNvSpPr>
            <a:spLocks noGrp="1" noChangeArrowheads="1"/>
          </p:cNvSpPr>
          <p:nvPr>
            <p:ph type="body" sz="half" idx="1"/>
          </p:nvPr>
        </p:nvSpPr>
        <p:spPr>
          <a:xfrm>
            <a:off x="3640138" y="4576763"/>
            <a:ext cx="5503862" cy="1436687"/>
          </a:xfrm>
        </p:spPr>
        <p:txBody>
          <a:bodyPr/>
          <a:lstStyle/>
          <a:p>
            <a:pPr marL="169863" indent="-169863" eaLnBrk="1" hangingPunct="1">
              <a:spcBef>
                <a:spcPct val="30000"/>
              </a:spcBef>
            </a:pPr>
            <a:r>
              <a:rPr lang="en-US" altLang="zh-CN" sz="2000" smtClean="0">
                <a:ea typeface="宋体" pitchFamily="2" charset="-122"/>
              </a:rPr>
              <a:t>CORBA 2.x doesn’t specify how configuration &amp; deployment of objects should be done to create complete applications</a:t>
            </a:r>
          </a:p>
          <a:p>
            <a:pPr marL="511175" lvl="1" indent="-169863" eaLnBrk="1" hangingPunct="1">
              <a:spcBef>
                <a:spcPct val="30000"/>
              </a:spcBef>
            </a:pPr>
            <a:r>
              <a:rPr lang="en-US" altLang="zh-CN" sz="2000" smtClean="0">
                <a:ea typeface="宋体" pitchFamily="2" charset="-122"/>
              </a:rPr>
              <a:t>Proprietary infrastructure &amp; scripts are written by developers to enable this</a:t>
            </a:r>
          </a:p>
          <a:p>
            <a:pPr marL="169863" indent="-169863" eaLnBrk="1" hangingPunct="1">
              <a:spcBef>
                <a:spcPct val="30000"/>
              </a:spcBef>
            </a:pPr>
            <a:endParaRPr lang="zh-CN" altLang="en-US" sz="2000" smtClean="0">
              <a:ea typeface="宋体" pitchFamily="2" charset="-122"/>
            </a:endParaRPr>
          </a:p>
        </p:txBody>
      </p:sp>
      <p:sp>
        <p:nvSpPr>
          <p:cNvPr id="1525799" name="Rectangle 39"/>
          <p:cNvSpPr>
            <a:spLocks noChangeArrowheads="1"/>
          </p:cNvSpPr>
          <p:nvPr/>
        </p:nvSpPr>
        <p:spPr bwMode="auto">
          <a:xfrm>
            <a:off x="0" y="3933825"/>
            <a:ext cx="3767138" cy="1958975"/>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CORBA 2.x IDL doesn’t provide a way to group together related interfaces to offer a service family</a:t>
            </a:r>
          </a:p>
          <a:p>
            <a:pPr marL="511175" lvl="1" indent="-169863">
              <a:spcBef>
                <a:spcPct val="30000"/>
              </a:spcBef>
              <a:buFontTx/>
              <a:buChar char="–"/>
            </a:pPr>
            <a:r>
              <a:rPr lang="en-US" altLang="zh-CN" sz="2000" i="0">
                <a:ea typeface="宋体" pitchFamily="2" charset="-122"/>
              </a:rPr>
              <a:t>Such “bundling” must be done by developers via CORBA idioms &amp; patterns </a:t>
            </a:r>
          </a:p>
        </p:txBody>
      </p:sp>
      <p:sp>
        <p:nvSpPr>
          <p:cNvPr id="82950" name="Rectangle 40"/>
          <p:cNvSpPr>
            <a:spLocks noChangeArrowheads="1"/>
          </p:cNvSpPr>
          <p:nvPr/>
        </p:nvSpPr>
        <p:spPr bwMode="auto">
          <a:xfrm>
            <a:off x="133350" y="1047750"/>
            <a:ext cx="88820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application development is unnecessarily tedious &amp; error-prone</a:t>
            </a:r>
          </a:p>
        </p:txBody>
      </p:sp>
      <p:grpSp>
        <p:nvGrpSpPr>
          <p:cNvPr id="3" name="Group 41"/>
          <p:cNvGrpSpPr>
            <a:grpSpLocks/>
          </p:cNvGrpSpPr>
          <p:nvPr/>
        </p:nvGrpSpPr>
        <p:grpSpPr bwMode="auto">
          <a:xfrm>
            <a:off x="2209800" y="1635125"/>
            <a:ext cx="1985963" cy="2371725"/>
            <a:chOff x="1392" y="1030"/>
            <a:chExt cx="1251" cy="1494"/>
          </a:xfrm>
        </p:grpSpPr>
        <p:sp>
          <p:nvSpPr>
            <p:cNvPr id="82952" name="Rectangle 42"/>
            <p:cNvSpPr>
              <a:spLocks noChangeArrowheads="1"/>
            </p:cNvSpPr>
            <p:nvPr/>
          </p:nvSpPr>
          <p:spPr bwMode="auto">
            <a:xfrm>
              <a:off x="1516" y="1030"/>
              <a:ext cx="33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Interface</a:t>
              </a:r>
              <a:endParaRPr lang="en-US" altLang="zh-CN" sz="1000" b="1" i="0">
                <a:ea typeface="宋体" pitchFamily="2" charset="-122"/>
              </a:endParaRPr>
            </a:p>
          </p:txBody>
        </p:sp>
        <p:sp>
          <p:nvSpPr>
            <p:cNvPr id="82953" name="Rectangle 43"/>
            <p:cNvSpPr>
              <a:spLocks noChangeArrowheads="1"/>
            </p:cNvSpPr>
            <p:nvPr/>
          </p:nvSpPr>
          <p:spPr bwMode="auto">
            <a:xfrm>
              <a:off x="1550" y="1161"/>
              <a:ext cx="26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Design</a:t>
              </a:r>
              <a:endParaRPr lang="en-US" altLang="zh-CN" sz="1000" b="1" i="0">
                <a:ea typeface="宋体" pitchFamily="2" charset="-122"/>
              </a:endParaRPr>
            </a:p>
          </p:txBody>
        </p:sp>
        <p:sp>
          <p:nvSpPr>
            <p:cNvPr id="82954" name="Freeform 44"/>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FFFFFF"/>
            </a:solidFill>
            <a:ln w="9525">
              <a:noFill/>
              <a:round/>
              <a:headEnd/>
              <a:tailEnd/>
            </a:ln>
          </p:spPr>
          <p:txBody>
            <a:bodyPr/>
            <a:lstStyle/>
            <a:p>
              <a:endParaRPr lang="nl-NL"/>
            </a:p>
          </p:txBody>
        </p:sp>
        <p:sp>
          <p:nvSpPr>
            <p:cNvPr id="82955" name="Freeform 45"/>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D9FFFF"/>
            </a:solidFill>
            <a:ln w="3175" cap="rnd">
              <a:solidFill>
                <a:srgbClr val="000000"/>
              </a:solidFill>
              <a:round/>
              <a:headEnd/>
              <a:tailEnd/>
            </a:ln>
          </p:spPr>
          <p:txBody>
            <a:bodyPr/>
            <a:lstStyle/>
            <a:p>
              <a:endParaRPr lang="nl-NL"/>
            </a:p>
          </p:txBody>
        </p:sp>
        <p:sp>
          <p:nvSpPr>
            <p:cNvPr id="82956" name="Rectangle 46"/>
            <p:cNvSpPr>
              <a:spLocks noChangeArrowheads="1"/>
            </p:cNvSpPr>
            <p:nvPr/>
          </p:nvSpPr>
          <p:spPr bwMode="auto">
            <a:xfrm>
              <a:off x="1616" y="1453"/>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57" name="Rectangle 47"/>
            <p:cNvSpPr>
              <a:spLocks noChangeArrowheads="1"/>
            </p:cNvSpPr>
            <p:nvPr/>
          </p:nvSpPr>
          <p:spPr bwMode="auto">
            <a:xfrm>
              <a:off x="1470" y="1572"/>
              <a:ext cx="4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Definitions</a:t>
              </a:r>
              <a:endParaRPr lang="en-US" altLang="zh-CN" sz="1000" b="1" i="0">
                <a:ea typeface="宋体" pitchFamily="2" charset="-122"/>
              </a:endParaRPr>
            </a:p>
          </p:txBody>
        </p:sp>
        <p:sp>
          <p:nvSpPr>
            <p:cNvPr id="82958" name="Rectangle 48"/>
            <p:cNvSpPr>
              <a:spLocks noChangeArrowheads="1"/>
            </p:cNvSpPr>
            <p:nvPr/>
          </p:nvSpPr>
          <p:spPr bwMode="auto">
            <a:xfrm>
              <a:off x="1423" y="1807"/>
              <a:ext cx="482" cy="430"/>
            </a:xfrm>
            <a:prstGeom prst="rect">
              <a:avLst/>
            </a:prstGeom>
            <a:solidFill>
              <a:srgbClr val="FFFFFF"/>
            </a:solidFill>
            <a:ln w="9525">
              <a:noFill/>
              <a:miter lim="800000"/>
              <a:headEnd/>
              <a:tailEnd/>
            </a:ln>
          </p:spPr>
          <p:txBody>
            <a:bodyPr/>
            <a:lstStyle/>
            <a:p>
              <a:endParaRPr lang="nl-NL"/>
            </a:p>
          </p:txBody>
        </p:sp>
        <p:sp>
          <p:nvSpPr>
            <p:cNvPr id="82959" name="Freeform 49"/>
            <p:cNvSpPr>
              <a:spLocks noEditPoints="1"/>
            </p:cNvSpPr>
            <p:nvPr/>
          </p:nvSpPr>
          <p:spPr bwMode="auto">
            <a:xfrm>
              <a:off x="1396" y="1807"/>
              <a:ext cx="509" cy="430"/>
            </a:xfrm>
            <a:custGeom>
              <a:avLst/>
              <a:gdLst>
                <a:gd name="T0" fmla="*/ 0 w 482"/>
                <a:gd name="T1" fmla="*/ 430 h 430"/>
                <a:gd name="T2" fmla="*/ 1602 w 482"/>
                <a:gd name="T3" fmla="*/ 430 h 430"/>
                <a:gd name="T4" fmla="*/ 1602 w 482"/>
                <a:gd name="T5" fmla="*/ 0 h 430"/>
                <a:gd name="T6" fmla="*/ 0 w 482"/>
                <a:gd name="T7" fmla="*/ 0 h 430"/>
                <a:gd name="T8" fmla="*/ 0 w 482"/>
                <a:gd name="T9" fmla="*/ 430 h 430"/>
                <a:gd name="T10" fmla="*/ 197 w 482"/>
                <a:gd name="T11" fmla="*/ 430 h 430"/>
                <a:gd name="T12" fmla="*/ 197 w 482"/>
                <a:gd name="T13" fmla="*/ 0 h 430"/>
                <a:gd name="T14" fmla="*/ 1401 w 482"/>
                <a:gd name="T15" fmla="*/ 430 h 430"/>
                <a:gd name="T16" fmla="*/ 1401 w 482"/>
                <a:gd name="T17" fmla="*/ 0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2"/>
                <a:gd name="T28" fmla="*/ 0 h 430"/>
                <a:gd name="T29" fmla="*/ 482 w 482"/>
                <a:gd name="T30" fmla="*/ 430 h 4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2" h="430">
                  <a:moveTo>
                    <a:pt x="0" y="430"/>
                  </a:moveTo>
                  <a:lnTo>
                    <a:pt x="482" y="430"/>
                  </a:lnTo>
                  <a:lnTo>
                    <a:pt x="482" y="0"/>
                  </a:lnTo>
                  <a:lnTo>
                    <a:pt x="0" y="0"/>
                  </a:lnTo>
                  <a:lnTo>
                    <a:pt x="0" y="430"/>
                  </a:lnTo>
                  <a:moveTo>
                    <a:pt x="60" y="430"/>
                  </a:moveTo>
                  <a:lnTo>
                    <a:pt x="60" y="0"/>
                  </a:lnTo>
                  <a:moveTo>
                    <a:pt x="421" y="430"/>
                  </a:moveTo>
                  <a:lnTo>
                    <a:pt x="421" y="0"/>
                  </a:lnTo>
                </a:path>
              </a:pathLst>
            </a:custGeom>
            <a:solidFill>
              <a:srgbClr val="FFCCCC"/>
            </a:solidFill>
            <a:ln w="3175" cap="rnd">
              <a:solidFill>
                <a:srgbClr val="000000"/>
              </a:solidFill>
              <a:round/>
              <a:headEnd/>
              <a:tailEnd/>
            </a:ln>
          </p:spPr>
          <p:txBody>
            <a:bodyPr/>
            <a:lstStyle/>
            <a:p>
              <a:endParaRPr lang="nl-NL"/>
            </a:p>
          </p:txBody>
        </p:sp>
        <p:sp>
          <p:nvSpPr>
            <p:cNvPr id="82960" name="Rectangle 50"/>
            <p:cNvSpPr>
              <a:spLocks noChangeArrowheads="1"/>
            </p:cNvSpPr>
            <p:nvPr/>
          </p:nvSpPr>
          <p:spPr bwMode="auto">
            <a:xfrm>
              <a:off x="1576" y="1912"/>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61" name="Rectangle 51"/>
            <p:cNvSpPr>
              <a:spLocks noChangeArrowheads="1"/>
            </p:cNvSpPr>
            <p:nvPr/>
          </p:nvSpPr>
          <p:spPr bwMode="auto">
            <a:xfrm>
              <a:off x="1468" y="2025"/>
              <a:ext cx="34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Compiler</a:t>
              </a:r>
              <a:endParaRPr lang="en-US" altLang="zh-CN" sz="1000" b="1" i="0">
                <a:ea typeface="宋体" pitchFamily="2" charset="-122"/>
              </a:endParaRPr>
            </a:p>
          </p:txBody>
        </p:sp>
        <p:sp>
          <p:nvSpPr>
            <p:cNvPr id="82962" name="Freeform 52"/>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solidFill>
              <a:srgbClr val="FFFF99"/>
            </a:solidFill>
            <a:ln w="9525">
              <a:noFill/>
              <a:round/>
              <a:headEnd/>
              <a:tailEnd/>
            </a:ln>
          </p:spPr>
          <p:txBody>
            <a:bodyPr/>
            <a:lstStyle/>
            <a:p>
              <a:endParaRPr lang="nl-NL"/>
            </a:p>
          </p:txBody>
        </p:sp>
        <p:sp>
          <p:nvSpPr>
            <p:cNvPr id="82963" name="Freeform 53"/>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noFill/>
            <a:ln w="3175" cap="rnd">
              <a:solidFill>
                <a:srgbClr val="000000"/>
              </a:solidFill>
              <a:round/>
              <a:headEnd/>
              <a:tailEnd/>
            </a:ln>
          </p:spPr>
          <p:txBody>
            <a:bodyPr/>
            <a:lstStyle/>
            <a:p>
              <a:endParaRPr lang="nl-NL"/>
            </a:p>
          </p:txBody>
        </p:sp>
        <p:sp>
          <p:nvSpPr>
            <p:cNvPr id="82964" name="Rectangle 54"/>
            <p:cNvSpPr>
              <a:spLocks noChangeArrowheads="1"/>
            </p:cNvSpPr>
            <p:nvPr/>
          </p:nvSpPr>
          <p:spPr bwMode="auto">
            <a:xfrm>
              <a:off x="2144" y="2139"/>
              <a:ext cx="22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Stubs</a:t>
              </a:r>
              <a:endParaRPr lang="en-US" altLang="zh-CN" sz="1000" b="1" i="0">
                <a:ea typeface="宋体" pitchFamily="2" charset="-122"/>
              </a:endParaRPr>
            </a:p>
          </p:txBody>
        </p:sp>
        <p:sp>
          <p:nvSpPr>
            <p:cNvPr id="82965" name="Rectangle 55"/>
            <p:cNvSpPr>
              <a:spLocks noChangeArrowheads="1"/>
            </p:cNvSpPr>
            <p:nvPr/>
          </p:nvSpPr>
          <p:spPr bwMode="auto">
            <a:xfrm>
              <a:off x="2228" y="2252"/>
              <a:ext cx="5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&amp;</a:t>
              </a:r>
              <a:endParaRPr lang="en-US" altLang="zh-CN" sz="1000" b="1" i="0">
                <a:ea typeface="宋体" pitchFamily="2" charset="-122"/>
              </a:endParaRPr>
            </a:p>
          </p:txBody>
        </p:sp>
        <p:sp>
          <p:nvSpPr>
            <p:cNvPr id="82966" name="Rectangle 56"/>
            <p:cNvSpPr>
              <a:spLocks noChangeArrowheads="1"/>
            </p:cNvSpPr>
            <p:nvPr/>
          </p:nvSpPr>
          <p:spPr bwMode="auto">
            <a:xfrm>
              <a:off x="2072" y="2365"/>
              <a:ext cx="37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Skeletons</a:t>
              </a:r>
              <a:endParaRPr lang="en-US" altLang="zh-CN" sz="1000" b="1" i="0">
                <a:ea typeface="宋体" pitchFamily="2" charset="-122"/>
              </a:endParaRPr>
            </a:p>
          </p:txBody>
        </p:sp>
        <p:sp>
          <p:nvSpPr>
            <p:cNvPr id="82967" name="Freeform 57"/>
            <p:cNvSpPr>
              <a:spLocks/>
            </p:cNvSpPr>
            <p:nvPr/>
          </p:nvSpPr>
          <p:spPr bwMode="auto">
            <a:xfrm>
              <a:off x="1664" y="2237"/>
              <a:ext cx="284" cy="72"/>
            </a:xfrm>
            <a:custGeom>
              <a:avLst/>
              <a:gdLst>
                <a:gd name="T0" fmla="*/ 0 w 284"/>
                <a:gd name="T1" fmla="*/ 0 h 72"/>
                <a:gd name="T2" fmla="*/ 0 w 284"/>
                <a:gd name="T3" fmla="*/ 72 h 72"/>
                <a:gd name="T4" fmla="*/ 284 w 284"/>
                <a:gd name="T5" fmla="*/ 72 h 72"/>
                <a:gd name="T6" fmla="*/ 0 60000 65536"/>
                <a:gd name="T7" fmla="*/ 0 60000 65536"/>
                <a:gd name="T8" fmla="*/ 0 60000 65536"/>
                <a:gd name="T9" fmla="*/ 0 w 284"/>
                <a:gd name="T10" fmla="*/ 0 h 72"/>
                <a:gd name="T11" fmla="*/ 284 w 284"/>
                <a:gd name="T12" fmla="*/ 72 h 72"/>
              </a:gdLst>
              <a:ahLst/>
              <a:cxnLst>
                <a:cxn ang="T6">
                  <a:pos x="T0" y="T1"/>
                </a:cxn>
                <a:cxn ang="T7">
                  <a:pos x="T2" y="T3"/>
                </a:cxn>
                <a:cxn ang="T8">
                  <a:pos x="T4" y="T5"/>
                </a:cxn>
              </a:cxnLst>
              <a:rect l="T9" t="T10" r="T11" b="T12"/>
              <a:pathLst>
                <a:path w="284" h="72">
                  <a:moveTo>
                    <a:pt x="0" y="0"/>
                  </a:moveTo>
                  <a:lnTo>
                    <a:pt x="0" y="72"/>
                  </a:lnTo>
                  <a:lnTo>
                    <a:pt x="284" y="72"/>
                  </a:lnTo>
                </a:path>
              </a:pathLst>
            </a:custGeom>
            <a:noFill/>
            <a:ln w="3175" cap="rnd">
              <a:solidFill>
                <a:srgbClr val="000000"/>
              </a:solidFill>
              <a:round/>
              <a:headEnd/>
              <a:tailEnd/>
            </a:ln>
          </p:spPr>
          <p:txBody>
            <a:bodyPr/>
            <a:lstStyle/>
            <a:p>
              <a:endParaRPr lang="nl-NL"/>
            </a:p>
          </p:txBody>
        </p:sp>
        <p:sp>
          <p:nvSpPr>
            <p:cNvPr id="82968" name="Freeform 58"/>
            <p:cNvSpPr>
              <a:spLocks/>
            </p:cNvSpPr>
            <p:nvPr/>
          </p:nvSpPr>
          <p:spPr bwMode="auto">
            <a:xfrm>
              <a:off x="1943" y="2287"/>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69" name="Line 59"/>
            <p:cNvSpPr>
              <a:spLocks noChangeShapeType="1"/>
            </p:cNvSpPr>
            <p:nvPr/>
          </p:nvSpPr>
          <p:spPr bwMode="auto">
            <a:xfrm>
              <a:off x="1664" y="1690"/>
              <a:ext cx="1" cy="78"/>
            </a:xfrm>
            <a:prstGeom prst="line">
              <a:avLst/>
            </a:prstGeom>
            <a:noFill/>
            <a:ln w="3175" cap="rnd">
              <a:solidFill>
                <a:srgbClr val="000000"/>
              </a:solidFill>
              <a:round/>
              <a:headEnd/>
              <a:tailEnd/>
            </a:ln>
          </p:spPr>
          <p:txBody>
            <a:bodyPr/>
            <a:lstStyle/>
            <a:p>
              <a:endParaRPr lang="nl-NL"/>
            </a:p>
          </p:txBody>
        </p:sp>
        <p:sp>
          <p:nvSpPr>
            <p:cNvPr id="82970" name="Freeform 60"/>
            <p:cNvSpPr>
              <a:spLocks/>
            </p:cNvSpPr>
            <p:nvPr/>
          </p:nvSpPr>
          <p:spPr bwMode="auto">
            <a:xfrm>
              <a:off x="1645" y="176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2579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579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8" grpId="0" build="p"/>
      <p:bldP spid="152579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Component Executors</a:t>
            </a:r>
          </a:p>
        </p:txBody>
      </p:sp>
      <p:sp>
        <p:nvSpPr>
          <p:cNvPr id="505859" name="Text Box 3"/>
          <p:cNvSpPr txBox="1">
            <a:spLocks noChangeArrowheads="1"/>
          </p:cNvSpPr>
          <p:nvPr/>
        </p:nvSpPr>
        <p:spPr bwMode="auto">
          <a:xfrm>
            <a:off x="76200" y="996950"/>
            <a:ext cx="4543425" cy="2462213"/>
          </a:xfrm>
          <a:prstGeom prst="rect">
            <a:avLst/>
          </a:prstGeom>
          <a:noFill/>
          <a:ln w="9525">
            <a:solidFill>
              <a:schemeClr val="tx1"/>
            </a:solidFill>
            <a:miter lim="800000"/>
            <a:headEnd/>
            <a:tailEnd/>
          </a:ln>
        </p:spPr>
        <p:txBody>
          <a:bodyPr>
            <a:spAutoFit/>
          </a:bodyPr>
          <a:lstStyle/>
          <a:p>
            <a:pPr>
              <a:spcBef>
                <a:spcPct val="0"/>
              </a:spcBef>
            </a:pPr>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public virtual </a:t>
            </a:r>
            <a:r>
              <a:rPr lang="en-US" altLang="zh-CN" sz="1400" b="1" i="0" dirty="0" err="1">
                <a:solidFill>
                  <a:srgbClr val="FF0066"/>
                </a:solidFill>
                <a:latin typeface="Courier New" pitchFamily="49" charset="0"/>
                <a:ea typeface="宋体" pitchFamily="2" charset="-122"/>
              </a:rPr>
              <a:t>HelloWorld_Exec</a:t>
            </a:r>
            <a:r>
              <a:rPr lang="en-US" altLang="zh-CN" sz="1400" b="1" i="0" dirty="0">
                <a:latin typeface="Courier New" pitchFamily="49" charset="0"/>
                <a:ea typeface="宋体" pitchFamily="2" charset="-122"/>
              </a:rPr>
              <a:t>,</a:t>
            </a:r>
            <a:r>
              <a:rPr lang="en-US" altLang="zh-CN" sz="1400" b="1" i="0" dirty="0">
                <a:solidFill>
                  <a:srgbClr val="996600"/>
                </a:solidFill>
                <a:latin typeface="Courier New" pitchFamily="49" charset="0"/>
                <a:ea typeface="宋体" pitchFamily="2" charset="-122"/>
              </a:rPr>
              <a:t/>
            </a:r>
            <a:br>
              <a:rPr lang="en-US" altLang="zh-CN" sz="1400" b="1" i="0" dirty="0">
                <a:solidFill>
                  <a:srgbClr val="996600"/>
                </a:solidFill>
                <a:latin typeface="Courier New" pitchFamily="49" charset="0"/>
                <a:ea typeface="宋体" pitchFamily="2" charset="-122"/>
              </a:rPr>
            </a:br>
            <a:r>
              <a:rPr lang="en-US" altLang="zh-CN" sz="1400" b="1" i="0" dirty="0">
                <a:solidFill>
                  <a:srgbClr val="996600"/>
                </a:solidFill>
                <a:latin typeface="Courier New" pitchFamily="49" charset="0"/>
                <a:ea typeface="宋体" pitchFamily="2" charset="-122"/>
              </a:rPr>
              <a:t>    </a:t>
            </a:r>
            <a:r>
              <a:rPr lang="en-US" altLang="zh-CN" sz="1400" b="1" i="0" dirty="0">
                <a:latin typeface="Courier New" pitchFamily="49" charset="0"/>
                <a:ea typeface="宋体" pitchFamily="2" charset="-122"/>
              </a:rPr>
              <a:t>public virtual</a:t>
            </a:r>
            <a:r>
              <a:rPr lang="en-US" altLang="zh-CN" sz="1400" b="1" i="0" dirty="0">
                <a:solidFill>
                  <a:srgbClr val="996600"/>
                </a:solidFill>
                <a:latin typeface="Courier New" pitchFamily="49" charset="0"/>
                <a:ea typeface="宋体" pitchFamily="2" charset="-122"/>
              </a:rPr>
              <a:t> </a:t>
            </a:r>
            <a:r>
              <a:rPr lang="en-US" altLang="zh-CN" sz="1400" b="1" i="0" dirty="0">
                <a:latin typeface="Courier New" pitchFamily="49" charset="0"/>
                <a:ea typeface="宋体" pitchFamily="2" charset="-122"/>
              </a:rPr>
              <a:t>CORBA::</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 {}</a:t>
            </a:r>
          </a:p>
          <a:p>
            <a:pPr>
              <a:spcBef>
                <a:spcPct val="0"/>
              </a:spcBef>
            </a:pPr>
            <a:r>
              <a:rPr lang="en-US" altLang="zh-CN" sz="1400" b="1" i="0" dirty="0">
                <a:latin typeface="Courier New" pitchFamily="49" charset="0"/>
                <a:ea typeface="宋体" pitchFamily="2" charset="-122"/>
              </a:rPr>
              <a:t>  void </a:t>
            </a:r>
            <a:r>
              <a:rPr lang="en-US" altLang="zh-CN" sz="1400" b="1" i="0" dirty="0" err="1">
                <a:latin typeface="Courier New" pitchFamily="49" charset="0"/>
                <a:ea typeface="宋体" pitchFamily="2" charset="-122"/>
              </a:rPr>
              <a:t>sayHello</a:t>
            </a:r>
            <a:r>
              <a:rPr lang="en-US" altLang="zh-CN" sz="1400" b="1" i="0" dirty="0">
                <a:latin typeface="Courier New" pitchFamily="49" charset="0"/>
                <a:ea typeface="宋体" pitchFamily="2" charset="-122"/>
              </a:rPr>
              <a:t> (const char *name) {</a:t>
            </a:r>
          </a:p>
          <a:p>
            <a:pPr>
              <a:spcBef>
                <a:spcPct val="0"/>
              </a:spcBef>
            </a:pP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cout</a:t>
            </a:r>
            <a:r>
              <a:rPr lang="en-US" altLang="zh-CN" sz="1400" b="1" i="0" dirty="0">
                <a:latin typeface="Courier New" pitchFamily="49" charset="0"/>
                <a:ea typeface="宋体" pitchFamily="2" charset="-122"/>
              </a:rPr>
              <a:t> &lt;&lt; “Hello World! -- from ” </a:t>
            </a:r>
          </a:p>
          <a:p>
            <a:pPr>
              <a:spcBef>
                <a:spcPct val="0"/>
              </a:spcBef>
            </a:pPr>
            <a:r>
              <a:rPr lang="en-US" altLang="zh-CN" sz="1400" b="1" i="0" dirty="0">
                <a:latin typeface="Courier New" pitchFamily="49" charset="0"/>
                <a:ea typeface="宋体" pitchFamily="2" charset="-122"/>
              </a:rPr>
              <a:t>         &lt;&lt; name &lt;&lt; </a:t>
            </a:r>
            <a:r>
              <a:rPr lang="en-US" altLang="zh-CN" sz="1400" b="1" i="0" dirty="0" err="1">
                <a:latin typeface="Courier New" pitchFamily="49" charset="0"/>
                <a:ea typeface="宋体" pitchFamily="2" charset="-122"/>
              </a:rPr>
              <a:t>endl</a:t>
            </a:r>
            <a:r>
              <a:rPr lang="en-US" altLang="zh-CN" sz="1400" b="1" i="0" dirty="0">
                <a:latin typeface="Courier New" pitchFamily="49" charset="0"/>
                <a:ea typeface="宋体" pitchFamily="2" charset="-122"/>
              </a:rPr>
              <a:t>;</a:t>
            </a:r>
          </a:p>
          <a:p>
            <a:pPr>
              <a:spcBef>
                <a:spcPct val="0"/>
              </a:spcBef>
            </a:pP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smtClean="0">
                <a:latin typeface="Courier New" pitchFamily="49" charset="0"/>
                <a:ea typeface="宋体" pitchFamily="2" charset="-122"/>
              </a:rPr>
              <a:t>};</a:t>
            </a:r>
            <a:endParaRPr lang="en-US" altLang="zh-CN" sz="1400" b="1" i="0" dirty="0">
              <a:latin typeface="Courier New" pitchFamily="49" charset="0"/>
              <a:ea typeface="宋体" pitchFamily="2" charset="-122"/>
            </a:endParaRPr>
          </a:p>
        </p:txBody>
      </p:sp>
      <p:sp>
        <p:nvSpPr>
          <p:cNvPr id="505860" name="Text Box 4"/>
          <p:cNvSpPr txBox="1">
            <a:spLocks noChangeArrowheads="1"/>
          </p:cNvSpPr>
          <p:nvPr/>
        </p:nvSpPr>
        <p:spPr bwMode="auto">
          <a:xfrm>
            <a:off x="122238" y="3768725"/>
            <a:ext cx="4381500" cy="2347913"/>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HelloWorld_Exec_Impl</a:t>
            </a:r>
            <a:r>
              <a:rPr lang="en-US" altLang="zh-CN" sz="2000" i="0">
                <a:ea typeface="宋体" pitchFamily="2" charset="-122"/>
              </a:rPr>
              <a:t> executor implements </a:t>
            </a:r>
            <a:r>
              <a:rPr lang="en-US" altLang="zh-CN" sz="2000" b="1" i="0">
                <a:latin typeface="Courier New" pitchFamily="49" charset="0"/>
                <a:ea typeface="宋体" pitchFamily="2" charset="-122"/>
              </a:rPr>
              <a:t>HelloWorld</a:t>
            </a:r>
            <a:r>
              <a:rPr lang="en-US" altLang="zh-CN" sz="2000" i="0">
                <a:ea typeface="宋体" pitchFamily="2" charset="-122"/>
              </a:rPr>
              <a:t> component via </a:t>
            </a:r>
            <a:r>
              <a:rPr lang="en-US" altLang="zh-CN" sz="2000" b="1" i="0">
                <a:latin typeface="Courier New" pitchFamily="49" charset="0"/>
                <a:ea typeface="宋体" pitchFamily="2" charset="-122"/>
              </a:rPr>
              <a:t>HelloWorld_Exec</a:t>
            </a:r>
            <a:r>
              <a:rPr lang="en-US" altLang="zh-CN" sz="2000" i="0">
                <a:ea typeface="宋体" pitchFamily="2" charset="-122"/>
              </a:rPr>
              <a:t> executor IDL</a:t>
            </a:r>
            <a:endParaRPr lang="en-US" altLang="zh-CN" sz="2400" i="0">
              <a:ea typeface="宋体" pitchFamily="2" charset="-122"/>
            </a:endParaRPr>
          </a:p>
          <a:p>
            <a:pPr marL="169863" indent="-169863">
              <a:spcBef>
                <a:spcPct val="40000"/>
              </a:spcBef>
              <a:buFontTx/>
              <a:buChar char="•"/>
            </a:pPr>
            <a:r>
              <a:rPr lang="en-US" altLang="zh-CN" sz="2000" b="1" i="0">
                <a:latin typeface="Courier New" pitchFamily="49" charset="0"/>
                <a:ea typeface="宋体" pitchFamily="2" charset="-122"/>
              </a:rPr>
              <a:t>HelloHome_Exec_Impl</a:t>
            </a:r>
            <a:r>
              <a:rPr lang="en-US" altLang="zh-CN" sz="2000" b="1" i="0">
                <a:ea typeface="宋体" pitchFamily="2" charset="-122"/>
              </a:rPr>
              <a:t> </a:t>
            </a:r>
            <a:r>
              <a:rPr lang="en-US" altLang="zh-CN" sz="2000" i="0">
                <a:ea typeface="宋体" pitchFamily="2" charset="-122"/>
              </a:rPr>
              <a:t>executor implements lifecycle management of </a:t>
            </a:r>
            <a:r>
              <a:rPr lang="en-US" altLang="zh-CN" sz="2000" b="1" i="0">
                <a:latin typeface="Courier New" pitchFamily="49" charset="0"/>
                <a:ea typeface="宋体" pitchFamily="2" charset="-122"/>
              </a:rPr>
              <a:t>HelloWorld</a:t>
            </a:r>
            <a:r>
              <a:rPr lang="en-US" altLang="zh-CN" sz="2000" i="0">
                <a:ea typeface="宋体" pitchFamily="2" charset="-122"/>
              </a:rPr>
              <a:t> component</a:t>
            </a:r>
          </a:p>
        </p:txBody>
      </p:sp>
      <p:sp>
        <p:nvSpPr>
          <p:cNvPr id="505863" name="Text Box 7"/>
          <p:cNvSpPr txBox="1">
            <a:spLocks noChangeArrowheads="1"/>
          </p:cNvSpPr>
          <p:nvPr/>
        </p:nvSpPr>
        <p:spPr bwMode="auto">
          <a:xfrm>
            <a:off x="4724400" y="914400"/>
            <a:ext cx="4235450" cy="3000821"/>
          </a:xfrm>
          <a:prstGeom prst="rect">
            <a:avLst/>
          </a:prstGeom>
          <a:noFill/>
          <a:ln w="9525">
            <a:solidFill>
              <a:schemeClr val="tx1"/>
            </a:solidFill>
            <a:miter lim="800000"/>
            <a:headEnd/>
            <a:tailEnd/>
          </a:ln>
        </p:spPr>
        <p:txBody>
          <a:bodyPr>
            <a:spAutoFit/>
          </a:bodyPr>
          <a:lstStyle/>
          <a:p>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public virtual </a:t>
            </a:r>
            <a:r>
              <a:rPr lang="en-US" altLang="zh-CN" sz="1400" b="1" i="0" dirty="0" err="1">
                <a:solidFill>
                  <a:srgbClr val="FF0066"/>
                </a:solidFill>
                <a:latin typeface="Courier New" pitchFamily="49" charset="0"/>
                <a:ea typeface="宋体" pitchFamily="2" charset="-122"/>
              </a:rPr>
              <a:t>HelloHome_Exec</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virtual CORBA::</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 {} </a:t>
            </a:r>
          </a:p>
          <a:p>
            <a:r>
              <a:rPr lang="en-US" altLang="zh-CN" sz="1400" b="1" i="0" dirty="0">
                <a:latin typeface="Courier New" pitchFamily="49" charset="0"/>
                <a:ea typeface="宋体" pitchFamily="2" charset="-122"/>
              </a:rPr>
              <a:t>  Components::</a:t>
            </a:r>
            <a:r>
              <a:rPr lang="en-US" altLang="zh-CN" sz="1400" b="1" i="0" dirty="0" err="1">
                <a:latin typeface="Courier New" pitchFamily="49" charset="0"/>
                <a:ea typeface="宋体" pitchFamily="2" charset="-122"/>
              </a:rPr>
              <a:t>EnterpriseComponent_ptr</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create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return new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smtClean="0">
                <a:latin typeface="Courier New" pitchFamily="49" charset="0"/>
                <a:ea typeface="宋体" pitchFamily="2" charset="-122"/>
              </a:rPr>
              <a:t>};</a:t>
            </a:r>
            <a:endParaRPr lang="en-US" altLang="zh-CN" sz="1400" b="1" i="0" dirty="0">
              <a:latin typeface="Courier New" pitchFamily="49" charset="0"/>
              <a:ea typeface="宋体" pitchFamily="2" charset="-122"/>
            </a:endParaRPr>
          </a:p>
        </p:txBody>
      </p:sp>
      <p:sp>
        <p:nvSpPr>
          <p:cNvPr id="505865" name="AutoShape 9"/>
          <p:cNvSpPr>
            <a:spLocks noChangeArrowheads="1"/>
          </p:cNvSpPr>
          <p:nvPr/>
        </p:nvSpPr>
        <p:spPr bwMode="auto">
          <a:xfrm rot="10800000">
            <a:off x="4206875" y="2335213"/>
            <a:ext cx="714375" cy="631825"/>
          </a:xfrm>
          <a:prstGeom prst="rightArrow">
            <a:avLst>
              <a:gd name="adj1" fmla="val 37463"/>
              <a:gd name="adj2" fmla="val 16578"/>
            </a:avLst>
          </a:prstGeom>
          <a:solidFill>
            <a:schemeClr val="bg2"/>
          </a:solidFill>
          <a:ln w="9525">
            <a:solidFill>
              <a:schemeClr val="tx2"/>
            </a:solidFill>
            <a:miter lim="800000"/>
            <a:headEnd/>
            <a:tailEnd/>
          </a:ln>
        </p:spPr>
        <p:txBody>
          <a:bodyPr wrap="none" anchor="ctr"/>
          <a:lstStyle/>
          <a:p>
            <a:endParaRPr lang="nl-NL"/>
          </a:p>
        </p:txBody>
      </p:sp>
      <p:sp>
        <p:nvSpPr>
          <p:cNvPr id="129031" name="Rectangle 10"/>
          <p:cNvSpPr>
            <a:spLocks noChangeArrowheads="1"/>
          </p:cNvSpPr>
          <p:nvPr/>
        </p:nvSpPr>
        <p:spPr bwMode="auto">
          <a:xfrm>
            <a:off x="2103438" y="6340475"/>
            <a:ext cx="4965700" cy="406400"/>
          </a:xfrm>
          <a:prstGeom prst="rect">
            <a:avLst/>
          </a:prstGeom>
          <a:solidFill>
            <a:srgbClr val="FFFF99"/>
          </a:solidFill>
          <a:ln w="9525">
            <a:solidFill>
              <a:schemeClr val="tx1"/>
            </a:solidFill>
            <a:miter lim="800000"/>
            <a:headEnd/>
            <a:tailEnd/>
          </a:ln>
        </p:spPr>
        <p:txBody>
          <a:bodyPr>
            <a:spAutoFit/>
          </a:bodyPr>
          <a:lstStyle/>
          <a:p>
            <a:pPr algn="ctr"/>
            <a:r>
              <a:rPr lang="en-US" altLang="zh-CN" sz="2000" b="1" i="0">
                <a:latin typeface="Courier New" pitchFamily="49" charset="0"/>
                <a:ea typeface="宋体" pitchFamily="2" charset="-122"/>
              </a:rPr>
              <a:t>$CIAO_ROOT/docs/tutorial/Hello/ </a:t>
            </a:r>
          </a:p>
        </p:txBody>
      </p:sp>
      <p:sp>
        <p:nvSpPr>
          <p:cNvPr id="505868" name="Text Box 12"/>
          <p:cNvSpPr txBox="1">
            <a:spLocks noChangeArrowheads="1"/>
          </p:cNvSpPr>
          <p:nvPr/>
        </p:nvSpPr>
        <p:spPr bwMode="auto">
          <a:xfrm>
            <a:off x="4695825" y="4310063"/>
            <a:ext cx="4514850" cy="1738312"/>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CORBA::LocalObject</a:t>
            </a:r>
            <a:r>
              <a:rPr lang="en-US" altLang="zh-CN" sz="2000" i="0">
                <a:ea typeface="宋体" pitchFamily="2" charset="-122"/>
              </a:rPr>
              <a:t> is a variant of </a:t>
            </a:r>
            <a:r>
              <a:rPr lang="en-US" altLang="zh-CN" sz="2000" b="1" i="0">
                <a:latin typeface="Courier New" pitchFamily="49" charset="0"/>
                <a:ea typeface="宋体" pitchFamily="2" charset="-122"/>
              </a:rPr>
              <a:t>CORBA::Object</a:t>
            </a:r>
            <a:endParaRPr lang="en-US" altLang="zh-CN" sz="2000" i="0">
              <a:latin typeface="Courier New" pitchFamily="49" charset="0"/>
              <a:ea typeface="宋体" pitchFamily="2" charset="-122"/>
            </a:endParaRPr>
          </a:p>
          <a:p>
            <a:pPr marL="169863" indent="-169863">
              <a:spcBef>
                <a:spcPct val="40000"/>
              </a:spcBef>
              <a:buFontTx/>
              <a:buChar char="•"/>
            </a:pPr>
            <a:r>
              <a:rPr lang="en-US" altLang="zh-CN" sz="2000" i="0">
                <a:ea typeface="宋体" pitchFamily="2" charset="-122"/>
              </a:rPr>
              <a:t>Instances of of type </a:t>
            </a:r>
            <a:r>
              <a:rPr lang="en-US" altLang="zh-CN" sz="2000" b="1" i="0">
                <a:latin typeface="Courier New" pitchFamily="49" charset="0"/>
                <a:ea typeface="宋体" pitchFamily="2" charset="-122"/>
              </a:rPr>
              <a:t>CORBA:: LocalObject</a:t>
            </a:r>
            <a:r>
              <a:rPr lang="en-US" altLang="zh-CN" sz="2000" i="0">
                <a:ea typeface="宋体" pitchFamily="2" charset="-122"/>
              </a:rPr>
              <a:t> cannot generate remote references</a:t>
            </a:r>
            <a:endParaRPr lang="en-US" altLang="zh-CN" sz="2000" i="0">
              <a:latin typeface="Courier New" pitchFamily="49"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8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58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8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5865"/>
                                        </p:tgtEl>
                                        <p:attrNameLst>
                                          <p:attrName>style.visibility</p:attrName>
                                        </p:attrNameLst>
                                      </p:cBhvr>
                                      <p:to>
                                        <p:strVal val="visible"/>
                                      </p:to>
                                    </p:set>
                                  </p:childTnLst>
                                  <p:subTnLst>
                                    <p:set>
                                      <p:cBhvr override="childStyle">
                                        <p:cTn dur="1" fill="hold" display="0" masterRel="nextClick" afterEffect="1"/>
                                        <p:tgtEl>
                                          <p:spTgt spid="505865"/>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5058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586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58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9" grpId="0" animBg="1"/>
      <p:bldP spid="505863" grpId="0" animBg="1"/>
      <p:bldP spid="50586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87" name="AutoShape 15"/>
          <p:cNvSpPr>
            <a:spLocks noChangeArrowheads="1"/>
          </p:cNvSpPr>
          <p:nvPr/>
        </p:nvSpPr>
        <p:spPr bwMode="auto">
          <a:xfrm>
            <a:off x="5999163" y="2022475"/>
            <a:ext cx="2259012"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6" name="AutoShape 14"/>
          <p:cNvSpPr>
            <a:spLocks noChangeArrowheads="1"/>
          </p:cNvSpPr>
          <p:nvPr/>
        </p:nvSpPr>
        <p:spPr bwMode="auto">
          <a:xfrm>
            <a:off x="512763" y="738188"/>
            <a:ext cx="2249487"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5" name="AutoShape 13"/>
          <p:cNvSpPr>
            <a:spLocks noChangeArrowheads="1"/>
          </p:cNvSpPr>
          <p:nvPr/>
        </p:nvSpPr>
        <p:spPr bwMode="auto">
          <a:xfrm>
            <a:off x="0" y="5013325"/>
            <a:ext cx="2382838"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37894" name="Rectangle 2"/>
          <p:cNvSpPr>
            <a:spLocks noGrp="1" noChangeArrowheads="1"/>
          </p:cNvSpPr>
          <p:nvPr>
            <p:ph type="title"/>
          </p:nvPr>
        </p:nvSpPr>
        <p:spPr>
          <a:xfrm>
            <a:off x="55563" y="533400"/>
            <a:ext cx="8991600" cy="381000"/>
          </a:xfrm>
        </p:spPr>
        <p:txBody>
          <a:bodyPr/>
          <a:lstStyle/>
          <a:p>
            <a:pPr eaLnBrk="1" hangingPunct="1"/>
            <a:r>
              <a:rPr lang="en-US" altLang="zh-CN" sz="3200" smtClean="0">
                <a:latin typeface="Arial Narrow" pitchFamily="34" charset="0"/>
                <a:ea typeface="宋体" pitchFamily="2" charset="-122"/>
              </a:rPr>
              <a:t>Overview of CCM Tool Chain for </a:t>
            </a:r>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Example</a:t>
            </a:r>
          </a:p>
        </p:txBody>
      </p:sp>
      <p:graphicFrame>
        <p:nvGraphicFramePr>
          <p:cNvPr id="37890" name="Object 2"/>
          <p:cNvGraphicFramePr>
            <a:graphicFrameLocks noChangeAspect="1"/>
          </p:cNvGraphicFramePr>
          <p:nvPr/>
        </p:nvGraphicFramePr>
        <p:xfrm>
          <a:off x="1700213" y="949325"/>
          <a:ext cx="5534025" cy="5416550"/>
        </p:xfrm>
        <a:graphic>
          <a:graphicData uri="http://schemas.openxmlformats.org/presentationml/2006/ole">
            <p:oleObj spid="_x0000_s37890" name="Visio" r:id="rId3" imgW="6062053" imgH="7593519" progId="Visio.Drawing.11">
              <p:embed/>
            </p:oleObj>
          </a:graphicData>
        </a:graphic>
      </p:graphicFrame>
      <p:sp>
        <p:nvSpPr>
          <p:cNvPr id="1513476" name="AutoShape 4"/>
          <p:cNvSpPr>
            <a:spLocks noChangeArrowheads="1"/>
          </p:cNvSpPr>
          <p:nvPr/>
        </p:nvSpPr>
        <p:spPr bwMode="auto">
          <a:xfrm>
            <a:off x="358775" y="2535238"/>
            <a:ext cx="1533525" cy="695325"/>
          </a:xfrm>
          <a:prstGeom prst="wedgeRoundRectCallout">
            <a:avLst>
              <a:gd name="adj1" fmla="val 80125"/>
              <a:gd name="adj2" fmla="val -4725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helloC.h</a:t>
            </a:r>
          </a:p>
          <a:p>
            <a:pPr eaLnBrk="0" hangingPunct="0">
              <a:spcBef>
                <a:spcPct val="0"/>
              </a:spcBef>
            </a:pPr>
            <a:r>
              <a:rPr lang="en-US" altLang="zh-CN" i="0">
                <a:ea typeface="宋体" pitchFamily="2" charset="-122"/>
              </a:rPr>
              <a:t>helloC.cpp</a:t>
            </a:r>
          </a:p>
        </p:txBody>
      </p:sp>
      <p:sp>
        <p:nvSpPr>
          <p:cNvPr id="1513477" name="AutoShape 5"/>
          <p:cNvSpPr>
            <a:spLocks noChangeArrowheads="1"/>
          </p:cNvSpPr>
          <p:nvPr/>
        </p:nvSpPr>
        <p:spPr bwMode="auto">
          <a:xfrm>
            <a:off x="4260850" y="976313"/>
            <a:ext cx="1477963" cy="590550"/>
          </a:xfrm>
          <a:prstGeom prst="wedgeRoundRectCallout">
            <a:avLst>
              <a:gd name="adj1" fmla="val -50537"/>
              <a:gd name="adj2" fmla="val 198926"/>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helloS.h</a:t>
            </a:r>
          </a:p>
          <a:p>
            <a:pPr eaLnBrk="0" hangingPunct="0">
              <a:spcBef>
                <a:spcPct val="0"/>
              </a:spcBef>
            </a:pPr>
            <a:r>
              <a:rPr lang="en-US" altLang="zh-CN" i="0">
                <a:ea typeface="宋体" pitchFamily="2" charset="-122"/>
              </a:rPr>
              <a:t>helloS.cpp</a:t>
            </a:r>
          </a:p>
        </p:txBody>
      </p:sp>
      <p:sp>
        <p:nvSpPr>
          <p:cNvPr id="1513478" name="AutoShape 6"/>
          <p:cNvSpPr>
            <a:spLocks noChangeArrowheads="1"/>
          </p:cNvSpPr>
          <p:nvPr/>
        </p:nvSpPr>
        <p:spPr bwMode="auto">
          <a:xfrm>
            <a:off x="6059488" y="3359150"/>
            <a:ext cx="1812925" cy="747713"/>
          </a:xfrm>
          <a:prstGeom prst="wedgeRoundRectCallout">
            <a:avLst>
              <a:gd name="adj1" fmla="val -140542"/>
              <a:gd name="adj2" fmla="val 1050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hello_svnt.h</a:t>
            </a:r>
          </a:p>
          <a:p>
            <a:pPr eaLnBrk="0" hangingPunct="0">
              <a:spcBef>
                <a:spcPct val="0"/>
              </a:spcBef>
            </a:pPr>
            <a:r>
              <a:rPr lang="en-US" altLang="zh-CN" i="0">
                <a:ea typeface="宋体" pitchFamily="2" charset="-122"/>
              </a:rPr>
              <a:t>hello_svnt.cpp</a:t>
            </a:r>
          </a:p>
        </p:txBody>
      </p:sp>
      <p:sp>
        <p:nvSpPr>
          <p:cNvPr id="1513479" name="AutoShape 7"/>
          <p:cNvSpPr>
            <a:spLocks noChangeArrowheads="1"/>
          </p:cNvSpPr>
          <p:nvPr/>
        </p:nvSpPr>
        <p:spPr bwMode="auto">
          <a:xfrm>
            <a:off x="6269038" y="4506913"/>
            <a:ext cx="1233487" cy="419100"/>
          </a:xfrm>
          <a:prstGeom prst="wedgeRoundRectCallout">
            <a:avLst>
              <a:gd name="adj1" fmla="val -155662"/>
              <a:gd name="adj2" fmla="val -14773"/>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helloE.idl</a:t>
            </a:r>
          </a:p>
        </p:txBody>
      </p:sp>
      <p:sp>
        <p:nvSpPr>
          <p:cNvPr id="1513480" name="AutoShape 8"/>
          <p:cNvSpPr>
            <a:spLocks noChangeArrowheads="1"/>
          </p:cNvSpPr>
          <p:nvPr/>
        </p:nvSpPr>
        <p:spPr bwMode="auto">
          <a:xfrm>
            <a:off x="393700" y="4381500"/>
            <a:ext cx="1525588" cy="625475"/>
          </a:xfrm>
          <a:prstGeom prst="wedgeRoundRectCallout">
            <a:avLst>
              <a:gd name="adj1" fmla="val 84861"/>
              <a:gd name="adj2" fmla="val 126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helloEC.h</a:t>
            </a:r>
          </a:p>
          <a:p>
            <a:pPr eaLnBrk="0" hangingPunct="0">
              <a:spcBef>
                <a:spcPct val="0"/>
              </a:spcBef>
            </a:pPr>
            <a:r>
              <a:rPr lang="en-US" altLang="zh-CN" i="0">
                <a:ea typeface="宋体" pitchFamily="2" charset="-122"/>
              </a:rPr>
              <a:t>helloEC.cpp</a:t>
            </a:r>
          </a:p>
        </p:txBody>
      </p:sp>
      <p:sp>
        <p:nvSpPr>
          <p:cNvPr id="1513481" name="AutoShape 9"/>
          <p:cNvSpPr>
            <a:spLocks noChangeArrowheads="1"/>
          </p:cNvSpPr>
          <p:nvPr/>
        </p:nvSpPr>
        <p:spPr bwMode="auto">
          <a:xfrm>
            <a:off x="201613" y="5368925"/>
            <a:ext cx="1879600" cy="625475"/>
          </a:xfrm>
          <a:prstGeom prst="wedgeRoundRectCallout">
            <a:avLst>
              <a:gd name="adj1" fmla="val 74407"/>
              <a:gd name="adj2" fmla="val 4315"/>
              <a:gd name="adj3" fmla="val 16667"/>
            </a:avLst>
          </a:prstGeom>
          <a:solidFill>
            <a:srgbClr val="FFCC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hello_exec.h</a:t>
            </a:r>
          </a:p>
          <a:p>
            <a:pPr eaLnBrk="0" hangingPunct="0">
              <a:spcBef>
                <a:spcPct val="0"/>
              </a:spcBef>
            </a:pPr>
            <a:r>
              <a:rPr lang="en-US" altLang="zh-CN" i="0">
                <a:ea typeface="宋体" pitchFamily="2" charset="-122"/>
              </a:rPr>
              <a:t>hello_exec.cpp</a:t>
            </a:r>
          </a:p>
        </p:txBody>
      </p:sp>
      <p:sp>
        <p:nvSpPr>
          <p:cNvPr id="37901" name="Text Box 10"/>
          <p:cNvSpPr txBox="1">
            <a:spLocks noChangeArrowheads="1"/>
          </p:cNvSpPr>
          <p:nvPr/>
        </p:nvSpPr>
        <p:spPr bwMode="auto">
          <a:xfrm>
            <a:off x="6267450" y="1087438"/>
            <a:ext cx="2586038" cy="7112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Filenames may differ for different ORBs</a:t>
            </a:r>
          </a:p>
        </p:txBody>
      </p:sp>
      <p:sp>
        <p:nvSpPr>
          <p:cNvPr id="1513483" name="AutoShape 11"/>
          <p:cNvSpPr>
            <a:spLocks noChangeArrowheads="1"/>
          </p:cNvSpPr>
          <p:nvPr/>
        </p:nvSpPr>
        <p:spPr bwMode="auto">
          <a:xfrm>
            <a:off x="993775" y="1052513"/>
            <a:ext cx="1146175" cy="703262"/>
          </a:xfrm>
          <a:prstGeom prst="wedgeRoundRectCallout">
            <a:avLst>
              <a:gd name="adj1" fmla="val 148060"/>
              <a:gd name="adj2" fmla="val -5079"/>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hello.idl</a:t>
            </a:r>
          </a:p>
        </p:txBody>
      </p:sp>
      <p:sp>
        <p:nvSpPr>
          <p:cNvPr id="1513484" name="AutoShape 12"/>
          <p:cNvSpPr>
            <a:spLocks noChangeArrowheads="1"/>
          </p:cNvSpPr>
          <p:nvPr/>
        </p:nvSpPr>
        <p:spPr bwMode="auto">
          <a:xfrm>
            <a:off x="6507163" y="2370138"/>
            <a:ext cx="1166812" cy="703262"/>
          </a:xfrm>
          <a:prstGeom prst="wedgeRoundRectCallout">
            <a:avLst>
              <a:gd name="adj1" fmla="val -128231"/>
              <a:gd name="adj2" fmla="val -80926"/>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hello.cdl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3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3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34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34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34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134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34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134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134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134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3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3487" grpId="0" animBg="1"/>
      <p:bldP spid="1513486" grpId="0" animBg="1"/>
      <p:bldP spid="1513485" grpId="0" animBg="1"/>
      <p:bldP spid="1513476" grpId="0" animBg="1"/>
      <p:bldP spid="1513477" grpId="0" animBg="1"/>
      <p:bldP spid="1513478" grpId="0" animBg="1"/>
      <p:bldP spid="1513479" grpId="0" animBg="1"/>
      <p:bldP spid="1513480" grpId="0" animBg="1"/>
      <p:bldP spid="1513481" grpId="0" animBg="1"/>
      <p:bldP spid="1513483" grpId="0" animBg="1"/>
      <p:bldP spid="1513484"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4"/>
          <p:cNvSpPr>
            <a:spLocks noGrp="1" noChangeArrowheads="1"/>
          </p:cNvSpPr>
          <p:nvPr>
            <p:ph type="title"/>
          </p:nvPr>
        </p:nvSpPr>
        <p:spPr>
          <a:xfrm>
            <a:off x="66675" y="533400"/>
            <a:ext cx="8991600" cy="381000"/>
          </a:xfrm>
        </p:spPr>
        <p:txBody>
          <a:bodyPr/>
          <a:lstStyle/>
          <a:p>
            <a:pPr eaLnBrk="1" hangingPunct="1"/>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IDL 3 File &amp; Generated Stub/Skel Code</a:t>
            </a:r>
          </a:p>
        </p:txBody>
      </p:sp>
      <p:sp>
        <p:nvSpPr>
          <p:cNvPr id="130051" name="Rectangle 6"/>
          <p:cNvSpPr>
            <a:spLocks noGrp="1" noChangeArrowheads="1"/>
          </p:cNvSpPr>
          <p:nvPr>
            <p:ph type="body" sz="half" idx="2"/>
          </p:nvPr>
        </p:nvSpPr>
        <p:spPr>
          <a:xfrm>
            <a:off x="161925" y="3643313"/>
            <a:ext cx="4014788" cy="2581275"/>
          </a:xfrm>
          <a:noFill/>
        </p:spPr>
        <p:txBody>
          <a:bodyPr/>
          <a:lstStyle/>
          <a:p>
            <a:pPr marL="171450" indent="-171450" eaLnBrk="1" hangingPunct="1">
              <a:spcBef>
                <a:spcPct val="30000"/>
              </a:spcBef>
            </a:pPr>
            <a:r>
              <a:rPr lang="en-US" altLang="zh-CN" sz="2000" smtClean="0">
                <a:ea typeface="宋体" pitchFamily="2" charset="-122"/>
              </a:rPr>
              <a:t>IDL file has IDL 3 keywords</a:t>
            </a:r>
          </a:p>
          <a:p>
            <a:pPr marL="514350" lvl="1" indent="-171450"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r>
              <a:rPr lang="en-US" altLang="zh-CN" sz="2000" smtClean="0">
                <a:latin typeface="Courier New" pitchFamily="49" charset="0"/>
                <a:ea typeface="宋体" pitchFamily="2" charset="-122"/>
              </a:rPr>
              <a:t> </a:t>
            </a:r>
            <a:r>
              <a:rPr lang="en-US" altLang="zh-CN" sz="2000" b="1" smtClean="0">
                <a:latin typeface="Courier New" pitchFamily="49" charset="0"/>
                <a:ea typeface="宋体" pitchFamily="2" charset="-122"/>
              </a:rPr>
              <a:t>supports</a:t>
            </a:r>
            <a:r>
              <a:rPr lang="en-US" altLang="zh-CN" sz="2000" smtClean="0">
                <a:ea typeface="宋体" pitchFamily="2" charset="-122"/>
              </a:rPr>
              <a:t>, &amp; </a:t>
            </a:r>
            <a:r>
              <a:rPr lang="en-US" altLang="zh-CN" sz="2000" b="1" smtClean="0">
                <a:latin typeface="Courier New" pitchFamily="49" charset="0"/>
                <a:ea typeface="宋体" pitchFamily="2" charset="-122"/>
              </a:rPr>
              <a:t>manages</a:t>
            </a:r>
          </a:p>
          <a:p>
            <a:pPr marL="171450" indent="-171450" eaLnBrk="1" hangingPunct="1">
              <a:spcBef>
                <a:spcPct val="30000"/>
              </a:spcBef>
            </a:pPr>
            <a:r>
              <a:rPr lang="en-US" altLang="zh-CN" sz="2000" smtClean="0">
                <a:ea typeface="宋体" pitchFamily="2" charset="-122"/>
              </a:rPr>
              <a:t>Processed by IDL compiler that supports IDL 3 features</a:t>
            </a:r>
          </a:p>
          <a:p>
            <a:pPr marL="171450" indent="-171450" eaLnBrk="1" hangingPunct="1">
              <a:spcBef>
                <a:spcPct val="30000"/>
              </a:spcBef>
            </a:pPr>
            <a:r>
              <a:rPr lang="en-US" altLang="zh-CN" sz="2000" smtClean="0">
                <a:ea typeface="宋体" pitchFamily="2" charset="-122"/>
              </a:rPr>
              <a:t>Other tools could generate equivalent IDL 2 </a:t>
            </a:r>
          </a:p>
        </p:txBody>
      </p:sp>
      <p:sp>
        <p:nvSpPr>
          <p:cNvPr id="130052" name="Text Box 9"/>
          <p:cNvSpPr txBox="1">
            <a:spLocks noChangeArrowheads="1"/>
          </p:cNvSpPr>
          <p:nvPr/>
        </p:nvSpPr>
        <p:spPr bwMode="auto">
          <a:xfrm>
            <a:off x="4262438" y="984250"/>
            <a:ext cx="4881562" cy="3132138"/>
          </a:xfrm>
          <a:prstGeom prst="rect">
            <a:avLst/>
          </a:prstGeom>
          <a:solidFill>
            <a:srgbClr val="E3FFFF"/>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helloC.h – Stub file </a:t>
            </a:r>
          </a:p>
          <a:p>
            <a:pPr eaLnBrk="0" hangingPunct="0">
              <a:spcBef>
                <a:spcPct val="20000"/>
              </a:spcBef>
            </a:pPr>
            <a:r>
              <a:rPr lang="en-US" altLang="zh-CN" sz="1200" b="1" i="0">
                <a:latin typeface="Courier New" pitchFamily="49" charset="0"/>
                <a:ea typeface="宋体" pitchFamily="2" charset="-122"/>
              </a:rPr>
              <a:t>class HelloWorld</a:t>
            </a:r>
          </a:p>
          <a:p>
            <a:pPr eaLnBrk="0" hangingPunct="0">
              <a:spcBef>
                <a:spcPct val="20000"/>
              </a:spcBef>
            </a:pPr>
            <a:r>
              <a:rPr lang="en-US" altLang="zh-CN" sz="1200" b="1" i="0">
                <a:latin typeface="Courier New" pitchFamily="49" charset="0"/>
                <a:ea typeface="宋体" pitchFamily="2" charset="-122"/>
              </a:rPr>
              <a:t> : public virtual ::Components::CCMObject,</a:t>
            </a:r>
          </a:p>
          <a:p>
            <a:pPr eaLnBrk="0" hangingPunct="0">
              <a:spcBef>
                <a:spcPct val="20000"/>
              </a:spcBef>
            </a:pPr>
            <a:r>
              <a:rPr lang="en-US" altLang="zh-CN" sz="1200" b="1" i="0">
                <a:latin typeface="Courier New" pitchFamily="49" charset="0"/>
                <a:ea typeface="宋体" pitchFamily="2" charset="-122"/>
              </a:rPr>
              <a:t>   public virtual ::Hello {};</a:t>
            </a:r>
          </a:p>
          <a:p>
            <a:pPr>
              <a:spcBef>
                <a:spcPct val="20000"/>
              </a:spcBef>
            </a:pPr>
            <a:r>
              <a:rPr lang="en-US" altLang="zh-CN" sz="1200" b="1" i="0">
                <a:latin typeface="Courier New" pitchFamily="49" charset="0"/>
                <a:ea typeface="宋体" pitchFamily="2" charset="-122"/>
              </a:rPr>
              <a:t>// helloC.h – Stub file </a:t>
            </a:r>
          </a:p>
          <a:p>
            <a:pPr>
              <a:spcBef>
                <a:spcPct val="20000"/>
              </a:spcBef>
            </a:pPr>
            <a:r>
              <a:rPr lang="en-US" altLang="zh-CN" sz="1200" b="1" i="0">
                <a:latin typeface="Courier New" pitchFamily="49" charset="0"/>
                <a:ea typeface="宋体" pitchFamily="2" charset="-122"/>
              </a:rPr>
              <a:t>class HelloHomeImplicit</a:t>
            </a:r>
          </a:p>
          <a:p>
            <a:pPr>
              <a:spcBef>
                <a:spcPct val="20000"/>
              </a:spcBef>
            </a:pPr>
            <a:r>
              <a:rPr lang="en-US" altLang="zh-CN" sz="1200" b="1" i="0">
                <a:latin typeface="Courier New" pitchFamily="49" charset="0"/>
                <a:ea typeface="宋体" pitchFamily="2" charset="-122"/>
              </a:rPr>
              <a:t> : public virtual ::Components::KeylessCCMHome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HelloHomeExplicit</a:t>
            </a:r>
          </a:p>
          <a:p>
            <a:pPr>
              <a:spcBef>
                <a:spcPct val="20000"/>
              </a:spcBef>
            </a:pPr>
            <a:r>
              <a:rPr lang="en-US" altLang="zh-CN" sz="1200" b="1" i="0">
                <a:latin typeface="Courier New" pitchFamily="49" charset="0"/>
                <a:ea typeface="宋体" pitchFamily="2" charset="-122"/>
              </a:rPr>
              <a:t> : public virtual ::Components::CCMHome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a:t>
            </a:r>
          </a:p>
          <a:p>
            <a:pPr>
              <a:spcBef>
                <a:spcPct val="20000"/>
              </a:spcBef>
            </a:pPr>
            <a:r>
              <a:rPr lang="en-US" altLang="zh-CN" sz="1200" b="1" i="0">
                <a:latin typeface="Courier New" pitchFamily="49" charset="0"/>
                <a:ea typeface="宋体" pitchFamily="2" charset="-122"/>
              </a:rPr>
              <a:t> : public virtual HelloHomeExplicit,</a:t>
            </a:r>
          </a:p>
          <a:p>
            <a:pPr>
              <a:spcBef>
                <a:spcPct val="20000"/>
              </a:spcBef>
            </a:pPr>
            <a:r>
              <a:rPr lang="en-US" altLang="zh-CN" sz="1200" b="1" i="0">
                <a:latin typeface="Courier New" pitchFamily="49" charset="0"/>
                <a:ea typeface="宋体" pitchFamily="2" charset="-122"/>
              </a:rPr>
              <a:t>   public virtual HelloHomeImplicit {};</a:t>
            </a:r>
          </a:p>
        </p:txBody>
      </p:sp>
      <p:sp>
        <p:nvSpPr>
          <p:cNvPr id="130053" name="Text Box 14"/>
          <p:cNvSpPr txBox="1">
            <a:spLocks noChangeArrowheads="1"/>
          </p:cNvSpPr>
          <p:nvPr/>
        </p:nvSpPr>
        <p:spPr bwMode="auto">
          <a:xfrm>
            <a:off x="4240213" y="4427538"/>
            <a:ext cx="4772025" cy="1598612"/>
          </a:xfrm>
          <a:prstGeom prst="rect">
            <a:avLst/>
          </a:prstGeom>
          <a:solidFill>
            <a:srgbClr val="DDDDDD"/>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helloS.h – Skeleton/Servant file</a:t>
            </a:r>
          </a:p>
          <a:p>
            <a:pPr eaLnBrk="0" hangingPunct="0">
              <a:spcBef>
                <a:spcPct val="20000"/>
              </a:spcBef>
            </a:pPr>
            <a:r>
              <a:rPr lang="en-US" altLang="zh-CN" sz="1200" b="1" i="0">
                <a:latin typeface="Courier New" pitchFamily="49" charset="0"/>
                <a:ea typeface="宋体" pitchFamily="2" charset="-122"/>
              </a:rPr>
              <a:t>class POA_Hello</a:t>
            </a:r>
          </a:p>
          <a:p>
            <a:pPr eaLnBrk="0" hangingPunct="0">
              <a:spcBef>
                <a:spcPct val="20000"/>
              </a:spcBef>
            </a:pPr>
            <a:r>
              <a:rPr lang="en-US" altLang="zh-CN" sz="1200" b="1" i="0">
                <a:latin typeface="Courier New" pitchFamily="49" charset="0"/>
                <a:ea typeface="宋体" pitchFamily="2" charset="-122"/>
              </a:rPr>
              <a:t> : public virtual PortableServer::ServantBase {};</a:t>
            </a:r>
          </a:p>
          <a:p>
            <a:pPr>
              <a:spcBef>
                <a:spcPct val="20000"/>
              </a:spcBef>
            </a:pPr>
            <a:r>
              <a:rPr lang="en-US" altLang="zh-CN" sz="1200" b="1" i="0">
                <a:latin typeface="Courier New" pitchFamily="49" charset="0"/>
                <a:ea typeface="宋体" pitchFamily="2" charset="-122"/>
              </a:rPr>
              <a:t>// helloS.h – Skeleton/Servant file</a:t>
            </a:r>
          </a:p>
          <a:p>
            <a:pPr>
              <a:spcBef>
                <a:spcPct val="20000"/>
              </a:spcBef>
            </a:pPr>
            <a:r>
              <a:rPr lang="en-US" altLang="zh-CN" sz="1200" b="1" i="0">
                <a:latin typeface="Courier New" pitchFamily="49" charset="0"/>
                <a:ea typeface="宋体" pitchFamily="2" charset="-122"/>
              </a:rPr>
              <a:t>class POA_HelloWorld</a:t>
            </a:r>
          </a:p>
          <a:p>
            <a:pPr>
              <a:spcBef>
                <a:spcPct val="20000"/>
              </a:spcBef>
            </a:pPr>
            <a:r>
              <a:rPr lang="en-US" altLang="zh-CN" sz="1200" b="1" i="0">
                <a:latin typeface="Courier New" pitchFamily="49" charset="0"/>
                <a:ea typeface="宋体" pitchFamily="2" charset="-122"/>
              </a:rPr>
              <a:t> : public virtual POA_Components::CCMobject,</a:t>
            </a:r>
          </a:p>
          <a:p>
            <a:pPr>
              <a:spcBef>
                <a:spcPct val="20000"/>
              </a:spcBef>
            </a:pPr>
            <a:r>
              <a:rPr lang="en-US" altLang="zh-CN" sz="1200" b="1" i="0">
                <a:latin typeface="Courier New" pitchFamily="49" charset="0"/>
                <a:ea typeface="宋体" pitchFamily="2" charset="-122"/>
              </a:rPr>
              <a:t>   public virtual POA_Hello { /* ... */ };</a:t>
            </a:r>
          </a:p>
        </p:txBody>
      </p:sp>
      <p:sp>
        <p:nvSpPr>
          <p:cNvPr id="130054" name="Text Box 16"/>
          <p:cNvSpPr txBox="1">
            <a:spLocks noChangeArrowheads="1"/>
          </p:cNvSpPr>
          <p:nvPr/>
        </p:nvSpPr>
        <p:spPr bwMode="auto">
          <a:xfrm>
            <a:off x="206375" y="965200"/>
            <a:ext cx="3944938" cy="26543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 hello.idl</a:t>
            </a:r>
          </a:p>
          <a:p>
            <a:pPr eaLnBrk="0" hangingPunct="0">
              <a:spcBef>
                <a:spcPct val="0"/>
              </a:spcBef>
            </a:pPr>
            <a:r>
              <a:rPr lang="en-US" altLang="zh-CN" sz="1400" b="1" i="0">
                <a:latin typeface="Courier New" pitchFamily="49" charset="0"/>
                <a:ea typeface="宋体" pitchFamily="2" charset="-122"/>
              </a:rPr>
              <a:t>#include &lt;Components.idl&gt;</a:t>
            </a:r>
          </a:p>
          <a:p>
            <a:pPr eaLnBrk="0" hangingPunct="0">
              <a:spcBef>
                <a:spcPct val="0"/>
              </a:spcBef>
            </a:pPr>
            <a:r>
              <a:rPr lang="en-US" altLang="zh-CN" sz="1400" b="1" i="0">
                <a:latin typeface="Courier New" pitchFamily="49" charset="0"/>
                <a:ea typeface="宋体" pitchFamily="2" charset="-122"/>
              </a:rPr>
              <a:t>interface Hello</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  string sayHello (in string name);</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component HelloWorld supports Hello</a:t>
            </a:r>
          </a:p>
          <a:p>
            <a:pPr eaLnBrk="0" hangingPunct="0">
              <a:spcBef>
                <a:spcPct val="0"/>
              </a:spcBef>
            </a:pPr>
            <a:r>
              <a:rPr lang="en-US" altLang="zh-CN" sz="1400" b="1" i="0">
                <a:latin typeface="Courier New" pitchFamily="49" charset="0"/>
                <a:ea typeface="宋体" pitchFamily="2" charset="-122"/>
              </a:rPr>
              <a:t>{ /* ... */</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home HelloHome manages HelloWorld</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CIDL &amp; Generated Servant Code</a:t>
            </a:r>
          </a:p>
        </p:txBody>
      </p:sp>
      <p:sp>
        <p:nvSpPr>
          <p:cNvPr id="741395" name="Rectangle 19"/>
          <p:cNvSpPr>
            <a:spLocks noGrp="1" noChangeArrowheads="1"/>
          </p:cNvSpPr>
          <p:nvPr>
            <p:ph type="body" sz="half" idx="2"/>
          </p:nvPr>
        </p:nvSpPr>
        <p:spPr>
          <a:xfrm>
            <a:off x="4914900" y="1060450"/>
            <a:ext cx="4203700" cy="4862513"/>
          </a:xfrm>
        </p:spPr>
        <p:txBody>
          <a:bodyPr/>
          <a:lstStyle/>
          <a:p>
            <a:pPr marL="173038" indent="-173038" eaLnBrk="1" hangingPunct="1">
              <a:spcBef>
                <a:spcPct val="35000"/>
              </a:spcBef>
            </a:pPr>
            <a:r>
              <a:rPr lang="en-US" altLang="zh-CN" sz="2000" smtClean="0">
                <a:ea typeface="宋体" pitchFamily="2" charset="-122"/>
              </a:rPr>
              <a:t>CIDL compiler generates</a:t>
            </a:r>
          </a:p>
          <a:p>
            <a:pPr marL="517525" lvl="1" indent="-173038" eaLnBrk="1" hangingPunct="1">
              <a:spcBef>
                <a:spcPct val="35000"/>
              </a:spcBef>
            </a:pPr>
            <a:r>
              <a:rPr lang="en-US" altLang="zh-CN" sz="2000" i="1" smtClean="0">
                <a:ea typeface="宋体" pitchFamily="2" charset="-122"/>
              </a:rPr>
              <a:t>Servant code</a:t>
            </a:r>
            <a:r>
              <a:rPr lang="en-US" altLang="zh-CN" sz="2000" smtClean="0">
                <a:ea typeface="宋体" pitchFamily="2" charset="-122"/>
              </a:rPr>
              <a:t>, which is transparent to developers</a:t>
            </a:r>
          </a:p>
          <a:p>
            <a:pPr marL="517525" lvl="1" indent="-173038" eaLnBrk="1" hangingPunct="1">
              <a:spcBef>
                <a:spcPct val="35000"/>
              </a:spcBef>
            </a:pPr>
            <a:r>
              <a:rPr lang="en-US" altLang="zh-CN" sz="2000" i="1" smtClean="0">
                <a:ea typeface="宋体" pitchFamily="2" charset="-122"/>
              </a:rPr>
              <a:t>Executor IDL</a:t>
            </a:r>
            <a:r>
              <a:rPr lang="en-US" altLang="zh-CN" sz="2000" smtClean="0">
                <a:ea typeface="宋体" pitchFamily="2" charset="-122"/>
              </a:rPr>
              <a:t>, which developers then implement</a:t>
            </a:r>
          </a:p>
          <a:p>
            <a:pPr marL="173038" indent="-173038" eaLnBrk="1" hangingPunct="1">
              <a:spcBef>
                <a:spcPct val="35000"/>
              </a:spcBef>
            </a:pPr>
            <a:r>
              <a:rPr lang="en-US" altLang="zh-CN" sz="2000" smtClean="0">
                <a:ea typeface="宋体" pitchFamily="2" charset="-122"/>
              </a:rPr>
              <a:t>Servant code is generated for</a:t>
            </a:r>
          </a:p>
          <a:p>
            <a:pPr marL="517525" lvl="1" indent="-173038" eaLnBrk="1" hangingPunct="1">
              <a:spcBef>
                <a:spcPct val="35000"/>
              </a:spcBef>
            </a:pPr>
            <a:r>
              <a:rPr lang="en-US" altLang="zh-CN" sz="2000" smtClean="0">
                <a:ea typeface="宋体" pitchFamily="2" charset="-122"/>
              </a:rPr>
              <a:t>Components</a:t>
            </a:r>
          </a:p>
          <a:p>
            <a:pPr marL="854075" lvl="2" indent="-163513" eaLnBrk="1" hangingPunct="1">
              <a:spcBef>
                <a:spcPct val="35000"/>
              </a:spcBef>
            </a:pPr>
            <a:r>
              <a:rPr lang="en-US" altLang="zh-CN" b="1" smtClean="0">
                <a:latin typeface="Courier New" pitchFamily="49" charset="0"/>
                <a:ea typeface="宋体" pitchFamily="2" charset="-122"/>
              </a:rPr>
              <a:t>HelloWorld_Servant</a:t>
            </a:r>
            <a:endParaRPr lang="en-US" altLang="zh-CN" smtClean="0">
              <a:ea typeface="宋体" pitchFamily="2" charset="-122"/>
            </a:endParaRPr>
          </a:p>
          <a:p>
            <a:pPr marL="854075" lvl="2" indent="-163513" eaLnBrk="1" hangingPunct="1">
              <a:spcBef>
                <a:spcPct val="35000"/>
              </a:spcBef>
            </a:pPr>
            <a:r>
              <a:rPr lang="en-US" altLang="zh-CN" b="1" smtClean="0">
                <a:latin typeface="Courier New" pitchFamily="49" charset="0"/>
                <a:ea typeface="宋体" pitchFamily="2" charset="-122"/>
              </a:rPr>
              <a:t>HelloWorld_Context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Homes</a:t>
            </a:r>
          </a:p>
          <a:p>
            <a:pPr marL="854075" lvl="2" indent="-163513" eaLnBrk="1" hangingPunct="1">
              <a:spcBef>
                <a:spcPct val="35000"/>
              </a:spcBef>
            </a:pPr>
            <a:r>
              <a:rPr lang="en-US" altLang="zh-CN" b="1" smtClean="0">
                <a:latin typeface="Courier New" pitchFamily="49" charset="0"/>
                <a:ea typeface="宋体" pitchFamily="2" charset="-122"/>
              </a:rPr>
              <a:t>HelloHome_Servant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Facets</a:t>
            </a:r>
          </a:p>
          <a:p>
            <a:pPr marL="854075" lvl="2" indent="-163513" eaLnBrk="1" hangingPunct="1">
              <a:spcBef>
                <a:spcPct val="35000"/>
              </a:spcBef>
            </a:pPr>
            <a:r>
              <a:rPr lang="en-US" altLang="zh-CN" b="1" smtClean="0">
                <a:latin typeface="Courier New" pitchFamily="49" charset="0"/>
                <a:ea typeface="宋体" pitchFamily="2" charset="-122"/>
              </a:rPr>
              <a:t>&lt;</a:t>
            </a:r>
            <a:r>
              <a:rPr lang="en-US" altLang="zh-CN" b="1" i="1" smtClean="0">
                <a:latin typeface="Courier New" pitchFamily="49" charset="0"/>
                <a:ea typeface="宋体" pitchFamily="2" charset="-122"/>
              </a:rPr>
              <a:t>facet name</a:t>
            </a:r>
            <a:r>
              <a:rPr lang="en-US" altLang="zh-CN" b="1" smtClean="0">
                <a:latin typeface="Courier New" pitchFamily="49" charset="0"/>
                <a:ea typeface="宋体" pitchFamily="2" charset="-122"/>
              </a:rPr>
              <a:t>&gt;_Servant</a:t>
            </a:r>
          </a:p>
        </p:txBody>
      </p:sp>
      <p:graphicFrame>
        <p:nvGraphicFramePr>
          <p:cNvPr id="741399" name="Object 2"/>
          <p:cNvGraphicFramePr>
            <a:graphicFrameLocks noChangeAspect="1"/>
          </p:cNvGraphicFramePr>
          <p:nvPr>
            <p:ph sz="half" idx="1"/>
          </p:nvPr>
        </p:nvGraphicFramePr>
        <p:xfrm>
          <a:off x="50800" y="998538"/>
          <a:ext cx="4837113" cy="4978400"/>
        </p:xfrm>
        <a:graphic>
          <a:graphicData uri="http://schemas.openxmlformats.org/presentationml/2006/ole">
            <p:oleObj spid="_x0000_s38914" name="Visio" r:id="rId4" imgW="5401921" imgH="5560061" progId="Visio.Drawing.11">
              <p:embed/>
            </p:oleObj>
          </a:graphicData>
        </a:graphic>
      </p:graphicFrame>
      <p:sp>
        <p:nvSpPr>
          <p:cNvPr id="741410" name="Rectangle 34"/>
          <p:cNvSpPr>
            <a:spLocks noChangeArrowheads="1"/>
          </p:cNvSpPr>
          <p:nvPr/>
        </p:nvSpPr>
        <p:spPr bwMode="auto">
          <a:xfrm>
            <a:off x="585788" y="5605463"/>
            <a:ext cx="4084637" cy="569912"/>
          </a:xfrm>
          <a:prstGeom prst="rect">
            <a:avLst/>
          </a:prstGeom>
          <a:solidFill>
            <a:srgbClr val="CCECFF"/>
          </a:solidFill>
          <a:ln w="9525">
            <a:solidFill>
              <a:schemeClr val="tx1"/>
            </a:solidFill>
            <a:miter lim="800000"/>
            <a:headEnd/>
            <a:tailEnd/>
          </a:ln>
        </p:spPr>
        <p:txBody>
          <a:bodyPr wrap="none" anchor="ctr"/>
          <a:lstStyle/>
          <a:p>
            <a:pPr marL="114300" indent="-114300" eaLnBrk="0" hangingPunct="0">
              <a:spcBef>
                <a:spcPct val="0"/>
              </a:spcBef>
            </a:pPr>
            <a:r>
              <a:rPr lang="en-US" altLang="zh-CN" i="0">
                <a:ea typeface="宋体" pitchFamily="2" charset="-122"/>
              </a:rPr>
              <a:t>Servant code also contains generated </a:t>
            </a:r>
          </a:p>
          <a:p>
            <a:pPr marL="114300" indent="-114300" eaLnBrk="0" hangingPunct="0">
              <a:spcBef>
                <a:spcPct val="0"/>
              </a:spcBef>
            </a:pPr>
            <a:r>
              <a:rPr lang="en-US" altLang="zh-CN" i="0">
                <a:ea typeface="宋体" pitchFamily="2" charset="-122"/>
              </a:rPr>
              <a:t>component-specific context classes</a:t>
            </a:r>
          </a:p>
        </p:txBody>
      </p:sp>
      <p:sp>
        <p:nvSpPr>
          <p:cNvPr id="38918" name="Text Box 36"/>
          <p:cNvSpPr txBox="1">
            <a:spLocks noChangeArrowheads="1"/>
          </p:cNvSpPr>
          <p:nvPr/>
        </p:nvSpPr>
        <p:spPr bwMode="auto">
          <a:xfrm>
            <a:off x="1830388" y="2492375"/>
            <a:ext cx="3032125" cy="107950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hello.idl</a:t>
            </a:r>
          </a:p>
          <a:p>
            <a:pPr eaLnBrk="0" hangingPunct="0">
              <a:spcBef>
                <a:spcPct val="10000"/>
              </a:spcBef>
            </a:pPr>
            <a:r>
              <a:rPr lang="en-US" altLang="zh-CN" sz="1000" b="1" i="0">
                <a:latin typeface="Courier New" pitchFamily="49" charset="0"/>
                <a:ea typeface="宋体" pitchFamily="2" charset="-122"/>
              </a:rPr>
              <a:t>#include &lt;Components.idl&gt;</a:t>
            </a:r>
          </a:p>
          <a:p>
            <a:pPr eaLnBrk="0" hangingPunct="0">
              <a:spcBef>
                <a:spcPct val="10000"/>
              </a:spcBef>
            </a:pPr>
            <a:r>
              <a:rPr lang="en-US" altLang="zh-CN" sz="1000" b="1" i="0">
                <a:latin typeface="Courier New" pitchFamily="49" charset="0"/>
                <a:ea typeface="宋体" pitchFamily="2" charset="-122"/>
              </a:rPr>
              <a:t>interface Hello { /* ... /* };</a:t>
            </a:r>
          </a:p>
          <a:p>
            <a:pPr eaLnBrk="0" hangingPunct="0">
              <a:spcBef>
                <a:spcPct val="10000"/>
              </a:spcBef>
            </a:pPr>
            <a:r>
              <a:rPr lang="en-US" altLang="zh-CN" sz="1000" b="1" i="0">
                <a:latin typeface="Courier New" pitchFamily="49" charset="0"/>
                <a:ea typeface="宋体" pitchFamily="2" charset="-122"/>
              </a:rPr>
              <a:t>component HelloWorld supports Hello { /* ... */ };</a:t>
            </a:r>
          </a:p>
          <a:p>
            <a:pPr eaLnBrk="0" hangingPunct="0">
              <a:spcBef>
                <a:spcPct val="10000"/>
              </a:spcBef>
            </a:pPr>
            <a:r>
              <a:rPr lang="en-US" altLang="zh-CN" sz="1000" b="1" i="0">
                <a:latin typeface="Courier New" pitchFamily="49" charset="0"/>
                <a:ea typeface="宋体" pitchFamily="2" charset="-122"/>
              </a:rPr>
              <a:t>home HelloHome manages HelloWorld {};</a:t>
            </a:r>
          </a:p>
        </p:txBody>
      </p:sp>
      <p:sp>
        <p:nvSpPr>
          <p:cNvPr id="38919" name="Text Box 37"/>
          <p:cNvSpPr txBox="1">
            <a:spLocks noChangeArrowheads="1"/>
          </p:cNvSpPr>
          <p:nvPr/>
        </p:nvSpPr>
        <p:spPr bwMode="auto">
          <a:xfrm>
            <a:off x="1843088" y="3717925"/>
            <a:ext cx="3028950" cy="176847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hello.cdl</a:t>
            </a:r>
          </a:p>
          <a:p>
            <a:pPr eaLnBrk="0" hangingPunct="0">
              <a:spcBef>
                <a:spcPct val="10000"/>
              </a:spcBef>
            </a:pPr>
            <a:r>
              <a:rPr lang="en-US" altLang="zh-CN" sz="1000" b="1" i="0">
                <a:latin typeface="Courier New" pitchFamily="49" charset="0"/>
                <a:ea typeface="宋体" pitchFamily="2" charset="-122"/>
              </a:rPr>
              <a:t>#include “hello.idl”</a:t>
            </a:r>
          </a:p>
          <a:p>
            <a:pPr eaLnBrk="0" hangingPunct="0">
              <a:spcBef>
                <a:spcPct val="10000"/>
              </a:spcBef>
            </a:pPr>
            <a:r>
              <a:rPr lang="en-US" altLang="zh-CN" sz="1000" b="1" i="0">
                <a:latin typeface="Courier New" pitchFamily="49" charset="0"/>
                <a:ea typeface="宋体" pitchFamily="2" charset="-122"/>
              </a:rPr>
              <a:t>composition session Hello_Example</a:t>
            </a:r>
          </a:p>
          <a:p>
            <a:pPr eaLnBrk="0" hangingPunct="0">
              <a:spcBef>
                <a:spcPct val="10000"/>
              </a:spcBef>
            </a:pPr>
            <a:r>
              <a:rPr lang="en-US" altLang="zh-CN" sz="1000" b="1" i="0">
                <a:latin typeface="Courier New" pitchFamily="49" charset="0"/>
                <a:ea typeface="宋体" pitchFamily="2" charset="-122"/>
              </a:rPr>
              <a:t>{</a:t>
            </a:r>
          </a:p>
          <a:p>
            <a:pPr eaLnBrk="0" hangingPunct="0">
              <a:spcBef>
                <a:spcPct val="10000"/>
              </a:spcBef>
            </a:pPr>
            <a:r>
              <a:rPr lang="en-US" altLang="zh-CN" sz="1000" b="1" i="0">
                <a:latin typeface="Courier New" pitchFamily="49" charset="0"/>
                <a:ea typeface="宋体" pitchFamily="2" charset="-122"/>
              </a:rPr>
              <a:t>  home executor HelloHome_Exec</a:t>
            </a:r>
          </a:p>
          <a:p>
            <a:pPr eaLnBrk="0" hangingPunct="0">
              <a:spcBef>
                <a:spcPct val="10000"/>
              </a:spcBef>
            </a:pPr>
            <a:r>
              <a:rPr lang="en-US" altLang="zh-CN" sz="1000" b="1" i="0">
                <a:latin typeface="Courier New" pitchFamily="49" charset="0"/>
                <a:ea typeface="宋体" pitchFamily="2" charset="-122"/>
              </a:rPr>
              <a:t>  { </a:t>
            </a:r>
          </a:p>
          <a:p>
            <a:pPr eaLnBrk="0" hangingPunct="0">
              <a:spcBef>
                <a:spcPct val="10000"/>
              </a:spcBef>
            </a:pPr>
            <a:r>
              <a:rPr lang="en-US" altLang="zh-CN" sz="1000" b="1" i="0">
                <a:latin typeface="Courier New" pitchFamily="49" charset="0"/>
                <a:ea typeface="宋体" pitchFamily="2" charset="-122"/>
              </a:rPr>
              <a:t>    implements HelloHome;</a:t>
            </a:r>
          </a:p>
          <a:p>
            <a:pPr eaLnBrk="0" hangingPunct="0">
              <a:spcBef>
                <a:spcPct val="10000"/>
              </a:spcBef>
            </a:pPr>
            <a:r>
              <a:rPr lang="en-US" altLang="zh-CN" sz="1000" b="1" i="0">
                <a:latin typeface="Courier New" pitchFamily="49" charset="0"/>
                <a:ea typeface="宋体" pitchFamily="2" charset="-122"/>
              </a:rPr>
              <a:t>    manages HelloWorld_Exec;</a:t>
            </a:r>
          </a:p>
          <a:p>
            <a:pPr eaLnBrk="0" hangingPunct="0">
              <a:spcBef>
                <a:spcPct val="10000"/>
              </a:spcBef>
            </a:pPr>
            <a:r>
              <a:rPr lang="en-US" altLang="zh-CN" sz="1000" b="1" i="0">
                <a:latin typeface="Courier New" pitchFamily="49" charset="0"/>
                <a:ea typeface="宋体" pitchFamily="2" charset="-122"/>
              </a:rPr>
              <a:t>  };</a:t>
            </a:r>
          </a:p>
          <a:p>
            <a:pPr eaLnBrk="0" hangingPunct="0">
              <a:spcBef>
                <a:spcPct val="10000"/>
              </a:spcBef>
            </a:pPr>
            <a:r>
              <a:rPr lang="en-US" altLang="zh-CN" sz="10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13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139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13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139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139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13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13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13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139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139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139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13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1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8" grpId="0"/>
      <p:bldP spid="741395" grpId="0" build="p"/>
      <p:bldP spid="741410"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Text Box 4"/>
          <p:cNvSpPr txBox="1">
            <a:spLocks noChangeArrowheads="1"/>
          </p:cNvSpPr>
          <p:nvPr/>
        </p:nvSpPr>
        <p:spPr bwMode="auto">
          <a:xfrm>
            <a:off x="3914775" y="1071563"/>
            <a:ext cx="4557713" cy="1562100"/>
          </a:xfrm>
          <a:prstGeom prst="rect">
            <a:avLst/>
          </a:prstGeom>
          <a:solidFill>
            <a:srgbClr val="E3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HelloWorld_Context :</a:t>
            </a:r>
          </a:p>
          <a:p>
            <a:pPr eaLnBrk="0" hangingPunct="0">
              <a:spcBef>
                <a:spcPct val="0"/>
              </a:spcBef>
            </a:pPr>
            <a:r>
              <a:rPr lang="en-US" altLang="zh-CN" sz="1200" b="1" i="0">
                <a:latin typeface="Courier New" pitchFamily="49" charset="0"/>
                <a:ea typeface="宋体" pitchFamily="2" charset="-122"/>
              </a:rPr>
              <a:t>  public virtual ::CCM_HelloWorld_Context,</a:t>
            </a:r>
          </a:p>
          <a:p>
            <a:pPr eaLnBrk="0" hangingPunct="0">
              <a:spcBef>
                <a:spcPct val="0"/>
              </a:spcBef>
            </a:pPr>
            <a:r>
              <a:rPr lang="en-US" altLang="zh-CN" sz="1200" b="1" i="0">
                <a:latin typeface="Courier New" pitchFamily="49" charset="0"/>
                <a:ea typeface="宋体" pitchFamily="2" charset="-122"/>
              </a:rPr>
              <a:t>  public virtual CORBA::LocalObject </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Operations from Components::CCMContext </a:t>
            </a:r>
          </a:p>
          <a:p>
            <a:pPr eaLnBrk="0" hangingPunct="0">
              <a:spcBef>
                <a:spcPct val="0"/>
              </a:spcBef>
            </a:pPr>
            <a:r>
              <a:rPr lang="en-US" altLang="zh-CN" sz="1200" b="1" i="0">
                <a:latin typeface="Courier New" pitchFamily="49" charset="0"/>
                <a:ea typeface="宋体" pitchFamily="2" charset="-122"/>
              </a:rPr>
              <a:t>  // Operations from Components::SessionContext</a:t>
            </a:r>
          </a:p>
          <a:p>
            <a:pPr eaLnBrk="0" hangingPunct="0">
              <a:spcBef>
                <a:spcPct val="0"/>
              </a:spcBef>
            </a:pPr>
            <a:r>
              <a:rPr lang="en-US" altLang="zh-CN" sz="1200" b="1" i="0">
                <a:latin typeface="Courier New" pitchFamily="49" charset="0"/>
                <a:ea typeface="宋体" pitchFamily="2" charset="-122"/>
              </a:rPr>
              <a:t>  // Operations from CCM_HelloWorld_Context</a:t>
            </a:r>
          </a:p>
          <a:p>
            <a:pPr eaLnBrk="0" hangingPunct="0">
              <a:spcBef>
                <a:spcPct val="0"/>
              </a:spcBef>
            </a:pPr>
            <a:r>
              <a:rPr lang="en-US" altLang="zh-CN" sz="1200" b="1" i="0">
                <a:latin typeface="Courier New" pitchFamily="49" charset="0"/>
                <a:ea typeface="宋体" pitchFamily="2" charset="-122"/>
              </a:rPr>
              <a:t>};</a:t>
            </a:r>
            <a:endParaRPr lang="en-US" altLang="zh-CN" b="1" i="0">
              <a:latin typeface="Courier New" pitchFamily="49" charset="0"/>
              <a:ea typeface="宋体" pitchFamily="2" charset="-122"/>
            </a:endParaRPr>
          </a:p>
        </p:txBody>
      </p:sp>
      <p:sp>
        <p:nvSpPr>
          <p:cNvPr id="1397765" name="Rectangle 5"/>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Servants (hello_svnt.*)</a:t>
            </a:r>
          </a:p>
        </p:txBody>
      </p:sp>
      <p:sp>
        <p:nvSpPr>
          <p:cNvPr id="39941" name="Text Box 8"/>
          <p:cNvSpPr txBox="1">
            <a:spLocks noChangeArrowheads="1"/>
          </p:cNvSpPr>
          <p:nvPr/>
        </p:nvSpPr>
        <p:spPr bwMode="auto">
          <a:xfrm>
            <a:off x="3914775" y="2670175"/>
            <a:ext cx="5030788" cy="1384300"/>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HelloWorld_Servant :</a:t>
            </a:r>
          </a:p>
          <a:p>
            <a:pPr eaLnBrk="0" hangingPunct="0">
              <a:spcBef>
                <a:spcPct val="0"/>
              </a:spcBef>
            </a:pPr>
            <a:r>
              <a:rPr lang="en-US" altLang="zh-CN" sz="1200" b="1" i="0">
                <a:latin typeface="Courier New" pitchFamily="49" charset="0"/>
                <a:ea typeface="宋体" pitchFamily="2" charset="-122"/>
              </a:rPr>
              <a:t>  public virtual POA_HelloWorld</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operations</a:t>
            </a:r>
          </a:p>
          <a:p>
            <a:pPr eaLnBrk="0" hangingPunct="0">
              <a:spcBef>
                <a:spcPct val="0"/>
              </a:spcBef>
            </a:pPr>
            <a:r>
              <a:rPr lang="en-US" altLang="zh-CN" sz="1200" b="1" i="0">
                <a:latin typeface="Courier New" pitchFamily="49" charset="0"/>
                <a:ea typeface="宋体" pitchFamily="2" charset="-122"/>
              </a:rPr>
              <a:t>  // Operations on the navigation interface</a:t>
            </a:r>
          </a:p>
          <a:p>
            <a:pPr eaLnBrk="0" hangingPunct="0">
              <a:spcBef>
                <a:spcPct val="0"/>
              </a:spcBef>
            </a:pPr>
            <a:r>
              <a:rPr lang="en-US" altLang="zh-CN" sz="1200" b="1" i="0">
                <a:latin typeface="Courier New" pitchFamily="49" charset="0"/>
                <a:ea typeface="宋体" pitchFamily="2" charset="-122"/>
              </a:rPr>
              <a:t>  // Operations for the receptacle interfaces</a:t>
            </a:r>
          </a:p>
          <a:p>
            <a:pPr eaLnBrk="0" hangingPunct="0">
              <a:spcBef>
                <a:spcPct val="0"/>
              </a:spcBef>
            </a:pPr>
            <a:r>
              <a:rPr lang="en-US" altLang="zh-CN" sz="1200" b="1" i="0">
                <a:latin typeface="Courier New" pitchFamily="49" charset="0"/>
                <a:ea typeface="宋体" pitchFamily="2" charset="-122"/>
              </a:rPr>
              <a:t>};</a:t>
            </a:r>
          </a:p>
        </p:txBody>
      </p:sp>
      <p:sp>
        <p:nvSpPr>
          <p:cNvPr id="39942" name="Text Box 9"/>
          <p:cNvSpPr txBox="1">
            <a:spLocks noChangeArrowheads="1"/>
          </p:cNvSpPr>
          <p:nvPr/>
        </p:nvSpPr>
        <p:spPr bwMode="auto">
          <a:xfrm>
            <a:off x="3914775" y="4281488"/>
            <a:ext cx="5051425" cy="1754187"/>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HelloHome_Servant : </a:t>
            </a:r>
          </a:p>
          <a:p>
            <a:pPr eaLnBrk="0" hangingPunct="0">
              <a:spcBef>
                <a:spcPct val="0"/>
              </a:spcBef>
            </a:pPr>
            <a:r>
              <a:rPr lang="en-US" altLang="zh-CN" sz="1200" b="1" i="0">
                <a:latin typeface="Courier New" pitchFamily="49" charset="0"/>
                <a:ea typeface="宋体" pitchFamily="2" charset="-122"/>
              </a:rPr>
              <a:t>  public virtual POA_HelloHome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interface operations</a:t>
            </a:r>
          </a:p>
          <a:p>
            <a:pPr eaLnBrk="0" hangingPunct="0">
              <a:spcBef>
                <a:spcPct val="0"/>
              </a:spcBef>
            </a:pPr>
            <a:r>
              <a:rPr lang="en-US" altLang="zh-CN" sz="1200" b="1" i="0">
                <a:latin typeface="Courier New" pitchFamily="49" charset="0"/>
                <a:ea typeface="宋体" pitchFamily="2" charset="-122"/>
              </a:rPr>
              <a:t>  // Home operations</a:t>
            </a:r>
          </a:p>
          <a:p>
            <a:pPr eaLnBrk="0" hangingPunct="0">
              <a:spcBef>
                <a:spcPct val="0"/>
              </a:spcBef>
            </a:pPr>
            <a:r>
              <a:rPr lang="en-US" altLang="zh-CN" sz="1200" b="1" i="0">
                <a:latin typeface="Courier New" pitchFamily="49" charset="0"/>
                <a:ea typeface="宋体" pitchFamily="2" charset="-122"/>
              </a:rPr>
              <a:t>  // Factory &amp; attribute operations</a:t>
            </a:r>
          </a:p>
          <a:p>
            <a:pPr eaLnBrk="0" hangingPunct="0">
              <a:spcBef>
                <a:spcPct val="0"/>
              </a:spcBef>
            </a:pPr>
            <a:r>
              <a:rPr lang="en-US" altLang="zh-CN" sz="1200" b="1" i="0">
                <a:latin typeface="Courier New" pitchFamily="49" charset="0"/>
                <a:ea typeface="宋体" pitchFamily="2" charset="-122"/>
              </a:rPr>
              <a:t>  // ImplicitHome operations</a:t>
            </a:r>
          </a:p>
          <a:p>
            <a:pPr eaLnBrk="0" hangingPunct="0">
              <a:spcBef>
                <a:spcPct val="0"/>
              </a:spcBef>
            </a:pPr>
            <a:r>
              <a:rPr lang="en-US" altLang="zh-CN" sz="1200" b="1" i="0">
                <a:latin typeface="Courier New" pitchFamily="49" charset="0"/>
                <a:ea typeface="宋体" pitchFamily="2" charset="-122"/>
              </a:rPr>
              <a:t>  ::HelloWorld_ptr create ();</a:t>
            </a:r>
          </a:p>
          <a:p>
            <a:pPr eaLnBrk="0" hangingPunct="0">
              <a:spcBef>
                <a:spcPct val="0"/>
              </a:spcBef>
            </a:pPr>
            <a:r>
              <a:rPr lang="en-US" altLang="zh-CN" sz="1200" b="1" i="0">
                <a:latin typeface="Courier New" pitchFamily="49" charset="0"/>
                <a:ea typeface="宋体" pitchFamily="2" charset="-122"/>
              </a:rPr>
              <a:t>};</a:t>
            </a:r>
          </a:p>
        </p:txBody>
      </p:sp>
      <p:sp>
        <p:nvSpPr>
          <p:cNvPr id="39943" name="AutoShape 13"/>
          <p:cNvSpPr>
            <a:spLocks noChangeArrowheads="1"/>
          </p:cNvSpPr>
          <p:nvPr/>
        </p:nvSpPr>
        <p:spPr bwMode="auto">
          <a:xfrm rot="5400000">
            <a:off x="982663" y="3298825"/>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graphicFrame>
        <p:nvGraphicFramePr>
          <p:cNvPr id="39938" name="Object 2"/>
          <p:cNvGraphicFramePr>
            <a:graphicFrameLocks noChangeAspect="1"/>
          </p:cNvGraphicFramePr>
          <p:nvPr>
            <p:ph idx="1"/>
          </p:nvPr>
        </p:nvGraphicFramePr>
        <p:xfrm>
          <a:off x="185738" y="1008063"/>
          <a:ext cx="3389312" cy="1844675"/>
        </p:xfrm>
        <a:graphic>
          <a:graphicData uri="http://schemas.openxmlformats.org/presentationml/2006/ole">
            <p:oleObj spid="_x0000_s39938" name="Visio" r:id="rId3" imgW="3389533" imgH="1845211" progId="Visio.Drawing.11">
              <p:embed/>
            </p:oleObj>
          </a:graphicData>
        </a:graphic>
      </p:graphicFrame>
      <p:sp>
        <p:nvSpPr>
          <p:cNvPr id="39944" name="Text Box 14"/>
          <p:cNvSpPr txBox="1">
            <a:spLocks noChangeArrowheads="1"/>
          </p:cNvSpPr>
          <p:nvPr/>
        </p:nvSpPr>
        <p:spPr bwMode="auto">
          <a:xfrm>
            <a:off x="587375" y="496093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39945" name="Text Box 15"/>
          <p:cNvSpPr txBox="1">
            <a:spLocks noChangeArrowheads="1"/>
          </p:cNvSpPr>
          <p:nvPr/>
        </p:nvSpPr>
        <p:spPr bwMode="auto">
          <a:xfrm>
            <a:off x="192088" y="1009650"/>
            <a:ext cx="3367087" cy="1927225"/>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97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7765"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916363" y="1071563"/>
            <a:ext cx="5129212" cy="3436937"/>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hello_svnt.h</a:t>
            </a:r>
          </a:p>
          <a:p>
            <a:pPr>
              <a:lnSpc>
                <a:spcPct val="60000"/>
              </a:lnSpc>
            </a:pPr>
            <a:r>
              <a:rPr lang="en-US" altLang="zh-CN" sz="1200" b="1" i="0">
                <a:latin typeface="Courier New" pitchFamily="49" charset="0"/>
                <a:ea typeface="宋体" pitchFamily="2" charset="-122"/>
              </a:rPr>
              <a:t>#include "helloEC.h“</a:t>
            </a:r>
          </a:p>
          <a:p>
            <a:pPr>
              <a:lnSpc>
                <a:spcPct val="60000"/>
              </a:lnSpc>
            </a:pPr>
            <a:r>
              <a:rPr lang="en-US" altLang="zh-CN" sz="1200" b="1" i="0">
                <a:latin typeface="Courier New" pitchFamily="49" charset="0"/>
                <a:ea typeface="宋体" pitchFamily="2" charset="-122"/>
              </a:rPr>
              <a:t>#include “helloS.h”</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namespace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class HelloWorld_Context</a:t>
            </a:r>
          </a:p>
          <a:p>
            <a:pPr>
              <a:lnSpc>
                <a:spcPct val="60000"/>
              </a:lnSpc>
            </a:pPr>
            <a:r>
              <a:rPr lang="en-US" altLang="zh-CN" sz="1200" b="1" i="0">
                <a:latin typeface="Courier New" pitchFamily="49" charset="0"/>
                <a:ea typeface="宋体" pitchFamily="2" charset="-122"/>
              </a:rPr>
              <a:t>    : public virtual CCM_HelloWorld_Context {</a:t>
            </a:r>
          </a:p>
          <a:p>
            <a:pPr>
              <a:lnSpc>
                <a:spcPct val="60000"/>
              </a:lnSpc>
            </a:pPr>
            <a:r>
              <a:rPr lang="en-US" altLang="zh-CN" sz="1200" b="1" i="0">
                <a:latin typeface="Courier New" pitchFamily="49" charset="0"/>
                <a:ea typeface="宋体" pitchFamily="2" charset="-122"/>
              </a:rPr>
              <a:t>    friend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 Operation overrides from base classes -</a:t>
            </a:r>
          </a:p>
          <a:p>
            <a:pPr>
              <a:lnSpc>
                <a:spcPct val="60000"/>
              </a:lnSpc>
            </a:pPr>
            <a:r>
              <a:rPr lang="en-US" altLang="zh-CN" sz="1200" b="1" i="0">
                <a:latin typeface="Courier New" pitchFamily="49" charset="0"/>
                <a:ea typeface="宋体" pitchFamily="2" charset="-122"/>
              </a:rPr>
              <a:t>    // Components::SessionContext and</a:t>
            </a:r>
          </a:p>
          <a:p>
            <a:pPr>
              <a:lnSpc>
                <a:spcPct val="60000"/>
              </a:lnSpc>
            </a:pPr>
            <a:r>
              <a:rPr lang="en-US" altLang="zh-CN" sz="1200" b="1" i="0">
                <a:latin typeface="Courier New" pitchFamily="49" charset="0"/>
                <a:ea typeface="宋体" pitchFamily="2" charset="-122"/>
              </a:rPr>
              <a:t>    // Components::CCMContext</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107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(1/6)</a:t>
            </a:r>
          </a:p>
        </p:txBody>
      </p:sp>
      <p:sp>
        <p:nvSpPr>
          <p:cNvPr id="131076"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1077"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4982"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3" name="Rectangle 7"/>
          <p:cNvSpPr>
            <a:spLocks noChangeArrowheads="1"/>
          </p:cNvSpPr>
          <p:nvPr/>
        </p:nvSpPr>
        <p:spPr bwMode="auto">
          <a:xfrm>
            <a:off x="742950" y="2873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4" name="Rectangle 8"/>
          <p:cNvSpPr>
            <a:spLocks noChangeArrowheads="1"/>
          </p:cNvSpPr>
          <p:nvPr/>
        </p:nvSpPr>
        <p:spPr bwMode="auto">
          <a:xfrm>
            <a:off x="2436813" y="2857500"/>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4994" name="Rectangle 18"/>
          <p:cNvSpPr>
            <a:spLocks noChangeArrowheads="1"/>
          </p:cNvSpPr>
          <p:nvPr/>
        </p:nvSpPr>
        <p:spPr bwMode="auto">
          <a:xfrm>
            <a:off x="2178050" y="4300538"/>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5" name="Rectangle 19"/>
          <p:cNvSpPr>
            <a:spLocks noChangeArrowheads="1"/>
          </p:cNvSpPr>
          <p:nvPr/>
        </p:nvSpPr>
        <p:spPr bwMode="auto">
          <a:xfrm>
            <a:off x="4879975" y="1822450"/>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6" name="Rectangle 20"/>
          <p:cNvSpPr>
            <a:spLocks noChangeArrowheads="1"/>
          </p:cNvSpPr>
          <p:nvPr/>
        </p:nvSpPr>
        <p:spPr bwMode="auto">
          <a:xfrm>
            <a:off x="4714875" y="22145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7" name="Rectangle 21"/>
          <p:cNvSpPr>
            <a:spLocks noChangeArrowheads="1"/>
          </p:cNvSpPr>
          <p:nvPr/>
        </p:nvSpPr>
        <p:spPr bwMode="auto">
          <a:xfrm>
            <a:off x="4676775" y="264477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8" name="Rectangle 22"/>
          <p:cNvSpPr>
            <a:spLocks noChangeArrowheads="1"/>
          </p:cNvSpPr>
          <p:nvPr/>
        </p:nvSpPr>
        <p:spPr bwMode="auto">
          <a:xfrm>
            <a:off x="6261100" y="28321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9" name="Rectangle 23"/>
          <p:cNvSpPr>
            <a:spLocks noChangeArrowheads="1"/>
          </p:cNvSpPr>
          <p:nvPr/>
        </p:nvSpPr>
        <p:spPr bwMode="auto">
          <a:xfrm>
            <a:off x="5495925" y="304958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31087" name="Text Box 25"/>
          <p:cNvSpPr txBox="1">
            <a:spLocks noChangeArrowheads="1"/>
          </p:cNvSpPr>
          <p:nvPr/>
        </p:nvSpPr>
        <p:spPr bwMode="auto">
          <a:xfrm>
            <a:off x="3917950" y="4591050"/>
            <a:ext cx="5121275" cy="164782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Composition name maps to C++ namespace</a:t>
            </a:r>
          </a:p>
          <a:p>
            <a:pPr marL="339725" lvl="1" indent="-112713">
              <a:buFontTx/>
              <a:buChar char="•"/>
            </a:pPr>
            <a:r>
              <a:rPr lang="en-US" altLang="zh-CN" sz="1200" b="1" i="0">
                <a:ea typeface="宋体" pitchFamily="2" charset="-122"/>
              </a:rPr>
              <a:t>Not spec-required</a:t>
            </a:r>
          </a:p>
          <a:p>
            <a:pPr marL="339725" lvl="1" indent="-112713">
              <a:buFontTx/>
              <a:buChar char="•"/>
            </a:pPr>
            <a:r>
              <a:rPr lang="en-US" altLang="zh-CN" sz="1200" b="1" i="0">
                <a:ea typeface="宋体" pitchFamily="2" charset="-122"/>
              </a:rPr>
              <a:t>Helps implementors avoid name clashes</a:t>
            </a:r>
          </a:p>
          <a:p>
            <a:pPr marL="112713" indent="-112713">
              <a:buFontTx/>
              <a:buChar char="•"/>
            </a:pPr>
            <a:r>
              <a:rPr lang="en-US" altLang="zh-CN" sz="1200" b="1" i="0">
                <a:ea typeface="宋体" pitchFamily="2" charset="-122"/>
              </a:rPr>
              <a:t>CIDL compiler navigates through </a:t>
            </a:r>
            <a:r>
              <a:rPr lang="en-US" altLang="zh-CN" sz="1200" b="1" i="0">
                <a:solidFill>
                  <a:schemeClr val="hlink"/>
                </a:solidFill>
                <a:ea typeface="宋体" pitchFamily="2" charset="-122"/>
              </a:rPr>
              <a:t>implements</a:t>
            </a:r>
            <a:r>
              <a:rPr lang="en-US" altLang="zh-CN" sz="1200" b="1" i="0">
                <a:ea typeface="宋体" pitchFamily="2" charset="-122"/>
              </a:rPr>
              <a:t> &amp; (IDL) </a:t>
            </a:r>
            <a:r>
              <a:rPr lang="en-US" altLang="zh-CN" sz="1200" b="1" i="0">
                <a:solidFill>
                  <a:schemeClr val="hlink"/>
                </a:solidFill>
                <a:ea typeface="宋体" pitchFamily="2" charset="-122"/>
              </a:rPr>
              <a:t>manages</a:t>
            </a:r>
            <a:endParaRPr lang="en-US" altLang="zh-CN" sz="1200" b="1" i="0">
              <a:ea typeface="宋体" pitchFamily="2" charset="-122"/>
            </a:endParaRPr>
          </a:p>
          <a:p>
            <a:pPr marL="339725" lvl="1" indent="-112713">
              <a:buFontTx/>
              <a:buChar char="•"/>
            </a:pPr>
            <a:r>
              <a:rPr lang="en-US" altLang="zh-CN" sz="1200" b="1" i="0">
                <a:ea typeface="宋体" pitchFamily="2" charset="-122"/>
              </a:rPr>
              <a:t>Gets component name</a:t>
            </a:r>
          </a:p>
          <a:p>
            <a:pPr marL="339725" lvl="1" indent="-112713">
              <a:buFontTx/>
              <a:buChar char="•"/>
            </a:pPr>
            <a:r>
              <a:rPr lang="en-US" altLang="zh-CN" sz="1200" b="1" i="0">
                <a:ea typeface="宋体" pitchFamily="2" charset="-122"/>
              </a:rPr>
              <a:t>Maps name to servant, context, &amp; base class names</a:t>
            </a:r>
          </a:p>
        </p:txBody>
      </p:sp>
      <p:sp>
        <p:nvSpPr>
          <p:cNvPr id="1535002" name="Rectangle 26"/>
          <p:cNvSpPr>
            <a:spLocks noChangeArrowheads="1"/>
          </p:cNvSpPr>
          <p:nvPr/>
        </p:nvSpPr>
        <p:spPr bwMode="auto">
          <a:xfrm>
            <a:off x="3897313" y="4595813"/>
            <a:ext cx="3652837" cy="276225"/>
          </a:xfrm>
          <a:prstGeom prst="rect">
            <a:avLst/>
          </a:prstGeom>
          <a:noFill/>
          <a:ln w="38100">
            <a:solidFill>
              <a:srgbClr val="FF0000"/>
            </a:solidFill>
            <a:miter lim="800000"/>
            <a:headEnd/>
            <a:tailEnd/>
          </a:ln>
        </p:spPr>
        <p:txBody>
          <a:bodyPr anchor="ctr">
            <a:spAutoFit/>
          </a:bodyPr>
          <a:lstStyle/>
          <a:p>
            <a:endParaRPr lang="nl-NL"/>
          </a:p>
        </p:txBody>
      </p:sp>
      <p:sp>
        <p:nvSpPr>
          <p:cNvPr id="1535003" name="Rectangle 27"/>
          <p:cNvSpPr>
            <a:spLocks noChangeArrowheads="1"/>
          </p:cNvSpPr>
          <p:nvPr/>
        </p:nvSpPr>
        <p:spPr bwMode="auto">
          <a:xfrm>
            <a:off x="3929063" y="5392738"/>
            <a:ext cx="4848225" cy="276225"/>
          </a:xfrm>
          <a:prstGeom prst="rect">
            <a:avLst/>
          </a:prstGeom>
          <a:noFill/>
          <a:ln w="38100">
            <a:solidFill>
              <a:srgbClr val="FF0000"/>
            </a:solidFill>
            <a:miter lim="800000"/>
            <a:headEnd/>
            <a:tailEnd/>
          </a:ln>
        </p:spPr>
        <p:txBody>
          <a:bodyPr anchor="ctr">
            <a:spAutoFit/>
          </a:bodyPr>
          <a:lstStyle/>
          <a:p>
            <a:endParaRPr lang="nl-NL"/>
          </a:p>
        </p:txBody>
      </p:sp>
      <p:sp>
        <p:nvSpPr>
          <p:cNvPr id="1535004" name="Rectangle 28"/>
          <p:cNvSpPr>
            <a:spLocks noChangeArrowheads="1"/>
          </p:cNvSpPr>
          <p:nvPr/>
        </p:nvSpPr>
        <p:spPr bwMode="auto">
          <a:xfrm>
            <a:off x="4114800" y="5721350"/>
            <a:ext cx="4173538" cy="509588"/>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49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49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50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499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499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500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49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49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50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498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498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500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49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49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49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49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49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50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34984"/>
                                        </p:tgtEl>
                                        <p:attrNameLst>
                                          <p:attrName>style.visibility</p:attrName>
                                        </p:attrNameLst>
                                      </p:cBhvr>
                                      <p:to>
                                        <p:strVal val="hidden"/>
                                      </p:to>
                                    </p:set>
                                  </p:childTnLst>
                                </p:cTn>
                              </p:par>
                              <p:par>
                                <p:cTn id="49" presetID="1" presetClass="exit" presetSubtype="0" fill="hold" grpId="2" nodeType="withEffect">
                                  <p:stCondLst>
                                    <p:cond delay="0"/>
                                  </p:stCondLst>
                                  <p:childTnLst>
                                    <p:set>
                                      <p:cBhvr>
                                        <p:cTn id="50" dur="1" fill="hold">
                                          <p:stCondLst>
                                            <p:cond delay="0"/>
                                          </p:stCondLst>
                                        </p:cTn>
                                        <p:tgtEl>
                                          <p:spTgt spid="153499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499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3499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499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499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50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982" grpId="0" animBg="1"/>
      <p:bldP spid="1534982" grpId="1" animBg="1"/>
      <p:bldP spid="1534983" grpId="0" animBg="1"/>
      <p:bldP spid="1534983" grpId="1" animBg="1"/>
      <p:bldP spid="1534984" grpId="0" animBg="1"/>
      <p:bldP spid="1534984" grpId="1" animBg="1"/>
      <p:bldP spid="1534994" grpId="0" animBg="1"/>
      <p:bldP spid="1534994" grpId="1" animBg="1"/>
      <p:bldP spid="1534995" grpId="0" animBg="1"/>
      <p:bldP spid="1534995" grpId="1" animBg="1"/>
      <p:bldP spid="1534995" grpId="2" animBg="1"/>
      <p:bldP spid="1534996" grpId="0" animBg="1"/>
      <p:bldP spid="1534996" grpId="1" animBg="1"/>
      <p:bldP spid="1534997" grpId="0" animBg="1"/>
      <p:bldP spid="1534997" grpId="1" animBg="1"/>
      <p:bldP spid="1534998" grpId="0" animBg="1"/>
      <p:bldP spid="1534998" grpId="1" animBg="1"/>
      <p:bldP spid="1534999" grpId="0" animBg="1"/>
      <p:bldP spid="1534999" grpId="1" animBg="1"/>
      <p:bldP spid="1535002" grpId="0" animBg="1"/>
      <p:bldP spid="1535002" grpId="1" animBg="1"/>
      <p:bldP spid="1535003" grpId="0" animBg="1"/>
      <p:bldP spid="1535003" grpId="1" animBg="1"/>
      <p:bldP spid="1535004" grpId="0" animBg="1"/>
      <p:bldP spid="1535004" grpId="1"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889375" y="1071563"/>
            <a:ext cx="5203825" cy="4724400"/>
          </a:xfrm>
          <a:prstGeom prst="rect">
            <a:avLst/>
          </a:prstGeom>
          <a:solidFill>
            <a:srgbClr val="E3FFFF"/>
          </a:solidFill>
          <a:ln w="9525">
            <a:solidFill>
              <a:schemeClr val="tx1"/>
            </a:solidFill>
            <a:miter lim="800000"/>
            <a:headEnd/>
            <a:tailEnd/>
          </a:ln>
        </p:spPr>
        <p:txBody>
          <a:bodyPr>
            <a:spAutoFit/>
          </a:bodyPr>
          <a:lstStyle/>
          <a:p>
            <a:pPr>
              <a:lnSpc>
                <a:spcPct val="45000"/>
              </a:lnSpc>
            </a:pPr>
            <a:r>
              <a:rPr lang="en-US" altLang="zh-CN" sz="1200" b="1" i="0">
                <a:latin typeface="Courier New" pitchFamily="49" charset="0"/>
                <a:ea typeface="宋体" pitchFamily="2" charset="-122"/>
              </a:rPr>
              <a:t>// hello_svnt.h</a:t>
            </a:r>
          </a:p>
          <a:p>
            <a:pPr>
              <a:lnSpc>
                <a:spcPct val="45000"/>
              </a:lnSpc>
            </a:pPr>
            <a:r>
              <a:rPr lang="en-US" altLang="zh-CN" sz="1200" b="1" i="0">
                <a:latin typeface="Courier New" pitchFamily="49" charset="0"/>
                <a:ea typeface="宋体" pitchFamily="2" charset="-122"/>
              </a:rPr>
              <a:t>#include "helloEC.h“</a:t>
            </a:r>
          </a:p>
          <a:p>
            <a:pPr>
              <a:lnSpc>
                <a:spcPct val="45000"/>
              </a:lnSpc>
            </a:pPr>
            <a:r>
              <a:rPr lang="en-US" altLang="zh-CN" sz="1200" b="1" i="0">
                <a:latin typeface="Courier New" pitchFamily="49" charset="0"/>
                <a:ea typeface="宋体" pitchFamily="2" charset="-122"/>
              </a:rPr>
              <a:t>#include “helloS.h”</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namespace Hello_Example {</a:t>
            </a:r>
          </a:p>
          <a:p>
            <a:pPr>
              <a:lnSpc>
                <a:spcPct val="45000"/>
              </a:lnSpc>
            </a:pPr>
            <a:r>
              <a:rPr lang="en-US" altLang="zh-CN" sz="1200" b="1" i="0">
                <a:latin typeface="Courier New" pitchFamily="49" charset="0"/>
                <a:ea typeface="宋体" pitchFamily="2" charset="-122"/>
              </a:rPr>
              <a:t>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class HelloWorld_Context</a:t>
            </a:r>
          </a:p>
          <a:p>
            <a:pPr>
              <a:lnSpc>
                <a:spcPct val="45000"/>
              </a:lnSpc>
            </a:pPr>
            <a:r>
              <a:rPr lang="en-US" altLang="zh-CN" sz="1200" b="1" i="0">
                <a:latin typeface="Courier New" pitchFamily="49" charset="0"/>
                <a:ea typeface="宋体" pitchFamily="2" charset="-122"/>
              </a:rPr>
              <a:t>    : public virtual CCM_HelloWorld_Context {</a:t>
            </a:r>
          </a:p>
          <a:p>
            <a:pPr>
              <a:lnSpc>
                <a:spcPct val="45000"/>
              </a:lnSpc>
            </a:pPr>
            <a:r>
              <a:rPr lang="en-US" altLang="zh-CN" sz="1200" b="1" i="0">
                <a:latin typeface="Courier New" pitchFamily="49" charset="0"/>
                <a:ea typeface="宋体" pitchFamily="2" charset="-122"/>
              </a:rPr>
              <a:t>  public:</a:t>
            </a:r>
          </a:p>
          <a:p>
            <a:pPr>
              <a:lnSpc>
                <a:spcPct val="45000"/>
              </a:lnSpc>
            </a:pPr>
            <a:r>
              <a:rPr lang="en-US" altLang="zh-CN" sz="1200" b="1" i="0">
                <a:latin typeface="Courier New" pitchFamily="49" charset="0"/>
                <a:ea typeface="宋体" pitchFamily="2" charset="-122"/>
              </a:rPr>
              <a:t>    friend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get_connection_GetGoodbye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void push_GotMsg (MsgTrigger *ev);</a:t>
            </a:r>
          </a:p>
          <a:p>
            <a:pPr>
              <a:lnSpc>
                <a:spcPct val="45000"/>
              </a:lnSpc>
            </a:pPr>
            <a:r>
              <a:rPr lang="en-US" altLang="zh-CN" sz="1200" b="1" i="0">
                <a:latin typeface="Courier New" pitchFamily="49" charset="0"/>
                <a:ea typeface="宋体" pitchFamily="2" charset="-122"/>
              </a:rPr>
              <a:t>  protected:</a:t>
            </a:r>
          </a:p>
          <a:p>
            <a:pPr>
              <a:lnSpc>
                <a:spcPct val="45000"/>
              </a:lnSpc>
            </a:pPr>
            <a:r>
              <a:rPr lang="en-US" altLang="zh-CN" sz="1200" b="1" i="0">
                <a:latin typeface="Courier New" pitchFamily="49" charset="0"/>
                <a:ea typeface="宋体" pitchFamily="2" charset="-122"/>
              </a:rPr>
              <a:t>    virtual void connect_GetGoodbye (Goodbye_ptr obj);</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disconnect_GetGoodbye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Components::Cookie *</a:t>
            </a:r>
          </a:p>
          <a:p>
            <a:pPr>
              <a:lnSpc>
                <a:spcPct val="45000"/>
              </a:lnSpc>
            </a:pPr>
            <a:r>
              <a:rPr lang="en-US" altLang="zh-CN" sz="1200" b="1" i="0">
                <a:latin typeface="Courier New" pitchFamily="49" charset="0"/>
                <a:ea typeface="宋体" pitchFamily="2" charset="-122"/>
              </a:rPr>
              <a:t>    subscribe_GotMsg (MsgTriggerConsumer_ptr c);</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MsgTriggerConsumer_ptr</a:t>
            </a:r>
          </a:p>
          <a:p>
            <a:pPr>
              <a:lnSpc>
                <a:spcPct val="45000"/>
              </a:lnSpc>
            </a:pPr>
            <a:r>
              <a:rPr lang="en-US" altLang="zh-CN" sz="1200" b="1" i="0">
                <a:latin typeface="Courier New" pitchFamily="49" charset="0"/>
                <a:ea typeface="宋体" pitchFamily="2" charset="-122"/>
              </a:rPr>
              <a:t>    unsubscribe_GotMsg (Components::Cookie *ck);</a:t>
            </a:r>
          </a:p>
          <a:p>
            <a:pPr>
              <a:lnSpc>
                <a:spcPct val="45000"/>
              </a:lnSpc>
            </a:pPr>
            <a:r>
              <a:rPr lang="en-US" altLang="zh-CN" sz="1200" b="1" i="0">
                <a:latin typeface="Courier New" pitchFamily="49" charset="0"/>
                <a:ea typeface="宋体" pitchFamily="2" charset="-122"/>
              </a:rPr>
              <a:t>  };</a:t>
            </a:r>
          </a:p>
          <a:p>
            <a:pPr>
              <a:lnSpc>
                <a:spcPct val="45000"/>
              </a:lnSpc>
            </a:pPr>
            <a:r>
              <a:rPr lang="en-US" altLang="zh-CN" sz="1200" b="1" i="0">
                <a:latin typeface="Courier New" pitchFamily="49" charset="0"/>
                <a:ea typeface="宋体" pitchFamily="2" charset="-122"/>
              </a:rPr>
              <a:t>}</a:t>
            </a:r>
          </a:p>
        </p:txBody>
      </p:sp>
      <p:sp>
        <p:nvSpPr>
          <p:cNvPr id="132099"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(2/6)</a:t>
            </a:r>
          </a:p>
        </p:txBody>
      </p:sp>
      <p:sp>
        <p:nvSpPr>
          <p:cNvPr id="132100" name="Text Box 5"/>
          <p:cNvSpPr txBox="1">
            <a:spLocks noChangeArrowheads="1"/>
          </p:cNvSpPr>
          <p:nvPr/>
        </p:nvSpPr>
        <p:spPr bwMode="auto">
          <a:xfrm>
            <a:off x="103188" y="1052513"/>
            <a:ext cx="3621087" cy="310673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eventtype MsgTrigger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  uses Goodbye GetGoodbye;</a:t>
            </a:r>
          </a:p>
          <a:p>
            <a:pPr eaLnBrk="0" hangingPunct="0">
              <a:spcBef>
                <a:spcPct val="10000"/>
              </a:spcBef>
            </a:pPr>
            <a:r>
              <a:rPr lang="en-US" altLang="zh-CN" sz="1200" b="1" i="0">
                <a:latin typeface="Courier New" pitchFamily="49" charset="0"/>
                <a:ea typeface="宋体" pitchFamily="2" charset="-122"/>
              </a:rPr>
              <a:t>  publishes MsgTrigger GotMsg;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 {};</a:t>
            </a:r>
          </a:p>
        </p:txBody>
      </p:sp>
      <p:sp>
        <p:nvSpPr>
          <p:cNvPr id="1537031" name="Rectangle 7"/>
          <p:cNvSpPr>
            <a:spLocks noChangeArrowheads="1"/>
          </p:cNvSpPr>
          <p:nvPr/>
        </p:nvSpPr>
        <p:spPr bwMode="auto">
          <a:xfrm>
            <a:off x="768350" y="30638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2" name="Rectangle 8"/>
          <p:cNvSpPr>
            <a:spLocks noChangeArrowheads="1"/>
          </p:cNvSpPr>
          <p:nvPr/>
        </p:nvSpPr>
        <p:spPr bwMode="auto">
          <a:xfrm>
            <a:off x="1528763" y="3078163"/>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4" name="Rectangle 10"/>
          <p:cNvSpPr>
            <a:spLocks noChangeArrowheads="1"/>
          </p:cNvSpPr>
          <p:nvPr/>
        </p:nvSpPr>
        <p:spPr bwMode="auto">
          <a:xfrm>
            <a:off x="1052513" y="2052638"/>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5" name="Rectangle 11"/>
          <p:cNvSpPr>
            <a:spLocks noChangeArrowheads="1"/>
          </p:cNvSpPr>
          <p:nvPr/>
        </p:nvSpPr>
        <p:spPr bwMode="auto">
          <a:xfrm>
            <a:off x="5021263" y="3084513"/>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7" name="Rectangle 13"/>
          <p:cNvSpPr>
            <a:spLocks noChangeArrowheads="1"/>
          </p:cNvSpPr>
          <p:nvPr/>
        </p:nvSpPr>
        <p:spPr bwMode="auto">
          <a:xfrm>
            <a:off x="7513638" y="308768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8" name="Rectangle 14"/>
          <p:cNvSpPr>
            <a:spLocks noChangeArrowheads="1"/>
          </p:cNvSpPr>
          <p:nvPr/>
        </p:nvSpPr>
        <p:spPr bwMode="auto">
          <a:xfrm>
            <a:off x="5045075" y="4122738"/>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9" name="Rectangle 15"/>
          <p:cNvSpPr>
            <a:spLocks noChangeArrowheads="1"/>
          </p:cNvSpPr>
          <p:nvPr/>
        </p:nvSpPr>
        <p:spPr bwMode="auto">
          <a:xfrm>
            <a:off x="7329488" y="3797300"/>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40" name="Rectangle 16"/>
          <p:cNvSpPr>
            <a:spLocks noChangeArrowheads="1"/>
          </p:cNvSpPr>
          <p:nvPr/>
        </p:nvSpPr>
        <p:spPr bwMode="auto">
          <a:xfrm>
            <a:off x="6208713" y="380523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41" name="Rectangle 17"/>
          <p:cNvSpPr>
            <a:spLocks noChangeArrowheads="1"/>
          </p:cNvSpPr>
          <p:nvPr/>
        </p:nvSpPr>
        <p:spPr bwMode="auto">
          <a:xfrm>
            <a:off x="7153275" y="41402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2" name="Rectangle 18"/>
          <p:cNvSpPr>
            <a:spLocks noChangeArrowheads="1"/>
          </p:cNvSpPr>
          <p:nvPr/>
        </p:nvSpPr>
        <p:spPr bwMode="auto">
          <a:xfrm>
            <a:off x="2193925" y="32797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3" name="Rectangle 19"/>
          <p:cNvSpPr>
            <a:spLocks noChangeArrowheads="1"/>
          </p:cNvSpPr>
          <p:nvPr/>
        </p:nvSpPr>
        <p:spPr bwMode="auto">
          <a:xfrm>
            <a:off x="5149850" y="4672013"/>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4" name="Rectangle 20"/>
          <p:cNvSpPr>
            <a:spLocks noChangeArrowheads="1"/>
          </p:cNvSpPr>
          <p:nvPr/>
        </p:nvSpPr>
        <p:spPr bwMode="auto">
          <a:xfrm>
            <a:off x="5349875" y="521335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5" name="Rectangle 21"/>
          <p:cNvSpPr>
            <a:spLocks noChangeArrowheads="1"/>
          </p:cNvSpPr>
          <p:nvPr/>
        </p:nvSpPr>
        <p:spPr bwMode="auto">
          <a:xfrm>
            <a:off x="1235075" y="32813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6" name="Rectangle 22"/>
          <p:cNvSpPr>
            <a:spLocks noChangeArrowheads="1"/>
          </p:cNvSpPr>
          <p:nvPr/>
        </p:nvSpPr>
        <p:spPr bwMode="auto">
          <a:xfrm>
            <a:off x="5972175" y="467042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7" name="Rectangle 23"/>
          <p:cNvSpPr>
            <a:spLocks noChangeArrowheads="1"/>
          </p:cNvSpPr>
          <p:nvPr/>
        </p:nvSpPr>
        <p:spPr bwMode="auto">
          <a:xfrm>
            <a:off x="5064125" y="50546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8" name="Rectangle 24"/>
          <p:cNvSpPr>
            <a:spLocks noChangeArrowheads="1"/>
          </p:cNvSpPr>
          <p:nvPr/>
        </p:nvSpPr>
        <p:spPr bwMode="auto">
          <a:xfrm>
            <a:off x="1066800" y="247173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50" name="Rectangle 26"/>
          <p:cNvSpPr>
            <a:spLocks noChangeArrowheads="1"/>
          </p:cNvSpPr>
          <p:nvPr/>
        </p:nvSpPr>
        <p:spPr bwMode="auto">
          <a:xfrm>
            <a:off x="5927725" y="341630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32118" name="Rectangle 27"/>
          <p:cNvSpPr>
            <a:spLocks noChangeArrowheads="1"/>
          </p:cNvSpPr>
          <p:nvPr/>
        </p:nvSpPr>
        <p:spPr bwMode="auto">
          <a:xfrm flipH="1">
            <a:off x="-47625" y="4511675"/>
            <a:ext cx="4124325" cy="1993900"/>
          </a:xfrm>
          <a:prstGeom prst="rect">
            <a:avLst/>
          </a:prstGeom>
          <a:noFill/>
          <a:ln w="9525">
            <a:noFill/>
            <a:miter lim="800000"/>
            <a:headEnd/>
            <a:tailEnd/>
          </a:ln>
        </p:spPr>
        <p:txBody>
          <a:bodyPr wrap="none"/>
          <a:lstStyle/>
          <a:p>
            <a:pPr marL="114300" indent="-114300" eaLnBrk="0" hangingPunct="0">
              <a:buFontTx/>
              <a:buChar char="•"/>
            </a:pPr>
            <a:r>
              <a:rPr lang="en-US" altLang="zh-CN" sz="1200" b="1" i="0">
                <a:ea typeface="宋体" pitchFamily="2" charset="-122"/>
              </a:rPr>
              <a:t>Receptacle (</a:t>
            </a:r>
            <a:r>
              <a:rPr lang="en-US" altLang="zh-CN" sz="1200" b="1" i="0">
                <a:solidFill>
                  <a:schemeClr val="hlink"/>
                </a:solidFill>
                <a:latin typeface="Courier New" pitchFamily="49" charset="0"/>
                <a:ea typeface="宋体" pitchFamily="2" charset="-122"/>
              </a:rPr>
              <a:t>uses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Interface type maps to context op params</a:t>
            </a:r>
          </a:p>
          <a:p>
            <a:pPr marL="339725" lvl="1" indent="-111125" eaLnBrk="0" hangingPunct="0">
              <a:buFontTx/>
              <a:buChar char="•"/>
            </a:pPr>
            <a:r>
              <a:rPr lang="en-US" altLang="zh-CN" sz="1200" b="1" i="0">
                <a:ea typeface="宋体" pitchFamily="2" charset="-122"/>
              </a:rPr>
              <a:t>Name maps to context op names</a:t>
            </a:r>
          </a:p>
          <a:p>
            <a:pPr marL="114300" indent="-114300" eaLnBrk="0" hangingPunct="0">
              <a:buFontTx/>
              <a:buChar char="•"/>
            </a:pPr>
            <a:r>
              <a:rPr lang="en-US" altLang="zh-CN" sz="1200" b="1" i="0">
                <a:ea typeface="宋体" pitchFamily="2" charset="-122"/>
              </a:rPr>
              <a:t>Event source (</a:t>
            </a:r>
            <a:r>
              <a:rPr lang="en-US" altLang="zh-CN" sz="1200" b="1" i="0">
                <a:solidFill>
                  <a:schemeClr val="hlink"/>
                </a:solidFill>
                <a:latin typeface="Courier New" pitchFamily="49" charset="0"/>
                <a:ea typeface="宋体" pitchFamily="2" charset="-122"/>
              </a:rPr>
              <a:t>publishes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Type maps to params (event consumer)</a:t>
            </a:r>
          </a:p>
          <a:p>
            <a:pPr marL="339725" lvl="1" indent="-111125" eaLnBrk="0" hangingPunct="0">
              <a:buFontTx/>
              <a:buChar char="•"/>
            </a:pPr>
            <a:r>
              <a:rPr lang="en-US" altLang="zh-CN" sz="1200" b="1" i="0">
                <a:ea typeface="宋体" pitchFamily="2" charset="-122"/>
              </a:rPr>
              <a:t>Port name maps to subscribe/unsubscribe operations</a:t>
            </a:r>
          </a:p>
          <a:p>
            <a:pPr marL="114300" indent="-114300" eaLnBrk="0" hangingPunct="0">
              <a:buFontTx/>
              <a:buChar char="•"/>
            </a:pPr>
            <a:endParaRPr lang="zh-CN" altLang="en-US" sz="1200" b="1" i="0">
              <a:ea typeface="宋体" pitchFamily="2" charset="-122"/>
            </a:endParaRPr>
          </a:p>
        </p:txBody>
      </p:sp>
      <p:sp>
        <p:nvSpPr>
          <p:cNvPr id="1537052" name="Rectangle 28"/>
          <p:cNvSpPr>
            <a:spLocks noChangeArrowheads="1"/>
          </p:cNvSpPr>
          <p:nvPr/>
        </p:nvSpPr>
        <p:spPr bwMode="auto">
          <a:xfrm>
            <a:off x="192088" y="4791075"/>
            <a:ext cx="3295650" cy="276225"/>
          </a:xfrm>
          <a:prstGeom prst="rect">
            <a:avLst/>
          </a:prstGeom>
          <a:noFill/>
          <a:ln w="38100">
            <a:solidFill>
              <a:srgbClr val="FF0000"/>
            </a:solidFill>
            <a:miter lim="800000"/>
            <a:headEnd/>
            <a:tailEnd/>
          </a:ln>
        </p:spPr>
        <p:txBody>
          <a:bodyPr anchor="ctr">
            <a:spAutoFit/>
          </a:bodyPr>
          <a:lstStyle/>
          <a:p>
            <a:endParaRPr lang="nl-NL"/>
          </a:p>
        </p:txBody>
      </p:sp>
      <p:sp>
        <p:nvSpPr>
          <p:cNvPr id="1537053" name="Rectangle 29"/>
          <p:cNvSpPr>
            <a:spLocks noChangeArrowheads="1"/>
          </p:cNvSpPr>
          <p:nvPr/>
        </p:nvSpPr>
        <p:spPr bwMode="auto">
          <a:xfrm>
            <a:off x="201613" y="5084763"/>
            <a:ext cx="2671762" cy="276225"/>
          </a:xfrm>
          <a:prstGeom prst="rect">
            <a:avLst/>
          </a:prstGeom>
          <a:noFill/>
          <a:ln w="38100">
            <a:solidFill>
              <a:srgbClr val="FF0000"/>
            </a:solidFill>
            <a:miter lim="800000"/>
            <a:headEnd/>
            <a:tailEnd/>
          </a:ln>
        </p:spPr>
        <p:txBody>
          <a:bodyPr anchor="ctr">
            <a:spAutoFit/>
          </a:bodyPr>
          <a:lstStyle/>
          <a:p>
            <a:endParaRPr lang="nl-NL"/>
          </a:p>
        </p:txBody>
      </p:sp>
      <p:sp>
        <p:nvSpPr>
          <p:cNvPr id="1537054" name="Rectangle 30"/>
          <p:cNvSpPr>
            <a:spLocks noChangeArrowheads="1"/>
          </p:cNvSpPr>
          <p:nvPr/>
        </p:nvSpPr>
        <p:spPr bwMode="auto">
          <a:xfrm>
            <a:off x="171450" y="5626100"/>
            <a:ext cx="3124200" cy="276225"/>
          </a:xfrm>
          <a:prstGeom prst="rect">
            <a:avLst/>
          </a:prstGeom>
          <a:noFill/>
          <a:ln w="38100">
            <a:solidFill>
              <a:srgbClr val="FF0000"/>
            </a:solidFill>
            <a:miter lim="800000"/>
            <a:headEnd/>
            <a:tailEnd/>
          </a:ln>
        </p:spPr>
        <p:txBody>
          <a:bodyPr anchor="ctr">
            <a:spAutoFit/>
          </a:bodyPr>
          <a:lstStyle/>
          <a:p>
            <a:endParaRPr lang="nl-NL"/>
          </a:p>
        </p:txBody>
      </p:sp>
      <p:sp>
        <p:nvSpPr>
          <p:cNvPr id="1537055" name="Rectangle 31"/>
          <p:cNvSpPr>
            <a:spLocks noChangeArrowheads="1"/>
          </p:cNvSpPr>
          <p:nvPr/>
        </p:nvSpPr>
        <p:spPr bwMode="auto">
          <a:xfrm>
            <a:off x="173038" y="5910263"/>
            <a:ext cx="41798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7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70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70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70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0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703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70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703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703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703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70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70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0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0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70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0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5370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703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3704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3704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705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5370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70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70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70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70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3704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3704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53704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704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7054"/>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70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70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70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70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370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53704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704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3704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3705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370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31" grpId="0" animBg="1"/>
      <p:bldP spid="1537031" grpId="1" animBg="1"/>
      <p:bldP spid="1537032" grpId="0" animBg="1"/>
      <p:bldP spid="1537032" grpId="1" animBg="1"/>
      <p:bldP spid="1537034" grpId="0" animBg="1"/>
      <p:bldP spid="1537034" grpId="1" animBg="1"/>
      <p:bldP spid="1537035" grpId="0" animBg="1"/>
      <p:bldP spid="1537035" grpId="1" animBg="1"/>
      <p:bldP spid="1537037" grpId="0" animBg="1"/>
      <p:bldP spid="1537037" grpId="1" animBg="1"/>
      <p:bldP spid="1537038" grpId="0" animBg="1"/>
      <p:bldP spid="1537038" grpId="1" animBg="1"/>
      <p:bldP spid="1537039" grpId="0" animBg="1"/>
      <p:bldP spid="1537039" grpId="1" animBg="1"/>
      <p:bldP spid="1537040" grpId="0" animBg="1"/>
      <p:bldP spid="1537040" grpId="1" animBg="1"/>
      <p:bldP spid="1537041" grpId="0" animBg="1"/>
      <p:bldP spid="1537041" grpId="1" animBg="1"/>
      <p:bldP spid="1537042" grpId="0" animBg="1"/>
      <p:bldP spid="1537042" grpId="1" animBg="1"/>
      <p:bldP spid="1537043" grpId="0" animBg="1"/>
      <p:bldP spid="1537043" grpId="1" animBg="1"/>
      <p:bldP spid="1537044" grpId="0" animBg="1"/>
      <p:bldP spid="1537044" grpId="1" animBg="1"/>
      <p:bldP spid="1537045" grpId="0" animBg="1"/>
      <p:bldP spid="1537045" grpId="1" animBg="1"/>
      <p:bldP spid="1537046" grpId="0" animBg="1"/>
      <p:bldP spid="1537046" grpId="1" animBg="1"/>
      <p:bldP spid="1537047" grpId="0" animBg="1"/>
      <p:bldP spid="1537047" grpId="1" animBg="1"/>
      <p:bldP spid="1537048" grpId="0" animBg="1"/>
      <p:bldP spid="1537048" grpId="1" animBg="1"/>
      <p:bldP spid="1537050" grpId="0" animBg="1"/>
      <p:bldP spid="1537050" grpId="1" animBg="1"/>
      <p:bldP spid="1537052" grpId="0" animBg="1"/>
      <p:bldP spid="1537052" grpId="1" animBg="1"/>
      <p:bldP spid="1537053" grpId="0" animBg="1"/>
      <p:bldP spid="1537053" grpId="1" animBg="1"/>
      <p:bldP spid="1537054" grpId="0" animBg="1"/>
      <p:bldP spid="1537054" grpId="1" animBg="1"/>
      <p:bldP spid="1537055" grpId="0" animBg="1"/>
      <p:bldP spid="1537055" grpId="1"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629025" y="1071563"/>
            <a:ext cx="5467350" cy="2187575"/>
          </a:xfrm>
          <a:prstGeom prst="rect">
            <a:avLst/>
          </a:prstGeom>
          <a:solidFill>
            <a:srgbClr val="E3FFFF"/>
          </a:solidFill>
          <a:ln w="9525">
            <a:solidFill>
              <a:schemeClr val="tx1"/>
            </a:solidFill>
            <a:miter lim="800000"/>
            <a:headEnd/>
            <a:tailEnd/>
          </a:ln>
        </p:spPr>
        <p:txBody>
          <a:bodyPr>
            <a:spAutoFit/>
          </a:bodyPr>
          <a:lstStyle/>
          <a:p>
            <a:pPr>
              <a:lnSpc>
                <a:spcPct val="40000"/>
              </a:lnSpc>
            </a:pPr>
            <a:r>
              <a:rPr lang="en-US" altLang="zh-CN" sz="1200" b="1" i="0">
                <a:latin typeface="Courier New" pitchFamily="49" charset="0"/>
                <a:ea typeface="宋体" pitchFamily="2" charset="-122"/>
              </a:rPr>
              <a:t>// hello_svnt.h</a:t>
            </a:r>
          </a:p>
          <a:p>
            <a:pPr>
              <a:lnSpc>
                <a:spcPct val="40000"/>
              </a:lnSpc>
            </a:pPr>
            <a:r>
              <a:rPr lang="en-US" altLang="zh-CN" sz="1200" b="1" i="0">
                <a:latin typeface="Courier New" pitchFamily="49" charset="0"/>
                <a:ea typeface="宋体" pitchFamily="2" charset="-122"/>
              </a:rPr>
              <a:t>#include "helloEC.h“</a:t>
            </a:r>
          </a:p>
          <a:p>
            <a:pPr>
              <a:lnSpc>
                <a:spcPct val="40000"/>
              </a:lnSpc>
            </a:pPr>
            <a:r>
              <a:rPr lang="en-US" altLang="zh-CN" sz="1200" b="1" i="0">
                <a:latin typeface="Courier New" pitchFamily="49" charset="0"/>
                <a:ea typeface="宋体" pitchFamily="2" charset="-122"/>
              </a:rPr>
              <a:t>#include “helloS.h”</a:t>
            </a:r>
          </a:p>
          <a:p>
            <a:pPr>
              <a:lnSpc>
                <a:spcPct val="40000"/>
              </a:lnSpc>
            </a:pPr>
            <a:endParaRPr lang="en-US" altLang="zh-CN" sz="1200" b="1" i="0">
              <a:latin typeface="Courier New" pitchFamily="49" charset="0"/>
              <a:ea typeface="宋体" pitchFamily="2" charset="-122"/>
            </a:endParaRPr>
          </a:p>
          <a:p>
            <a:pPr>
              <a:lnSpc>
                <a:spcPct val="40000"/>
              </a:lnSpc>
            </a:pPr>
            <a:r>
              <a:rPr lang="en-US" altLang="zh-CN" sz="1200" b="1" i="0">
                <a:latin typeface="Courier New" pitchFamily="49" charset="0"/>
                <a:ea typeface="宋体" pitchFamily="2" charset="-122"/>
              </a:rPr>
              <a:t>namespace Hello_Example</a:t>
            </a:r>
          </a:p>
          <a:p>
            <a:pPr>
              <a:lnSpc>
                <a:spcPct val="40000"/>
              </a:lnSpc>
            </a:pPr>
            <a:r>
              <a:rPr lang="en-US" altLang="zh-CN" sz="1200" b="1" i="0">
                <a:latin typeface="Courier New" pitchFamily="49" charset="0"/>
                <a:ea typeface="宋体" pitchFamily="2" charset="-122"/>
              </a:rPr>
              <a:t>{</a:t>
            </a:r>
          </a:p>
          <a:p>
            <a:pPr>
              <a:lnSpc>
                <a:spcPct val="40000"/>
              </a:lnSpc>
            </a:pPr>
            <a:r>
              <a:rPr lang="en-US" altLang="zh-CN" sz="1200" b="1" i="0">
                <a:latin typeface="Courier New" pitchFamily="49" charset="0"/>
                <a:ea typeface="宋体" pitchFamily="2" charset="-122"/>
              </a:rPr>
              <a:t>  class Goodbye_Servant</a:t>
            </a:r>
          </a:p>
          <a:p>
            <a:pPr>
              <a:lnSpc>
                <a:spcPct val="40000"/>
              </a:lnSpc>
            </a:pPr>
            <a:r>
              <a:rPr lang="en-US" altLang="zh-CN" sz="1200" b="1" i="0">
                <a:latin typeface="Courier New" pitchFamily="49" charset="0"/>
                <a:ea typeface="宋体" pitchFamily="2" charset="-122"/>
              </a:rPr>
              <a:t>    : public virtual POA_Goodbye</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  public:</a:t>
            </a:r>
          </a:p>
          <a:p>
            <a:pPr>
              <a:lnSpc>
                <a:spcPct val="40000"/>
              </a:lnSpc>
            </a:pPr>
            <a:r>
              <a:rPr lang="en-US" altLang="zh-CN" sz="1200" b="1" i="0">
                <a:latin typeface="Courier New" pitchFamily="49" charset="0"/>
                <a:ea typeface="宋体" pitchFamily="2" charset="-122"/>
              </a:rPr>
              <a:t>    virtual void SayGoodbye (const char *msg);</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a:t>
            </a:r>
          </a:p>
        </p:txBody>
      </p:sp>
      <p:sp>
        <p:nvSpPr>
          <p:cNvPr id="13312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(3/6)</a:t>
            </a:r>
          </a:p>
        </p:txBody>
      </p:sp>
      <p:sp>
        <p:nvSpPr>
          <p:cNvPr id="133124" name="Text Box 4"/>
          <p:cNvSpPr txBox="1">
            <a:spLocks noChangeArrowheads="1"/>
          </p:cNvSpPr>
          <p:nvPr/>
        </p:nvSpPr>
        <p:spPr bwMode="auto">
          <a:xfrm>
            <a:off x="47625" y="1052513"/>
            <a:ext cx="3525838"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5221" name="Rectangle 5"/>
          <p:cNvSpPr>
            <a:spLocks noChangeArrowheads="1"/>
          </p:cNvSpPr>
          <p:nvPr/>
        </p:nvSpPr>
        <p:spPr bwMode="auto">
          <a:xfrm>
            <a:off x="928688" y="26717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2" name="Rectangle 6"/>
          <p:cNvSpPr>
            <a:spLocks noChangeArrowheads="1"/>
          </p:cNvSpPr>
          <p:nvPr/>
        </p:nvSpPr>
        <p:spPr bwMode="auto">
          <a:xfrm>
            <a:off x="687388" y="3071813"/>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3" name="Rectangle 7"/>
          <p:cNvSpPr>
            <a:spLocks noChangeArrowheads="1"/>
          </p:cNvSpPr>
          <p:nvPr/>
        </p:nvSpPr>
        <p:spPr bwMode="auto">
          <a:xfrm>
            <a:off x="1012825" y="408146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4" name="Rectangle 8"/>
          <p:cNvSpPr>
            <a:spLocks noChangeArrowheads="1"/>
          </p:cNvSpPr>
          <p:nvPr/>
        </p:nvSpPr>
        <p:spPr bwMode="auto">
          <a:xfrm>
            <a:off x="4270375" y="1976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5" name="Rectangle 9"/>
          <p:cNvSpPr>
            <a:spLocks noChangeArrowheads="1"/>
          </p:cNvSpPr>
          <p:nvPr/>
        </p:nvSpPr>
        <p:spPr bwMode="auto">
          <a:xfrm>
            <a:off x="5891213" y="213518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6" name="Rectangle 10"/>
          <p:cNvSpPr>
            <a:spLocks noChangeArrowheads="1"/>
          </p:cNvSpPr>
          <p:nvPr/>
        </p:nvSpPr>
        <p:spPr bwMode="auto">
          <a:xfrm>
            <a:off x="5151438" y="2647950"/>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7" name="Rectangle 11"/>
          <p:cNvSpPr>
            <a:spLocks noChangeArrowheads="1"/>
          </p:cNvSpPr>
          <p:nvPr/>
        </p:nvSpPr>
        <p:spPr bwMode="auto">
          <a:xfrm>
            <a:off x="1833563" y="3067050"/>
            <a:ext cx="13509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8" name="Rectangle 12"/>
          <p:cNvSpPr>
            <a:spLocks noChangeArrowheads="1"/>
          </p:cNvSpPr>
          <p:nvPr/>
        </p:nvSpPr>
        <p:spPr bwMode="auto">
          <a:xfrm>
            <a:off x="6334125" y="2643188"/>
            <a:ext cx="1647825" cy="276225"/>
          </a:xfrm>
          <a:prstGeom prst="rect">
            <a:avLst/>
          </a:prstGeom>
          <a:noFill/>
          <a:ln w="38100">
            <a:solidFill>
              <a:srgbClr val="FF0000"/>
            </a:solidFill>
            <a:miter lim="800000"/>
            <a:headEnd/>
            <a:tailEnd/>
          </a:ln>
        </p:spPr>
        <p:txBody>
          <a:bodyPr anchor="ctr">
            <a:spAutoFit/>
          </a:bodyPr>
          <a:lstStyle/>
          <a:p>
            <a:endParaRPr lang="nl-NL"/>
          </a:p>
        </p:txBody>
      </p:sp>
      <p:sp>
        <p:nvSpPr>
          <p:cNvPr id="133133" name="Text Box 14"/>
          <p:cNvSpPr txBox="1">
            <a:spLocks noChangeArrowheads="1"/>
          </p:cNvSpPr>
          <p:nvPr/>
        </p:nvSpPr>
        <p:spPr bwMode="auto">
          <a:xfrm>
            <a:off x="3917950" y="3479800"/>
            <a:ext cx="5121275" cy="1970088"/>
          </a:xfrm>
          <a:prstGeom prst="rect">
            <a:avLst/>
          </a:prstGeom>
          <a:noFill/>
          <a:ln w="9525">
            <a:noFill/>
            <a:miter lim="800000"/>
            <a:headEnd/>
            <a:tailEnd/>
          </a:ln>
        </p:spPr>
        <p:txBody>
          <a:bodyPr>
            <a:spAutoFit/>
          </a:bodyPr>
          <a:lstStyle/>
          <a:p>
            <a:pPr marL="112713" indent="-112713">
              <a:spcBef>
                <a:spcPct val="55000"/>
              </a:spcBef>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declarations maps to C++ servant class</a:t>
            </a:r>
          </a:p>
          <a:p>
            <a:pPr marL="339725" lvl="1" indent="-112713">
              <a:spcBef>
                <a:spcPct val="55000"/>
              </a:spcBef>
              <a:buFontTx/>
              <a:buChar char="•"/>
            </a:pPr>
            <a:r>
              <a:rPr lang="en-US" altLang="zh-CN" sz="1200" b="1" i="0">
                <a:ea typeface="宋体" pitchFamily="2" charset="-122"/>
              </a:rPr>
              <a:t>Separate servant class is implementation-specific</a:t>
            </a:r>
          </a:p>
          <a:p>
            <a:pPr marL="339725" lvl="1" indent="-112713">
              <a:spcBef>
                <a:spcPct val="55000"/>
              </a:spcBef>
              <a:buFontTx/>
              <a:buChar char="•"/>
            </a:pPr>
            <a:r>
              <a:rPr lang="en-US" altLang="zh-CN" sz="1200" b="1" i="0">
                <a:ea typeface="宋体" pitchFamily="2" charset="-122"/>
              </a:rPr>
              <a:t>Helps C++ compiler reduce footprint </a:t>
            </a:r>
          </a:p>
          <a:p>
            <a:pPr marL="112713" indent="-112713">
              <a:spcBef>
                <a:spcPct val="55000"/>
              </a:spcBef>
              <a:buFontTx/>
              <a:buChar char="•"/>
            </a:pPr>
            <a:r>
              <a:rPr lang="en-US" altLang="zh-CN" sz="1200" b="1" i="0">
                <a:ea typeface="宋体" pitchFamily="2" charset="-122"/>
              </a:rPr>
              <a:t>Facet type maps to servant &amp; base class name generation</a:t>
            </a:r>
          </a:p>
          <a:p>
            <a:pPr marL="112713" indent="-112713">
              <a:spcBef>
                <a:spcPct val="55000"/>
              </a:spcBef>
              <a:buFontTx/>
              <a:buChar char="•"/>
            </a:pPr>
            <a:r>
              <a:rPr lang="en-US" altLang="zh-CN" sz="1200" b="1" i="0">
                <a:ea typeface="宋体" pitchFamily="2" charset="-122"/>
              </a:rPr>
              <a:t>Facet interface operations mapped directly to servant class</a:t>
            </a:r>
          </a:p>
          <a:p>
            <a:pPr marL="339725" lvl="1" indent="-112713">
              <a:spcBef>
                <a:spcPct val="55000"/>
              </a:spcBef>
              <a:buFontTx/>
              <a:buChar char="•"/>
            </a:pPr>
            <a:r>
              <a:rPr lang="en-US" altLang="zh-CN" sz="1200" b="1" i="0">
                <a:ea typeface="宋体" pitchFamily="2" charset="-122"/>
              </a:rPr>
              <a:t>Operation names map directly</a:t>
            </a:r>
          </a:p>
          <a:p>
            <a:pPr marL="339725" lvl="1" indent="-112713">
              <a:spcBef>
                <a:spcPct val="55000"/>
              </a:spcBef>
              <a:buFontTx/>
              <a:buChar char="•"/>
            </a:pPr>
            <a:r>
              <a:rPr lang="en-US" altLang="zh-CN" sz="1200" b="1" i="0">
                <a:ea typeface="宋体" pitchFamily="2" charset="-122"/>
              </a:rPr>
              <a:t>Operation parameters map with the usual CORBA rules</a:t>
            </a:r>
          </a:p>
        </p:txBody>
      </p:sp>
      <p:sp>
        <p:nvSpPr>
          <p:cNvPr id="1545231" name="Rectangle 15"/>
          <p:cNvSpPr>
            <a:spLocks noChangeArrowheads="1"/>
          </p:cNvSpPr>
          <p:nvPr/>
        </p:nvSpPr>
        <p:spPr bwMode="auto">
          <a:xfrm>
            <a:off x="3917950" y="4306888"/>
            <a:ext cx="4473575" cy="276225"/>
          </a:xfrm>
          <a:prstGeom prst="rect">
            <a:avLst/>
          </a:prstGeom>
          <a:noFill/>
          <a:ln w="38100">
            <a:solidFill>
              <a:srgbClr val="FF0000"/>
            </a:solidFill>
            <a:miter lim="800000"/>
            <a:headEnd/>
            <a:tailEnd/>
          </a:ln>
        </p:spPr>
        <p:txBody>
          <a:bodyPr anchor="ctr">
            <a:spAutoFit/>
          </a:bodyPr>
          <a:lstStyle/>
          <a:p>
            <a:endParaRPr lang="nl-NL"/>
          </a:p>
        </p:txBody>
      </p:sp>
      <p:sp>
        <p:nvSpPr>
          <p:cNvPr id="1545232" name="Rectangle 16"/>
          <p:cNvSpPr>
            <a:spLocks noChangeArrowheads="1"/>
          </p:cNvSpPr>
          <p:nvPr/>
        </p:nvSpPr>
        <p:spPr bwMode="auto">
          <a:xfrm>
            <a:off x="4132263" y="4894263"/>
            <a:ext cx="2455862" cy="276225"/>
          </a:xfrm>
          <a:prstGeom prst="rect">
            <a:avLst/>
          </a:prstGeom>
          <a:noFill/>
          <a:ln w="38100">
            <a:solidFill>
              <a:srgbClr val="FF0000"/>
            </a:solidFill>
            <a:miter lim="800000"/>
            <a:headEnd/>
            <a:tailEnd/>
          </a:ln>
        </p:spPr>
        <p:txBody>
          <a:bodyPr anchor="ctr">
            <a:spAutoFit/>
          </a:bodyPr>
          <a:lstStyle/>
          <a:p>
            <a:endParaRPr lang="nl-NL"/>
          </a:p>
        </p:txBody>
      </p:sp>
      <p:sp>
        <p:nvSpPr>
          <p:cNvPr id="1545233" name="Rectangle 17"/>
          <p:cNvSpPr>
            <a:spLocks noChangeArrowheads="1"/>
          </p:cNvSpPr>
          <p:nvPr/>
        </p:nvSpPr>
        <p:spPr bwMode="auto">
          <a:xfrm>
            <a:off x="4125913" y="5176838"/>
            <a:ext cx="4332287" cy="276225"/>
          </a:xfrm>
          <a:prstGeom prst="rect">
            <a:avLst/>
          </a:prstGeom>
          <a:noFill/>
          <a:ln w="38100">
            <a:solidFill>
              <a:srgbClr val="FF0000"/>
            </a:solidFill>
            <a:miter lim="800000"/>
            <a:headEnd/>
            <a:tailEnd/>
          </a:ln>
        </p:spPr>
        <p:txBody>
          <a:bodyPr anchor="ctr">
            <a:spAutoFit/>
          </a:bodyPr>
          <a:lstStyle/>
          <a:p>
            <a:endParaRPr lang="nl-NL"/>
          </a:p>
        </p:txBody>
      </p:sp>
      <p:sp>
        <p:nvSpPr>
          <p:cNvPr id="133137" name="Text Box 18"/>
          <p:cNvSpPr txBox="1">
            <a:spLocks noChangeArrowheads="1"/>
          </p:cNvSpPr>
          <p:nvPr/>
        </p:nvSpPr>
        <p:spPr bwMode="auto">
          <a:xfrm>
            <a:off x="3900488" y="5518150"/>
            <a:ext cx="5367337" cy="54927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If no port declarations or supported interface operations</a:t>
            </a:r>
          </a:p>
          <a:p>
            <a:pPr marL="339725" lvl="1" indent="-112713">
              <a:buFontTx/>
              <a:buChar char="•"/>
            </a:pPr>
            <a:r>
              <a:rPr lang="en-US" altLang="zh-CN" sz="1200" b="1" i="0">
                <a:ea typeface="宋体" pitchFamily="2" charset="-122"/>
              </a:rPr>
              <a:t>No new operations generated in servant class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5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52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52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52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5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52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52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522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52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523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5452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52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52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452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452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4523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452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52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452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5452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522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5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221" grpId="0" animBg="1"/>
      <p:bldP spid="1545221" grpId="1" animBg="1"/>
      <p:bldP spid="1545222" grpId="0" animBg="1"/>
      <p:bldP spid="1545222" grpId="1" animBg="1"/>
      <p:bldP spid="1545223" grpId="0" animBg="1"/>
      <p:bldP spid="1545223" grpId="1" animBg="1"/>
      <p:bldP spid="1545224" grpId="0" animBg="1"/>
      <p:bldP spid="1545224" grpId="1" animBg="1"/>
      <p:bldP spid="1545225" grpId="0" animBg="1"/>
      <p:bldP spid="1545225" grpId="1" animBg="1"/>
      <p:bldP spid="1545226" grpId="0" animBg="1"/>
      <p:bldP spid="1545226" grpId="1" animBg="1"/>
      <p:bldP spid="1545227" grpId="0" animBg="1"/>
      <p:bldP spid="1545227" grpId="1" animBg="1"/>
      <p:bldP spid="1545228" grpId="0" animBg="1"/>
      <p:bldP spid="1545228" grpId="1" animBg="1"/>
      <p:bldP spid="1545231" grpId="0" animBg="1"/>
      <p:bldP spid="1545231" grpId="1" animBg="1"/>
      <p:bldP spid="1545232" grpId="0" animBg="1"/>
      <p:bldP spid="1545232" grpId="1" animBg="1"/>
      <p:bldP spid="1545233" grpId="0" animBg="1"/>
      <p:bldP spid="1545233" grpId="1"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562350" y="850900"/>
            <a:ext cx="5514975" cy="4551363"/>
          </a:xfrm>
          <a:prstGeom prst="rect">
            <a:avLst/>
          </a:prstGeom>
          <a:solidFill>
            <a:srgbClr val="E3FFFF"/>
          </a:solidFill>
          <a:ln w="9525">
            <a:solidFill>
              <a:schemeClr val="tx1"/>
            </a:solidFill>
            <a:miter lim="800000"/>
            <a:headEnd/>
            <a:tailEnd/>
          </a:ln>
        </p:spPr>
        <p:txBody>
          <a:bodyPr>
            <a:spAutoFit/>
          </a:bodyPr>
          <a:lstStyle/>
          <a:p>
            <a:pPr>
              <a:lnSpc>
                <a:spcPct val="35000"/>
              </a:lnSpc>
            </a:pPr>
            <a:r>
              <a:rPr lang="en-US" altLang="zh-CN" sz="1200" b="1" i="0">
                <a:latin typeface="Courier New" pitchFamily="49" charset="0"/>
                <a:ea typeface="宋体" pitchFamily="2" charset="-122"/>
              </a:rPr>
              <a:t>// hello_svnt.h</a:t>
            </a:r>
          </a:p>
          <a:p>
            <a:pPr>
              <a:lnSpc>
                <a:spcPct val="35000"/>
              </a:lnSpc>
            </a:pPr>
            <a:r>
              <a:rPr lang="en-US" altLang="zh-CN" sz="1200" b="1" i="0">
                <a:latin typeface="Courier New" pitchFamily="49" charset="0"/>
                <a:ea typeface="宋体" pitchFamily="2" charset="-122"/>
              </a:rPr>
              <a:t>#include "helloEC.h“</a:t>
            </a:r>
          </a:p>
          <a:p>
            <a:pPr>
              <a:lnSpc>
                <a:spcPct val="35000"/>
              </a:lnSpc>
            </a:pPr>
            <a:r>
              <a:rPr lang="en-US" altLang="zh-CN" sz="1200" b="1" i="0">
                <a:latin typeface="Courier New" pitchFamily="49" charset="0"/>
                <a:ea typeface="宋体" pitchFamily="2" charset="-122"/>
              </a:rPr>
              <a:t>#include “helloS.h”</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namespace Hello_Example {</a:t>
            </a:r>
          </a:p>
          <a:p>
            <a:pPr>
              <a:lnSpc>
                <a:spcPct val="35000"/>
              </a:lnSpc>
            </a:pPr>
            <a:r>
              <a:rPr lang="en-US" altLang="zh-CN" sz="1200" b="1" i="0">
                <a:latin typeface="Courier New" pitchFamily="49" charset="0"/>
                <a:ea typeface="宋体" pitchFamily="2" charset="-122"/>
              </a:rPr>
              <a:t>  class HelloWorld_Servant</a:t>
            </a:r>
          </a:p>
          <a:p>
            <a:pPr>
              <a:lnSpc>
                <a:spcPct val="35000"/>
              </a:lnSpc>
            </a:pPr>
            <a:r>
              <a:rPr lang="en-US" altLang="zh-CN" sz="1200" b="1" i="0">
                <a:latin typeface="Courier New" pitchFamily="49" charset="0"/>
                <a:ea typeface="宋体" pitchFamily="2" charset="-122"/>
              </a:rPr>
              <a:t>    : public virtual POA_HelloWorld</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SayHello (const char *msg);</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Goodbye_ptr provide_Farewell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char *Message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void Message (const char *Message);</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class TriggerConsumer_Listener_Servant</a:t>
            </a:r>
          </a:p>
          <a:p>
            <a:pPr>
              <a:lnSpc>
                <a:spcPct val="35000"/>
              </a:lnSpc>
            </a:pPr>
            <a:r>
              <a:rPr lang="en-US" altLang="zh-CN" sz="1200" b="1" i="0">
                <a:latin typeface="Courier New" pitchFamily="49" charset="0"/>
                <a:ea typeface="宋体" pitchFamily="2" charset="-122"/>
              </a:rPr>
              <a:t>      : public virtual POA_TriggerConsumer</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push_Trigger (Trigger *evt);</a:t>
            </a:r>
          </a:p>
          <a:p>
            <a:pPr>
              <a:lnSpc>
                <a:spcPct val="35000"/>
              </a:lnSpc>
            </a:pPr>
            <a:r>
              <a:rPr lang="en-US" altLang="zh-CN" sz="1200" b="1" i="0">
                <a:latin typeface="Courier New" pitchFamily="49" charset="0"/>
                <a:ea typeface="宋体" pitchFamily="2" charset="-122"/>
              </a:rPr>
              <a:t>      virtual void push_event (Components::EventBase *e);</a:t>
            </a:r>
          </a:p>
          <a:p>
            <a:pPr>
              <a:lnSpc>
                <a:spcPct val="35000"/>
              </a:lnSpc>
            </a:pPr>
            <a:r>
              <a:rPr lang="en-US" altLang="zh-CN" sz="1200" b="1" i="0">
                <a:latin typeface="Courier New" pitchFamily="49" charset="0"/>
                <a:ea typeface="宋体" pitchFamily="2" charset="-122"/>
              </a:rPr>
              <a:t>    };</a:t>
            </a:r>
          </a:p>
          <a:p>
            <a:pPr>
              <a:lnSpc>
                <a:spcPct val="35000"/>
              </a:lnSpc>
            </a:pPr>
            <a:endParaRPr lang="en-US" altLang="zh-CN" sz="1200" b="1" i="0">
              <a:latin typeface="Courier New" pitchFamily="49" charset="0"/>
              <a:ea typeface="宋体" pitchFamily="2" charset="-122"/>
            </a:endParaRP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TriggerConsumer_ptr get_consumer_Listener ();</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a:t>
            </a:r>
          </a:p>
        </p:txBody>
      </p:sp>
      <p:sp>
        <p:nvSpPr>
          <p:cNvPr id="134147" name="Rectangle 3"/>
          <p:cNvSpPr>
            <a:spLocks noGrp="1" noChangeArrowheads="1"/>
          </p:cNvSpPr>
          <p:nvPr>
            <p:ph type="title"/>
          </p:nvPr>
        </p:nvSpPr>
        <p:spPr>
          <a:xfrm>
            <a:off x="0" y="461963"/>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(4/6)</a:t>
            </a:r>
          </a:p>
        </p:txBody>
      </p:sp>
      <p:sp>
        <p:nvSpPr>
          <p:cNvPr id="134148" name="Text Box 4"/>
          <p:cNvSpPr txBox="1">
            <a:spLocks noChangeArrowheads="1"/>
          </p:cNvSpPr>
          <p:nvPr/>
        </p:nvSpPr>
        <p:spPr bwMode="auto">
          <a:xfrm>
            <a:off x="47625" y="854075"/>
            <a:ext cx="3459163"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1125" name="Rectangle 5"/>
          <p:cNvSpPr>
            <a:spLocks noChangeArrowheads="1"/>
          </p:cNvSpPr>
          <p:nvPr/>
        </p:nvSpPr>
        <p:spPr bwMode="auto">
          <a:xfrm>
            <a:off x="273050" y="1871663"/>
            <a:ext cx="2844800" cy="276225"/>
          </a:xfrm>
          <a:prstGeom prst="rect">
            <a:avLst/>
          </a:prstGeom>
          <a:noFill/>
          <a:ln w="38100">
            <a:solidFill>
              <a:srgbClr val="FF0000"/>
            </a:solidFill>
            <a:miter lim="800000"/>
            <a:headEnd/>
            <a:tailEnd/>
          </a:ln>
        </p:spPr>
        <p:txBody>
          <a:bodyPr anchor="ctr">
            <a:spAutoFit/>
          </a:bodyPr>
          <a:lstStyle/>
          <a:p>
            <a:endParaRPr lang="nl-NL"/>
          </a:p>
        </p:txBody>
      </p:sp>
      <p:sp>
        <p:nvSpPr>
          <p:cNvPr id="1541127" name="Rectangle 7"/>
          <p:cNvSpPr>
            <a:spLocks noChangeArrowheads="1"/>
          </p:cNvSpPr>
          <p:nvPr/>
        </p:nvSpPr>
        <p:spPr bwMode="auto">
          <a:xfrm>
            <a:off x="3965575" y="2170113"/>
            <a:ext cx="3870325" cy="276225"/>
          </a:xfrm>
          <a:prstGeom prst="rect">
            <a:avLst/>
          </a:prstGeom>
          <a:noFill/>
          <a:ln w="38100">
            <a:solidFill>
              <a:srgbClr val="FF0000"/>
            </a:solidFill>
            <a:miter lim="800000"/>
            <a:headEnd/>
            <a:tailEnd/>
          </a:ln>
        </p:spPr>
        <p:txBody>
          <a:bodyPr anchor="ctr">
            <a:spAutoFit/>
          </a:bodyPr>
          <a:lstStyle/>
          <a:p>
            <a:endParaRPr lang="nl-NL"/>
          </a:p>
        </p:txBody>
      </p:sp>
      <p:sp>
        <p:nvSpPr>
          <p:cNvPr id="1541129" name="Rectangle 9"/>
          <p:cNvSpPr>
            <a:spLocks noChangeArrowheads="1"/>
          </p:cNvSpPr>
          <p:nvPr/>
        </p:nvSpPr>
        <p:spPr bwMode="auto">
          <a:xfrm>
            <a:off x="873125" y="246221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0" name="Rectangle 10"/>
          <p:cNvSpPr>
            <a:spLocks noChangeArrowheads="1"/>
          </p:cNvSpPr>
          <p:nvPr/>
        </p:nvSpPr>
        <p:spPr bwMode="auto">
          <a:xfrm>
            <a:off x="1000125" y="3881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1" name="Rectangle 11"/>
          <p:cNvSpPr>
            <a:spLocks noChangeArrowheads="1"/>
          </p:cNvSpPr>
          <p:nvPr/>
        </p:nvSpPr>
        <p:spPr bwMode="auto">
          <a:xfrm>
            <a:off x="4678363" y="24812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2" name="Rectangle 12"/>
          <p:cNvSpPr>
            <a:spLocks noChangeArrowheads="1"/>
          </p:cNvSpPr>
          <p:nvPr/>
        </p:nvSpPr>
        <p:spPr bwMode="auto">
          <a:xfrm>
            <a:off x="1795463" y="388143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3" name="Rectangle 13"/>
          <p:cNvSpPr>
            <a:spLocks noChangeArrowheads="1"/>
          </p:cNvSpPr>
          <p:nvPr/>
        </p:nvSpPr>
        <p:spPr bwMode="auto">
          <a:xfrm>
            <a:off x="6508750" y="248285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4" name="Rectangle 14"/>
          <p:cNvSpPr>
            <a:spLocks noChangeArrowheads="1"/>
          </p:cNvSpPr>
          <p:nvPr/>
        </p:nvSpPr>
        <p:spPr bwMode="auto">
          <a:xfrm>
            <a:off x="265113" y="4083050"/>
            <a:ext cx="2479675" cy="276225"/>
          </a:xfrm>
          <a:prstGeom prst="rect">
            <a:avLst/>
          </a:prstGeom>
          <a:noFill/>
          <a:ln w="38100">
            <a:solidFill>
              <a:srgbClr val="FF0000"/>
            </a:solidFill>
            <a:miter lim="800000"/>
            <a:headEnd/>
            <a:tailEnd/>
          </a:ln>
        </p:spPr>
        <p:txBody>
          <a:bodyPr anchor="ctr">
            <a:spAutoFit/>
          </a:bodyPr>
          <a:lstStyle/>
          <a:p>
            <a:endParaRPr lang="nl-NL"/>
          </a:p>
        </p:txBody>
      </p:sp>
      <p:sp>
        <p:nvSpPr>
          <p:cNvPr id="1541137" name="Rectangle 17"/>
          <p:cNvSpPr>
            <a:spLocks noChangeArrowheads="1"/>
          </p:cNvSpPr>
          <p:nvPr/>
        </p:nvSpPr>
        <p:spPr bwMode="auto">
          <a:xfrm>
            <a:off x="254000" y="4283075"/>
            <a:ext cx="2511425" cy="276225"/>
          </a:xfrm>
          <a:prstGeom prst="rect">
            <a:avLst/>
          </a:prstGeom>
          <a:noFill/>
          <a:ln w="38100">
            <a:solidFill>
              <a:srgbClr val="FF0000"/>
            </a:solidFill>
            <a:miter lim="800000"/>
            <a:headEnd/>
            <a:tailEnd/>
          </a:ln>
        </p:spPr>
        <p:txBody>
          <a:bodyPr anchor="ctr">
            <a:spAutoFit/>
          </a:bodyPr>
          <a:lstStyle/>
          <a:p>
            <a:endParaRPr lang="nl-NL"/>
          </a:p>
        </p:txBody>
      </p:sp>
      <p:sp>
        <p:nvSpPr>
          <p:cNvPr id="1541138" name="Rectangle 18"/>
          <p:cNvSpPr>
            <a:spLocks noChangeArrowheads="1"/>
          </p:cNvSpPr>
          <p:nvPr/>
        </p:nvSpPr>
        <p:spPr bwMode="auto">
          <a:xfrm>
            <a:off x="3932238" y="3389313"/>
            <a:ext cx="5003800" cy="1385887"/>
          </a:xfrm>
          <a:prstGeom prst="rect">
            <a:avLst/>
          </a:prstGeom>
          <a:noFill/>
          <a:ln w="38100">
            <a:solidFill>
              <a:srgbClr val="FF0000"/>
            </a:solidFill>
            <a:miter lim="800000"/>
            <a:headEnd/>
            <a:tailEnd/>
          </a:ln>
        </p:spPr>
        <p:txBody>
          <a:bodyPr anchor="ctr">
            <a:spAutoFit/>
          </a:bodyPr>
          <a:lstStyle/>
          <a:p>
            <a:endParaRPr lang="nl-NL"/>
          </a:p>
        </p:txBody>
      </p:sp>
      <p:sp>
        <p:nvSpPr>
          <p:cNvPr id="1541143" name="Rectangle 23"/>
          <p:cNvSpPr>
            <a:spLocks noChangeArrowheads="1"/>
          </p:cNvSpPr>
          <p:nvPr/>
        </p:nvSpPr>
        <p:spPr bwMode="auto">
          <a:xfrm>
            <a:off x="3946525" y="4829175"/>
            <a:ext cx="4981575" cy="276225"/>
          </a:xfrm>
          <a:prstGeom prst="rect">
            <a:avLst/>
          </a:prstGeom>
          <a:noFill/>
          <a:ln w="38100">
            <a:solidFill>
              <a:srgbClr val="FF0000"/>
            </a:solidFill>
            <a:miter lim="800000"/>
            <a:headEnd/>
            <a:tailEnd/>
          </a:ln>
        </p:spPr>
        <p:txBody>
          <a:bodyPr anchor="ctr">
            <a:spAutoFit/>
          </a:bodyPr>
          <a:lstStyle/>
          <a:p>
            <a:endParaRPr lang="nl-NL"/>
          </a:p>
        </p:txBody>
      </p:sp>
      <p:sp>
        <p:nvSpPr>
          <p:cNvPr id="1541145" name="Rectangle 25"/>
          <p:cNvSpPr>
            <a:spLocks noChangeArrowheads="1"/>
          </p:cNvSpPr>
          <p:nvPr/>
        </p:nvSpPr>
        <p:spPr bwMode="auto">
          <a:xfrm>
            <a:off x="3929063" y="2776538"/>
            <a:ext cx="4240212" cy="614362"/>
          </a:xfrm>
          <a:prstGeom prst="rect">
            <a:avLst/>
          </a:prstGeom>
          <a:noFill/>
          <a:ln w="38100">
            <a:solidFill>
              <a:srgbClr val="FF0000"/>
            </a:solidFill>
            <a:miter lim="800000"/>
            <a:headEnd/>
            <a:tailEnd/>
          </a:ln>
        </p:spPr>
        <p:txBody>
          <a:bodyPr anchor="ctr">
            <a:spAutoFit/>
          </a:bodyPr>
          <a:lstStyle/>
          <a:p>
            <a:endParaRPr lang="nl-NL"/>
          </a:p>
        </p:txBody>
      </p:sp>
      <p:sp>
        <p:nvSpPr>
          <p:cNvPr id="134161" name="Text Box 29"/>
          <p:cNvSpPr txBox="1">
            <a:spLocks noChangeArrowheads="1"/>
          </p:cNvSpPr>
          <p:nvPr/>
        </p:nvSpPr>
        <p:spPr bwMode="auto">
          <a:xfrm>
            <a:off x="-31750" y="5430838"/>
            <a:ext cx="4314825" cy="823912"/>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Supported op maps directly to component servant op</a:t>
            </a:r>
          </a:p>
          <a:p>
            <a:pPr>
              <a:buFontTx/>
              <a:buChar char="•"/>
            </a:pPr>
            <a:r>
              <a:rPr lang="en-US" altLang="zh-CN" sz="1200" b="1" i="0">
                <a:ea typeface="宋体" pitchFamily="2" charset="-122"/>
              </a:rPr>
              <a:t> Facet type maps to the return type of the accessor op</a:t>
            </a:r>
          </a:p>
          <a:p>
            <a:pPr>
              <a:buFontTx/>
              <a:buChar char="•"/>
            </a:pPr>
            <a:r>
              <a:rPr lang="en-US" altLang="zh-CN" sz="1200" b="1" i="0">
                <a:ea typeface="宋体" pitchFamily="2" charset="-122"/>
              </a:rPr>
              <a:t> Facet name maps to component servant accessor op</a:t>
            </a:r>
          </a:p>
        </p:txBody>
      </p:sp>
      <p:sp>
        <p:nvSpPr>
          <p:cNvPr id="134162" name="Text Box 30"/>
          <p:cNvSpPr txBox="1">
            <a:spLocks noChangeArrowheads="1"/>
          </p:cNvSpPr>
          <p:nvPr/>
        </p:nvSpPr>
        <p:spPr bwMode="auto">
          <a:xfrm>
            <a:off x="4303713" y="5373688"/>
            <a:ext cx="4932362" cy="823912"/>
          </a:xfrm>
          <a:prstGeom prst="rect">
            <a:avLst/>
          </a:prstGeom>
          <a:noFill/>
          <a:ln w="9525">
            <a:noFill/>
            <a:miter lim="800000"/>
            <a:headEnd/>
            <a:tailEnd/>
          </a:ln>
        </p:spPr>
        <p:txBody>
          <a:bodyPr>
            <a:spAutoFit/>
          </a:bodyPr>
          <a:lstStyle/>
          <a:p>
            <a:pPr marL="112713" indent="-112713">
              <a:buFontTx/>
              <a:buChar char="•"/>
            </a:pPr>
            <a:r>
              <a:rPr lang="zh-CN" altLang="en-US" sz="1200" b="1" i="0">
                <a:ea typeface="宋体" pitchFamily="2" charset="-122"/>
              </a:rPr>
              <a:t> </a:t>
            </a:r>
            <a:r>
              <a:rPr lang="en-US" altLang="zh-CN" sz="1200" b="1" i="0">
                <a:ea typeface="宋体" pitchFamily="2" charset="-122"/>
              </a:rPr>
              <a:t>Attribute maps to get/set ops in the component servant</a:t>
            </a:r>
          </a:p>
          <a:p>
            <a:pPr marL="112713" indent="-112713">
              <a:buFontTx/>
              <a:buChar char="•"/>
            </a:pPr>
            <a:r>
              <a:rPr lang="en-US" altLang="zh-CN" sz="1200" b="1" i="0">
                <a:ea typeface="宋体" pitchFamily="2" charset="-122"/>
              </a:rPr>
              <a:t> Event sink (</a:t>
            </a:r>
            <a:r>
              <a:rPr lang="en-US" altLang="zh-CN" sz="1200" b="1" i="0">
                <a:solidFill>
                  <a:schemeClr val="hlink"/>
                </a:solidFill>
                <a:latin typeface="Courier New" pitchFamily="49" charset="0"/>
                <a:ea typeface="宋体" pitchFamily="2" charset="-122"/>
              </a:rPr>
              <a:t>consumes</a:t>
            </a:r>
            <a:r>
              <a:rPr lang="en-US" altLang="zh-CN" sz="1200" b="1" i="0">
                <a:ea typeface="宋体" pitchFamily="2" charset="-122"/>
              </a:rPr>
              <a:t>) maps to nested class (impl-specific)</a:t>
            </a:r>
          </a:p>
          <a:p>
            <a:pPr marL="339725" lvl="1" indent="-112713">
              <a:buFontTx/>
              <a:buChar char="•"/>
            </a:pPr>
            <a:r>
              <a:rPr lang="en-US" altLang="zh-CN" sz="1200" b="1" i="0">
                <a:ea typeface="宋体" pitchFamily="2" charset="-122"/>
              </a:rPr>
              <a:t> Also maps to accessor op for the event consumer</a:t>
            </a:r>
          </a:p>
        </p:txBody>
      </p:sp>
      <p:sp>
        <p:nvSpPr>
          <p:cNvPr id="1541151" name="Rectangle 31"/>
          <p:cNvSpPr>
            <a:spLocks noChangeArrowheads="1"/>
          </p:cNvSpPr>
          <p:nvPr/>
        </p:nvSpPr>
        <p:spPr bwMode="auto">
          <a:xfrm>
            <a:off x="31750" y="542607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2" name="Rectangle 32"/>
          <p:cNvSpPr>
            <a:spLocks noChangeArrowheads="1"/>
          </p:cNvSpPr>
          <p:nvPr/>
        </p:nvSpPr>
        <p:spPr bwMode="auto">
          <a:xfrm>
            <a:off x="31750" y="569912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3" name="Rectangle 33"/>
          <p:cNvSpPr>
            <a:spLocks noChangeArrowheads="1"/>
          </p:cNvSpPr>
          <p:nvPr/>
        </p:nvSpPr>
        <p:spPr bwMode="auto">
          <a:xfrm>
            <a:off x="31750" y="5981700"/>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4" name="Rectangle 34"/>
          <p:cNvSpPr>
            <a:spLocks noChangeArrowheads="1"/>
          </p:cNvSpPr>
          <p:nvPr/>
        </p:nvSpPr>
        <p:spPr bwMode="auto">
          <a:xfrm>
            <a:off x="4321175" y="5386388"/>
            <a:ext cx="4332288" cy="276225"/>
          </a:xfrm>
          <a:prstGeom prst="rect">
            <a:avLst/>
          </a:prstGeom>
          <a:noFill/>
          <a:ln w="38100">
            <a:solidFill>
              <a:srgbClr val="FF0000"/>
            </a:solidFill>
            <a:miter lim="800000"/>
            <a:headEnd/>
            <a:tailEnd/>
          </a:ln>
        </p:spPr>
        <p:txBody>
          <a:bodyPr anchor="ctr">
            <a:spAutoFit/>
          </a:bodyPr>
          <a:lstStyle/>
          <a:p>
            <a:endParaRPr lang="nl-NL"/>
          </a:p>
        </p:txBody>
      </p:sp>
      <p:sp>
        <p:nvSpPr>
          <p:cNvPr id="1541155" name="Rectangle 35"/>
          <p:cNvSpPr>
            <a:spLocks noChangeArrowheads="1"/>
          </p:cNvSpPr>
          <p:nvPr/>
        </p:nvSpPr>
        <p:spPr bwMode="auto">
          <a:xfrm>
            <a:off x="4329113" y="5653088"/>
            <a:ext cx="46672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7" name="Rectangle 37"/>
          <p:cNvSpPr>
            <a:spLocks noChangeArrowheads="1"/>
          </p:cNvSpPr>
          <p:nvPr/>
        </p:nvSpPr>
        <p:spPr bwMode="auto">
          <a:xfrm>
            <a:off x="4529138" y="5934075"/>
            <a:ext cx="39512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1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1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1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112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11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115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1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1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1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411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411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113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411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4115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411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11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11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113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113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115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5411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411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411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4113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4114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4115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411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411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11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4113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4115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41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11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4114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4113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41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125" grpId="0" animBg="1"/>
      <p:bldP spid="1541125" grpId="1" animBg="1"/>
      <p:bldP spid="1541127" grpId="0" animBg="1"/>
      <p:bldP spid="1541127" grpId="1" animBg="1"/>
      <p:bldP spid="1541129" grpId="0" animBg="1"/>
      <p:bldP spid="1541129" grpId="1" animBg="1"/>
      <p:bldP spid="1541130" grpId="0" animBg="1"/>
      <p:bldP spid="1541130" grpId="1" animBg="1"/>
      <p:bldP spid="1541131" grpId="0" animBg="1"/>
      <p:bldP spid="1541131" grpId="1" animBg="1"/>
      <p:bldP spid="1541132" grpId="0" animBg="1"/>
      <p:bldP spid="1541132" grpId="1" animBg="1"/>
      <p:bldP spid="1541133" grpId="0" animBg="1"/>
      <p:bldP spid="1541133" grpId="1" animBg="1"/>
      <p:bldP spid="1541134" grpId="0" animBg="1"/>
      <p:bldP spid="1541134" grpId="1" animBg="1"/>
      <p:bldP spid="1541137" grpId="0" animBg="1"/>
      <p:bldP spid="1541137" grpId="1" animBg="1"/>
      <p:bldP spid="1541138" grpId="0" animBg="1"/>
      <p:bldP spid="1541138" grpId="1" animBg="1"/>
      <p:bldP spid="1541143" grpId="0" animBg="1"/>
      <p:bldP spid="1541143" grpId="1" animBg="1"/>
      <p:bldP spid="1541145" grpId="0" animBg="1"/>
      <p:bldP spid="1541145" grpId="1" animBg="1"/>
      <p:bldP spid="1541151" grpId="0" animBg="1"/>
      <p:bldP spid="1541151" grpId="1" animBg="1"/>
      <p:bldP spid="1541152" grpId="0" animBg="1"/>
      <p:bldP spid="1541152" grpId="1" animBg="1"/>
      <p:bldP spid="1541153" grpId="0" animBg="1"/>
      <p:bldP spid="1541153" grpId="1" animBg="1"/>
      <p:bldP spid="1541154" grpId="0" animBg="1"/>
      <p:bldP spid="1541154" grpId="1" animBg="1"/>
      <p:bldP spid="1541155" grpId="0" animBg="1"/>
      <p:bldP spid="1541155" grpId="1" animBg="1"/>
      <p:bldP spid="1541157" grpId="0" animBg="1"/>
      <p:bldP spid="1541157" grpId="1"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3630613" y="1071563"/>
            <a:ext cx="5410200" cy="2894012"/>
          </a:xfrm>
          <a:prstGeom prst="rect">
            <a:avLst/>
          </a:prstGeom>
          <a:solidFill>
            <a:srgbClr val="E3FFFF"/>
          </a:solidFill>
          <a:ln w="9525">
            <a:solidFill>
              <a:schemeClr val="tx1"/>
            </a:solidFill>
            <a:miter lim="800000"/>
            <a:headEnd/>
            <a:tailEnd/>
          </a:ln>
        </p:spPr>
        <p:txBody>
          <a:bodyPr>
            <a:spAutoFit/>
          </a:bodyPr>
          <a:lstStyle/>
          <a:p>
            <a:pPr>
              <a:lnSpc>
                <a:spcPct val="70000"/>
              </a:lnSpc>
            </a:pPr>
            <a:r>
              <a:rPr lang="en-US" altLang="zh-CN" sz="1200" b="1" i="0">
                <a:latin typeface="Courier New" pitchFamily="49" charset="0"/>
                <a:ea typeface="宋体" pitchFamily="2" charset="-122"/>
              </a:rPr>
              <a:t>// hello_svnt.h</a:t>
            </a:r>
          </a:p>
          <a:p>
            <a:pPr>
              <a:lnSpc>
                <a:spcPct val="70000"/>
              </a:lnSpc>
            </a:pPr>
            <a:r>
              <a:rPr lang="en-US" altLang="zh-CN" sz="1200" b="1" i="0">
                <a:latin typeface="Courier New" pitchFamily="49" charset="0"/>
                <a:ea typeface="宋体" pitchFamily="2" charset="-122"/>
              </a:rPr>
              <a:t>#include “helloEC.h”</a:t>
            </a:r>
          </a:p>
          <a:p>
            <a:pPr>
              <a:lnSpc>
                <a:spcPct val="70000"/>
              </a:lnSpc>
            </a:pPr>
            <a:r>
              <a:rPr lang="en-US" altLang="zh-CN" sz="1200" b="1" i="0">
                <a:latin typeface="Courier New" pitchFamily="49" charset="0"/>
                <a:ea typeface="宋体" pitchFamily="2" charset="-122"/>
              </a:rPr>
              <a:t>#include “helloS.h”</a:t>
            </a:r>
          </a:p>
          <a:p>
            <a:pPr>
              <a:lnSpc>
                <a:spcPct val="70000"/>
              </a:lnSpc>
            </a:pPr>
            <a:endParaRPr lang="en-US" altLang="zh-CN" sz="1200" b="1" i="0">
              <a:latin typeface="Courier New" pitchFamily="49" charset="0"/>
              <a:ea typeface="宋体" pitchFamily="2" charset="-122"/>
            </a:endParaRPr>
          </a:p>
          <a:p>
            <a:pPr>
              <a:lnSpc>
                <a:spcPct val="70000"/>
              </a:lnSpc>
            </a:pPr>
            <a:r>
              <a:rPr lang="en-US" altLang="zh-CN" sz="1200" b="1" i="0">
                <a:latin typeface="Courier New" pitchFamily="49" charset="0"/>
                <a:ea typeface="宋体" pitchFamily="2" charset="-122"/>
              </a:rPr>
              <a:t>namespace Hello_Example</a:t>
            </a:r>
          </a:p>
          <a:p>
            <a:pPr>
              <a:lnSpc>
                <a:spcPct val="70000"/>
              </a:lnSpc>
            </a:pPr>
            <a:r>
              <a:rPr lang="en-US" altLang="zh-CN" sz="1200" b="1" i="0">
                <a:latin typeface="Courier New" pitchFamily="49" charset="0"/>
                <a:ea typeface="宋体" pitchFamily="2" charset="-122"/>
              </a:rPr>
              <a:t>{</a:t>
            </a:r>
          </a:p>
          <a:p>
            <a:pPr>
              <a:lnSpc>
                <a:spcPct val="70000"/>
              </a:lnSpc>
            </a:pPr>
            <a:r>
              <a:rPr lang="en-US" altLang="zh-CN" sz="1200" b="1" i="0">
                <a:latin typeface="Courier New" pitchFamily="49" charset="0"/>
                <a:ea typeface="宋体" pitchFamily="2" charset="-122"/>
              </a:rPr>
              <a:t>  class HelloHome_Servant</a:t>
            </a:r>
          </a:p>
          <a:p>
            <a:pPr>
              <a:lnSpc>
                <a:spcPct val="70000"/>
              </a:lnSpc>
            </a:pPr>
            <a:r>
              <a:rPr lang="en-US" altLang="zh-CN" sz="1200" b="1" i="0">
                <a:latin typeface="Courier New" pitchFamily="49" charset="0"/>
                <a:ea typeface="宋体" pitchFamily="2" charset="-122"/>
              </a:rPr>
              <a:t>    : public virtual POA_HelloHome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    // Operation overrides from base class</a:t>
            </a:r>
          </a:p>
          <a:p>
            <a:pPr>
              <a:lnSpc>
                <a:spcPct val="70000"/>
              </a:lnSpc>
            </a:pPr>
            <a:r>
              <a:rPr lang="en-US" altLang="zh-CN" sz="1200" b="1" i="0">
                <a:latin typeface="Courier New" pitchFamily="49" charset="0"/>
                <a:ea typeface="宋体" pitchFamily="2" charset="-122"/>
              </a:rPr>
              <a:t>    // Components::CCMHome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a:t>
            </a:r>
          </a:p>
        </p:txBody>
      </p:sp>
      <p:sp>
        <p:nvSpPr>
          <p:cNvPr id="135171"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(5/6)</a:t>
            </a:r>
          </a:p>
        </p:txBody>
      </p:sp>
      <p:sp>
        <p:nvSpPr>
          <p:cNvPr id="135172" name="Text Box 4"/>
          <p:cNvSpPr txBox="1">
            <a:spLocks noChangeArrowheads="1"/>
          </p:cNvSpPr>
          <p:nvPr/>
        </p:nvSpPr>
        <p:spPr bwMode="auto">
          <a:xfrm>
            <a:off x="98425" y="3422650"/>
            <a:ext cx="3433763"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5173" name="Text Box 5"/>
          <p:cNvSpPr txBox="1">
            <a:spLocks noChangeArrowheads="1"/>
          </p:cNvSpPr>
          <p:nvPr/>
        </p:nvSpPr>
        <p:spPr bwMode="auto">
          <a:xfrm>
            <a:off x="87313" y="1052513"/>
            <a:ext cx="3448050"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3174" name="Rectangle 6"/>
          <p:cNvSpPr>
            <a:spLocks noChangeArrowheads="1"/>
          </p:cNvSpPr>
          <p:nvPr/>
        </p:nvSpPr>
        <p:spPr bwMode="auto">
          <a:xfrm>
            <a:off x="1490663" y="4699000"/>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5" name="Rectangle 7"/>
          <p:cNvSpPr>
            <a:spLocks noChangeArrowheads="1"/>
          </p:cNvSpPr>
          <p:nvPr/>
        </p:nvSpPr>
        <p:spPr bwMode="auto">
          <a:xfrm>
            <a:off x="544513" y="2873375"/>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8" name="Rectangle 10"/>
          <p:cNvSpPr>
            <a:spLocks noChangeArrowheads="1"/>
          </p:cNvSpPr>
          <p:nvPr/>
        </p:nvSpPr>
        <p:spPr bwMode="auto">
          <a:xfrm>
            <a:off x="4384675" y="2379663"/>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543179" name="Rectangle 11"/>
          <p:cNvSpPr>
            <a:spLocks noChangeArrowheads="1"/>
          </p:cNvSpPr>
          <p:nvPr/>
        </p:nvSpPr>
        <p:spPr bwMode="auto">
          <a:xfrm>
            <a:off x="5908675" y="2581275"/>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35178" name="Text Box 13"/>
          <p:cNvSpPr txBox="1">
            <a:spLocks noChangeArrowheads="1"/>
          </p:cNvSpPr>
          <p:nvPr/>
        </p:nvSpPr>
        <p:spPr bwMode="auto">
          <a:xfrm>
            <a:off x="3632200" y="4419600"/>
            <a:ext cx="5414963" cy="155575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CIDL compiler navigates through </a:t>
            </a:r>
            <a:r>
              <a:rPr lang="en-US" altLang="zh-CN" sz="1200" b="1" i="0">
                <a:solidFill>
                  <a:schemeClr val="hlink"/>
                </a:solidFill>
                <a:latin typeface="Courier New" pitchFamily="49" charset="0"/>
                <a:ea typeface="宋体" pitchFamily="2" charset="-122"/>
              </a:rPr>
              <a:t>implements</a:t>
            </a:r>
            <a:r>
              <a:rPr lang="en-US" altLang="zh-CN" sz="1200" b="1" i="0">
                <a:ea typeface="宋体" pitchFamily="2" charset="-122"/>
              </a:rPr>
              <a:t> to home type</a:t>
            </a:r>
          </a:p>
          <a:p>
            <a:pPr marL="339725" lvl="1" indent="-106363">
              <a:buFontTx/>
              <a:buChar char="•"/>
            </a:pPr>
            <a:r>
              <a:rPr lang="en-US" altLang="zh-CN" sz="1200" b="1" i="0">
                <a:ea typeface="宋体" pitchFamily="2" charset="-122"/>
              </a:rPr>
              <a:t>Maps home type to home servant class</a:t>
            </a:r>
          </a:p>
          <a:p>
            <a:pPr marL="339725" lvl="1" indent="-106363">
              <a:buFontTx/>
              <a:buChar char="•"/>
            </a:pPr>
            <a:r>
              <a:rPr lang="en-US" altLang="zh-CN" sz="1200" b="1" i="0">
                <a:ea typeface="宋体" pitchFamily="2" charset="-122"/>
              </a:rPr>
              <a:t>Also to generated base class name</a:t>
            </a:r>
          </a:p>
          <a:p>
            <a:pPr marL="119063" indent="-119063">
              <a:buFontTx/>
              <a:buChar char="•"/>
            </a:pPr>
            <a:r>
              <a:rPr lang="en-US" altLang="zh-CN" sz="1200" b="1" i="0">
                <a:ea typeface="宋体" pitchFamily="2" charset="-122"/>
              </a:rPr>
              <a:t>If home has no supported interfaces, operations, attributes, factories or finders</a:t>
            </a:r>
          </a:p>
          <a:p>
            <a:pPr marL="339725" lvl="1" indent="-106363">
              <a:buFontTx/>
              <a:buChar char="•"/>
            </a:pPr>
            <a:r>
              <a:rPr lang="en-US" altLang="zh-CN" sz="1200" b="1" i="0">
                <a:ea typeface="宋体" pitchFamily="2" charset="-122"/>
              </a:rPr>
              <a:t>No new operations generated in servant class</a:t>
            </a:r>
          </a:p>
        </p:txBody>
      </p:sp>
      <p:sp>
        <p:nvSpPr>
          <p:cNvPr id="1543182" name="Rectangle 14"/>
          <p:cNvSpPr>
            <a:spLocks noChangeArrowheads="1"/>
          </p:cNvSpPr>
          <p:nvPr/>
        </p:nvSpPr>
        <p:spPr bwMode="auto">
          <a:xfrm>
            <a:off x="3887788" y="4687888"/>
            <a:ext cx="3122612" cy="576262"/>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31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3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3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3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3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317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31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317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317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3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174" grpId="0" animBg="1"/>
      <p:bldP spid="1543174" grpId="1" animBg="1"/>
      <p:bldP spid="1543175" grpId="0" animBg="1"/>
      <p:bldP spid="1543175" grpId="1" animBg="1"/>
      <p:bldP spid="1543178" grpId="0" animBg="1"/>
      <p:bldP spid="1543178" grpId="1" animBg="1"/>
      <p:bldP spid="1543179" grpId="0" animBg="1"/>
      <p:bldP spid="1543179" grpId="1" animBg="1"/>
      <p:bldP spid="1543182" grpId="0" animBg="1"/>
      <p:bldP spid="1543182" grpId="1" animBg="1"/>
    </p:bldLst>
  </p:timing>
</p:sld>
</file>

<file path=ppt/theme/theme1.xml><?xml version="1.0" encoding="utf-8"?>
<a:theme xmlns:a="http://schemas.openxmlformats.org/drawingml/2006/main" name="DOC-Traditional">
  <a:themeElements>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DOC-Traditional">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DOC-Traditio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OC-Traditio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OC-Traditio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OC-Traditio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OC-Traditio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OC-Traditio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OC-Traditio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54199</TotalTime>
  <Words>14569</Words>
  <Application>Microsoft Office PowerPoint</Application>
  <PresentationFormat>Diavoorstelling (4:3)</PresentationFormat>
  <Paragraphs>3606</Paragraphs>
  <Slides>205</Slides>
  <Notes>98</Notes>
  <HiddenSlides>16</HiddenSlides>
  <MMClips>0</MMClips>
  <ScaleCrop>false</ScaleCrop>
  <HeadingPairs>
    <vt:vector size="6" baseType="variant">
      <vt:variant>
        <vt:lpstr>Thema</vt:lpstr>
      </vt:variant>
      <vt:variant>
        <vt:i4>2</vt:i4>
      </vt:variant>
      <vt:variant>
        <vt:lpstr>Ingesloten OLE-bronprogramma's</vt:lpstr>
      </vt:variant>
      <vt:variant>
        <vt:i4>4</vt:i4>
      </vt:variant>
      <vt:variant>
        <vt:lpstr>Diatitels</vt:lpstr>
      </vt:variant>
      <vt:variant>
        <vt:i4>205</vt:i4>
      </vt:variant>
    </vt:vector>
  </HeadingPairs>
  <TitlesOfParts>
    <vt:vector size="211" baseType="lpstr">
      <vt:lpstr>DOC-Traditional</vt:lpstr>
      <vt:lpstr>Capsules</vt:lpstr>
      <vt:lpstr>Visio</vt:lpstr>
      <vt:lpstr>Microsoft Office Visio Drawing</vt:lpstr>
      <vt:lpstr>Document</vt:lpstr>
      <vt:lpstr>Clip</vt:lpstr>
      <vt:lpstr>Tutorial on the Lightweight CORBA Component Model (CCM)  Industrializing the Development   Distributed Real-time &amp; Embedded Systems</vt:lpstr>
      <vt:lpstr>Tutorial on the Lightweight CORBA Component Model (CCM)  Industrializing the Development of  Distributed Real-time &amp; Embedded Systems</vt:lpstr>
      <vt:lpstr>Tutorial Overview</vt:lpstr>
      <vt:lpstr>Dia 4</vt:lpstr>
      <vt:lpstr>Where We Started: Object-Oriented Programming</vt:lpstr>
      <vt:lpstr>Next Step: Distributed Object Computing (DOC)</vt:lpstr>
      <vt:lpstr>Overview of CORBA 2.x Standard</vt:lpstr>
      <vt:lpstr>Example: Applying OO to Network Programming</vt:lpstr>
      <vt:lpstr>Drawbacks of DOC-based CORBA 2.x Middleware</vt:lpstr>
      <vt:lpstr>Example: Limitations of CORBA 2.x Specification</vt:lpstr>
      <vt:lpstr>Solution: Component Middleware</vt:lpstr>
      <vt:lpstr>Dia 12</vt:lpstr>
      <vt:lpstr>Dia 13</vt:lpstr>
      <vt:lpstr>Capabilities of CORBA Component Model (CCM)</vt:lpstr>
      <vt:lpstr>Capabilities of CORBA Component Model (CCM)</vt:lpstr>
      <vt:lpstr>Capabilities of CORBA Component Model (CCM)</vt:lpstr>
      <vt:lpstr>Capabilities of CORBA Component Model (CCM)</vt:lpstr>
      <vt:lpstr>Available CCM Implementations</vt:lpstr>
      <vt:lpstr>CCM Compared to EJB, COM, &amp; .NET</vt:lpstr>
      <vt:lpstr>Dia 20</vt:lpstr>
      <vt:lpstr>CORBA 2.x User Roles</vt:lpstr>
      <vt:lpstr>CORBA 2.x Application Development Lifecycle</vt:lpstr>
      <vt:lpstr>CCM User Roles</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Dia 32</vt:lpstr>
      <vt:lpstr>Example CCM DRE Application</vt:lpstr>
      <vt:lpstr>Interface &amp; Component Design Stage</vt:lpstr>
      <vt:lpstr>Unit of Business Logic &amp; Composition in CCM</vt:lpstr>
      <vt:lpstr>Simple CCM Component Example</vt:lpstr>
      <vt:lpstr>CORBA Component Ports</vt:lpstr>
      <vt:lpstr>Managing Component Lifecycle</vt:lpstr>
      <vt:lpstr>A CORBA Component Home</vt:lpstr>
      <vt:lpstr>Dia 40</vt:lpstr>
      <vt:lpstr>Component &amp; Home for Simple HelloWorld</vt:lpstr>
      <vt:lpstr>The Client OMG IDL Mapping</vt:lpstr>
      <vt:lpstr>Simple Client for HelloWorld Component</vt:lpstr>
      <vt:lpstr>Dia 44</vt:lpstr>
      <vt:lpstr>Components Can Offer Different Views</vt:lpstr>
      <vt:lpstr>Component Facets</vt:lpstr>
      <vt:lpstr>Extension Interface Pattern</vt:lpstr>
      <vt:lpstr>Using Other Components</vt:lpstr>
      <vt:lpstr>Component Receptacles</vt:lpstr>
      <vt:lpstr>Event Passing</vt:lpstr>
      <vt:lpstr>CORBA Valuetypes</vt:lpstr>
      <vt:lpstr>Component Events</vt:lpstr>
      <vt:lpstr>Component Event Sources</vt:lpstr>
      <vt:lpstr>CCM Cookies</vt:lpstr>
      <vt:lpstr>Component Event Sinks</vt:lpstr>
      <vt:lpstr>CCM Events</vt:lpstr>
      <vt:lpstr>The Need to Configure Components</vt:lpstr>
      <vt:lpstr>Component Attributes</vt:lpstr>
      <vt:lpstr>Connecting Components</vt:lpstr>
      <vt:lpstr>CCM Navigation &amp; Introspection</vt:lpstr>
      <vt:lpstr>Using Navigation Interfaces of a Component</vt:lpstr>
      <vt:lpstr>Generic Port Operations</vt:lpstr>
      <vt:lpstr>Example of Connecting Components</vt:lpstr>
      <vt:lpstr>Recap – CCM Component Features</vt:lpstr>
      <vt:lpstr>Summary of Client OMG IDL Mapping Rules</vt:lpstr>
      <vt:lpstr>Dia 66</vt:lpstr>
      <vt:lpstr>Component Implementation Stage</vt:lpstr>
      <vt:lpstr>CCM Component Server Features </vt:lpstr>
      <vt:lpstr>The CCM Container Framework</vt:lpstr>
      <vt:lpstr>External, Internal, &amp; Container Interfaces</vt:lpstr>
      <vt:lpstr>CCM Component/Container Categories</vt:lpstr>
      <vt:lpstr>Container-managed CORBA Policies</vt:lpstr>
      <vt:lpstr>Dia 73</vt:lpstr>
      <vt:lpstr>Component Implementation Stage</vt:lpstr>
      <vt:lpstr>Difficulties with Implementing CORBA 2.x Objects</vt:lpstr>
      <vt:lpstr>Approach for Implementing Components</vt:lpstr>
      <vt:lpstr>CCM Component Implementation Framework (CIF)</vt:lpstr>
      <vt:lpstr>Component Executors &amp; Home Executors</vt:lpstr>
      <vt:lpstr>Executors (&amp; Servants) Are Hosted by Containers</vt:lpstr>
      <vt:lpstr>A Monolithic Component Executor</vt:lpstr>
      <vt:lpstr>A Segmented Component Executor</vt:lpstr>
      <vt:lpstr>Overview of Component Implementation Definition Language (CIDL)</vt:lpstr>
      <vt:lpstr>Facilitating Component Implementation via CIDL</vt:lpstr>
      <vt:lpstr>Connecting Components &amp; Containers with CIDL</vt:lpstr>
      <vt:lpstr>Facilitating Component Composition via CIDL</vt:lpstr>
      <vt:lpstr>Facilitating Component Composition via CIDL</vt:lpstr>
      <vt:lpstr>Dia 87</vt:lpstr>
      <vt:lpstr>Steps for Developing CCM Applications</vt:lpstr>
      <vt:lpstr>Example 1: Hello World</vt:lpstr>
      <vt:lpstr>HelloWorld Component Executors</vt:lpstr>
      <vt:lpstr>Overview of CCM Tool Chain for HelloWorld Example</vt:lpstr>
      <vt:lpstr>HelloWorld IDL 3 File &amp; Generated Stub/Skel Code</vt:lpstr>
      <vt:lpstr>HelloWorld CIDL &amp; Generated Servant Code</vt:lpstr>
      <vt:lpstr>HelloWorld CIDL-Generated Servants (hello_svnt.*)</vt:lpstr>
      <vt:lpstr>HelloWorld CIDL-Generated Servant Details (1/6)</vt:lpstr>
      <vt:lpstr>HelloWorld CIDL-Generated Servant Details (2/6)</vt:lpstr>
      <vt:lpstr>HelloWorld CIDL-Generated Servant Details (3/6)</vt:lpstr>
      <vt:lpstr>HelloWorld CIDL-Generated Servant Details (4/6)</vt:lpstr>
      <vt:lpstr>HelloWorld CIDL-Generated Servant Details (5/6)</vt:lpstr>
      <vt:lpstr>HelloWorld CIDL-Generated Servant Details (6/6)</vt:lpstr>
      <vt:lpstr>HelloWorld CIDL &amp; Generated Executor Code</vt:lpstr>
      <vt:lpstr>HelloWorld CIDL-Generated Executor IDL (helloE.idl)</vt:lpstr>
      <vt:lpstr>HelloWorld CIDL-Generated Executor IDL Details (1/3)</vt:lpstr>
      <vt:lpstr>HelloWorld CIDL-Generated Executor IDL Details (2/3)</vt:lpstr>
      <vt:lpstr>HelloWorld CIDL-Generated Executor IDL Details (3/3)</vt:lpstr>
      <vt:lpstr>Implementing HelloWorld Executor (hello_exec.*) </vt:lpstr>
      <vt:lpstr>Example 2: Heads Up Display (HUD)</vt:lpstr>
      <vt:lpstr>Implementing GPS Facet Local Interface </vt:lpstr>
      <vt:lpstr>NavDisplay Component Event Sink</vt:lpstr>
      <vt:lpstr>Using NavDisplay Receptacle Connections</vt:lpstr>
      <vt:lpstr>Initializing NavDisplay Component Context</vt:lpstr>
      <vt:lpstr>Pushing Events from a RateGen Component</vt:lpstr>
      <vt:lpstr>Summary of Server OMG IDL Mapping Rules</vt:lpstr>
      <vt:lpstr>Dia 114</vt:lpstr>
      <vt:lpstr>Overview of Deployment &amp; Configuration Process </vt:lpstr>
      <vt:lpstr>Component Configuration Problem </vt:lpstr>
      <vt:lpstr>CCM Configuration Concept &amp; Solution</vt:lpstr>
      <vt:lpstr>Dia 118</vt:lpstr>
      <vt:lpstr>OMG Component Deployment &amp; Configuration Spec (1/2)</vt:lpstr>
      <vt:lpstr>OMG Component Deployment &amp; Configuration Spec (1/2)</vt:lpstr>
      <vt:lpstr>Dia 121</vt:lpstr>
      <vt:lpstr>Dia 122</vt:lpstr>
      <vt:lpstr>Motivation for Lightweight CCM (LwCCM)</vt:lpstr>
      <vt:lpstr>CCM Features Retained in LwCCM Subset</vt:lpstr>
      <vt:lpstr>CCM Features Excluded from LwCCM Subset</vt:lpstr>
      <vt:lpstr>IDL 3+</vt:lpstr>
      <vt:lpstr>Grouping Related Services</vt:lpstr>
      <vt:lpstr>IDL3+</vt:lpstr>
      <vt:lpstr>Fixed Extended Ports</vt:lpstr>
      <vt:lpstr>Fixed Extended Port Equivalent IDL3</vt:lpstr>
      <vt:lpstr>Parameterized Extended Port</vt:lpstr>
      <vt:lpstr>Parameterized Port Equivalent IDL3</vt:lpstr>
      <vt:lpstr>Connectors</vt:lpstr>
      <vt:lpstr>Motivating Connectors (1/2)</vt:lpstr>
      <vt:lpstr>Motivating Connectors (2/2)</vt:lpstr>
      <vt:lpstr>Defining Connectors</vt:lpstr>
      <vt:lpstr>Implementing and Deploying Components</vt:lpstr>
      <vt:lpstr>Connector Modeling vs. Deployment (1/2)</vt:lpstr>
      <vt:lpstr>Connector Modeling vs. Deployment (2/2)</vt:lpstr>
      <vt:lpstr>DDS for Lightweight CCM</vt:lpstr>
      <vt:lpstr>DDS for Lightweight CCM (1/3)</vt:lpstr>
      <vt:lpstr>DDS for Lightweight CCM (2/3)</vt:lpstr>
      <vt:lpstr>DDS for Lightweight CCM (3/3)</vt:lpstr>
      <vt:lpstr>DDS4CCM Basic Ports (1/3)</vt:lpstr>
      <vt:lpstr>DDS4CCM Basic Ports (2/3)</vt:lpstr>
      <vt:lpstr>DDS4CCM Basic Ports (3/3)</vt:lpstr>
      <vt:lpstr>DDS4CCM Extended Ports (1/2)</vt:lpstr>
      <vt:lpstr>DDS4CCM Extended Ports (2/2)</vt:lpstr>
      <vt:lpstr>DDS4CCM Standard Connectors (1/2)</vt:lpstr>
      <vt:lpstr>DDS4CCM Standard Connectors (2/2)</vt:lpstr>
      <vt:lpstr>CCM/DDS Entity Mapping (1/3)</vt:lpstr>
      <vt:lpstr>CCM/DDS Entity Mapping (2/3)</vt:lpstr>
      <vt:lpstr>CCM/DDS Entity Mapping (3/3)</vt:lpstr>
      <vt:lpstr>Example</vt:lpstr>
      <vt:lpstr>Hello, World! IDL</vt:lpstr>
      <vt:lpstr>Implementing the Sender Component</vt:lpstr>
      <vt:lpstr>Receiver Equivalent IDL3</vt:lpstr>
      <vt:lpstr>Implementing the Receiver</vt:lpstr>
      <vt:lpstr>Hello, World Prototype</vt:lpstr>
      <vt:lpstr>Prototype Entity Mapping</vt:lpstr>
      <vt:lpstr>DDS4CCM LifeCycle</vt:lpstr>
      <vt:lpstr>Writing and receiving one sample</vt:lpstr>
      <vt:lpstr>Debugging DDS4CCM</vt:lpstr>
      <vt:lpstr>Implementation remarks</vt:lpstr>
      <vt:lpstr>AMI for CCM</vt:lpstr>
      <vt:lpstr>Motivating Asynchronous Method Invocation</vt:lpstr>
      <vt:lpstr>Asynchronous Method Invocation for CCM (AMI4CCM)</vt:lpstr>
      <vt:lpstr>AMI for CCM Overview (AMI4CCM)</vt:lpstr>
      <vt:lpstr>Dia 169</vt:lpstr>
      <vt:lpstr>Dia 170</vt:lpstr>
      <vt:lpstr>Dia 171</vt:lpstr>
      <vt:lpstr>Dia 172</vt:lpstr>
      <vt:lpstr>Dia 173</vt:lpstr>
      <vt:lpstr>Dia 174</vt:lpstr>
      <vt:lpstr>Dia 175</vt:lpstr>
      <vt:lpstr>Overview of the implied ports</vt:lpstr>
      <vt:lpstr>Dia 177</vt:lpstr>
      <vt:lpstr>Dia 178</vt:lpstr>
      <vt:lpstr>Dia 179</vt:lpstr>
      <vt:lpstr>Dia 180</vt:lpstr>
      <vt:lpstr>Dia 181</vt:lpstr>
      <vt:lpstr>Overview of CIAO</vt:lpstr>
      <vt:lpstr>CIAO Status</vt:lpstr>
      <vt:lpstr>Dia 184</vt:lpstr>
      <vt:lpstr>Dia 185</vt:lpstr>
      <vt:lpstr>Dia 186</vt:lpstr>
      <vt:lpstr>Tutorial Summary</vt:lpstr>
      <vt:lpstr>Additional Information on CORBA &amp; CCM</vt:lpstr>
      <vt:lpstr>Dia 189</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Dia 197</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Summary of MDD-based Component Development Lifecycle</vt:lpstr>
    </vt:vector>
  </TitlesOfParts>
  <Company>Center of Distributed Objects and Components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Nanbor Wang</dc:creator>
  <cp:lastModifiedBy>Johnny</cp:lastModifiedBy>
  <cp:revision>3266</cp:revision>
  <dcterms:created xsi:type="dcterms:W3CDTF">2002-03-21T05:07:33Z</dcterms:created>
  <dcterms:modified xsi:type="dcterms:W3CDTF">2010-06-14T10:46:56Z</dcterms:modified>
</cp:coreProperties>
</file>